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85"/>
  </p:notesMasterIdLst>
  <p:handoutMasterIdLst>
    <p:handoutMasterId r:id="rId186"/>
  </p:handoutMasterIdLst>
  <p:sldIdLst>
    <p:sldId id="257" r:id="rId2"/>
    <p:sldId id="258" r:id="rId3"/>
    <p:sldId id="259" r:id="rId4"/>
    <p:sldId id="269" r:id="rId5"/>
    <p:sldId id="391" r:id="rId6"/>
    <p:sldId id="392" r:id="rId7"/>
    <p:sldId id="415" r:id="rId8"/>
    <p:sldId id="414" r:id="rId9"/>
    <p:sldId id="394" r:id="rId10"/>
    <p:sldId id="396" r:id="rId11"/>
    <p:sldId id="270" r:id="rId12"/>
    <p:sldId id="260" r:id="rId13"/>
    <p:sldId id="261" r:id="rId14"/>
    <p:sldId id="262" r:id="rId15"/>
    <p:sldId id="263" r:id="rId16"/>
    <p:sldId id="264" r:id="rId17"/>
    <p:sldId id="374" r:id="rId18"/>
    <p:sldId id="375" r:id="rId19"/>
    <p:sldId id="380" r:id="rId20"/>
    <p:sldId id="271" r:id="rId21"/>
    <p:sldId id="297"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501"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16" r:id="rId54"/>
    <p:sldId id="417" r:id="rId55"/>
    <p:sldId id="418" r:id="rId56"/>
    <p:sldId id="419" r:id="rId57"/>
    <p:sldId id="420" r:id="rId58"/>
    <p:sldId id="421" r:id="rId59"/>
    <p:sldId id="422" r:id="rId60"/>
    <p:sldId id="423" r:id="rId61"/>
    <p:sldId id="424" r:id="rId62"/>
    <p:sldId id="425" r:id="rId63"/>
    <p:sldId id="426" r:id="rId64"/>
    <p:sldId id="427" r:id="rId65"/>
    <p:sldId id="428" r:id="rId66"/>
    <p:sldId id="527" r:id="rId67"/>
    <p:sldId id="429" r:id="rId68"/>
    <p:sldId id="430" r:id="rId69"/>
    <p:sldId id="431" r:id="rId70"/>
    <p:sldId id="432" r:id="rId71"/>
    <p:sldId id="465" r:id="rId72"/>
    <p:sldId id="467" r:id="rId73"/>
    <p:sldId id="468" r:id="rId74"/>
    <p:sldId id="469" r:id="rId75"/>
    <p:sldId id="470" r:id="rId76"/>
    <p:sldId id="471" r:id="rId77"/>
    <p:sldId id="472" r:id="rId78"/>
    <p:sldId id="473" r:id="rId79"/>
    <p:sldId id="528" r:id="rId80"/>
    <p:sldId id="474" r:id="rId81"/>
    <p:sldId id="475" r:id="rId82"/>
    <p:sldId id="476" r:id="rId83"/>
    <p:sldId id="464" r:id="rId84"/>
    <p:sldId id="511" r:id="rId85"/>
    <p:sldId id="512" r:id="rId86"/>
    <p:sldId id="513" r:id="rId87"/>
    <p:sldId id="514" r:id="rId88"/>
    <p:sldId id="515" r:id="rId89"/>
    <p:sldId id="516" r:id="rId90"/>
    <p:sldId id="517" r:id="rId91"/>
    <p:sldId id="518" r:id="rId92"/>
    <p:sldId id="519" r:id="rId93"/>
    <p:sldId id="520" r:id="rId94"/>
    <p:sldId id="521" r:id="rId95"/>
    <p:sldId id="522" r:id="rId96"/>
    <p:sldId id="523" r:id="rId97"/>
    <p:sldId id="524" r:id="rId98"/>
    <p:sldId id="463" r:id="rId99"/>
    <p:sldId id="480" r:id="rId100"/>
    <p:sldId id="481" r:id="rId101"/>
    <p:sldId id="482" r:id="rId102"/>
    <p:sldId id="483" r:id="rId103"/>
    <p:sldId id="484" r:id="rId104"/>
    <p:sldId id="485" r:id="rId105"/>
    <p:sldId id="486" r:id="rId106"/>
    <p:sldId id="487" r:id="rId107"/>
    <p:sldId id="488" r:id="rId108"/>
    <p:sldId id="489" r:id="rId109"/>
    <p:sldId id="490" r:id="rId110"/>
    <p:sldId id="491" r:id="rId111"/>
    <p:sldId id="492" r:id="rId112"/>
    <p:sldId id="493" r:id="rId113"/>
    <p:sldId id="494" r:id="rId114"/>
    <p:sldId id="495" r:id="rId115"/>
    <p:sldId id="496" r:id="rId116"/>
    <p:sldId id="497" r:id="rId117"/>
    <p:sldId id="498" r:id="rId118"/>
    <p:sldId id="500" r:id="rId119"/>
    <p:sldId id="499" r:id="rId120"/>
    <p:sldId id="411" r:id="rId121"/>
    <p:sldId id="412" r:id="rId122"/>
    <p:sldId id="400" r:id="rId123"/>
    <p:sldId id="280" r:id="rId124"/>
    <p:sldId id="325" r:id="rId125"/>
    <p:sldId id="326" r:id="rId126"/>
    <p:sldId id="328" r:id="rId127"/>
    <p:sldId id="327" r:id="rId128"/>
    <p:sldId id="329" r:id="rId129"/>
    <p:sldId id="401" r:id="rId130"/>
    <p:sldId id="402" r:id="rId131"/>
    <p:sldId id="403" r:id="rId132"/>
    <p:sldId id="335" r:id="rId133"/>
    <p:sldId id="337" r:id="rId134"/>
    <p:sldId id="338" r:id="rId135"/>
    <p:sldId id="404" r:id="rId136"/>
    <p:sldId id="340" r:id="rId137"/>
    <p:sldId id="406" r:id="rId138"/>
    <p:sldId id="407" r:id="rId139"/>
    <p:sldId id="413" r:id="rId140"/>
    <p:sldId id="341" r:id="rId141"/>
    <p:sldId id="408" r:id="rId142"/>
    <p:sldId id="409" r:id="rId143"/>
    <p:sldId id="343" r:id="rId144"/>
    <p:sldId id="410" r:id="rId145"/>
    <p:sldId id="281" r:id="rId146"/>
    <p:sldId id="526" r:id="rId147"/>
    <p:sldId id="525" r:id="rId148"/>
    <p:sldId id="502" r:id="rId149"/>
    <p:sldId id="503" r:id="rId150"/>
    <p:sldId id="504" r:id="rId151"/>
    <p:sldId id="506" r:id="rId152"/>
    <p:sldId id="282" r:id="rId153"/>
    <p:sldId id="353" r:id="rId154"/>
    <p:sldId id="354" r:id="rId155"/>
    <p:sldId id="362" r:id="rId156"/>
    <p:sldId id="363" r:id="rId157"/>
    <p:sldId id="364" r:id="rId158"/>
    <p:sldId id="365" r:id="rId159"/>
    <p:sldId id="366" r:id="rId160"/>
    <p:sldId id="507" r:id="rId161"/>
    <p:sldId id="508" r:id="rId162"/>
    <p:sldId id="371" r:id="rId163"/>
    <p:sldId id="370" r:id="rId164"/>
    <p:sldId id="286" r:id="rId165"/>
    <p:sldId id="382" r:id="rId166"/>
    <p:sldId id="381" r:id="rId167"/>
    <p:sldId id="383" r:id="rId168"/>
    <p:sldId id="385" r:id="rId169"/>
    <p:sldId id="384" r:id="rId170"/>
    <p:sldId id="289" r:id="rId171"/>
    <p:sldId id="290" r:id="rId172"/>
    <p:sldId id="386" r:id="rId173"/>
    <p:sldId id="291" r:id="rId174"/>
    <p:sldId id="388" r:id="rId175"/>
    <p:sldId id="387" r:id="rId176"/>
    <p:sldId id="389" r:id="rId177"/>
    <p:sldId id="376" r:id="rId178"/>
    <p:sldId id="398" r:id="rId179"/>
    <p:sldId id="399" r:id="rId180"/>
    <p:sldId id="377" r:id="rId181"/>
    <p:sldId id="378" r:id="rId182"/>
    <p:sldId id="379" r:id="rId183"/>
    <p:sldId id="509" r:id="rId1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FF66"/>
    <a:srgbClr val="0066FF"/>
    <a:srgbClr val="F22A68"/>
    <a:srgbClr val="ADF0AA"/>
    <a:srgbClr val="79E773"/>
    <a:srgbClr val="D18FD1"/>
    <a:srgbClr val="FF6699"/>
    <a:srgbClr val="E0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a-I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کلیات</c:v>
                </c:pt>
                <c:pt idx="1">
                  <c:v>حمل و نقل و ترافیک</c:v>
                </c:pt>
                <c:pt idx="2">
                  <c:v>خدمات شهری و محیط زیست</c:v>
                </c:pt>
                <c:pt idx="3">
                  <c:v>ایمنی و مدیریت بحران</c:v>
                </c:pt>
                <c:pt idx="4">
                  <c:v>شهرسازی و معماری</c:v>
                </c:pt>
                <c:pt idx="5">
                  <c:v>اجتماعی و فرهنگی</c:v>
                </c:pt>
                <c:pt idx="6">
                  <c:v>هوشمندسازی و توسعه مدیریت</c:v>
                </c:pt>
                <c:pt idx="7">
                  <c:v>منابع و مصارف</c:v>
                </c:pt>
                <c:pt idx="8">
                  <c:v>پایش، ارزیابی و نظارت</c:v>
                </c:pt>
              </c:strCache>
            </c:strRef>
          </c:cat>
          <c:val>
            <c:numRef>
              <c:f>Sheet1!$B$2:$J$2</c:f>
              <c:numCache>
                <c:formatCode>General</c:formatCode>
                <c:ptCount val="9"/>
                <c:pt idx="0">
                  <c:v>3</c:v>
                </c:pt>
                <c:pt idx="1">
                  <c:v>138</c:v>
                </c:pt>
                <c:pt idx="2">
                  <c:v>105</c:v>
                </c:pt>
                <c:pt idx="3">
                  <c:v>82</c:v>
                </c:pt>
                <c:pt idx="4">
                  <c:v>92</c:v>
                </c:pt>
                <c:pt idx="5">
                  <c:v>277</c:v>
                </c:pt>
                <c:pt idx="6">
                  <c:v>137</c:v>
                </c:pt>
                <c:pt idx="7">
                  <c:v>29</c:v>
                </c:pt>
                <c:pt idx="8">
                  <c:v>13</c:v>
                </c:pt>
              </c:numCache>
            </c:numRef>
          </c:val>
        </c:ser>
        <c:ser>
          <c:idx val="1"/>
          <c:order val="1"/>
          <c:spPr>
            <a:solidFill>
              <a:schemeClr val="accent2"/>
            </a:solidFill>
            <a:ln>
              <a:noFill/>
            </a:ln>
            <a:effectLst/>
          </c:spPr>
          <c:invertIfNegative val="0"/>
          <c:dLbls>
            <c:dLbl>
              <c:idx val="0"/>
              <c:layout>
                <c:manualLayout>
                  <c:x val="-2.9320987654320989E-2"/>
                  <c:y val="-9.701492537313423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2407407407407406E-2"/>
                  <c:y val="-0.47014925373134331"/>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7037037037037063E-2"/>
                  <c:y val="-0.3656716417910447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3.0864197530864255E-2"/>
                  <c:y val="-0.2910447761194031"/>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2.9320987654320986E-2"/>
                  <c:y val="-0.3208955223880596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10030864197530864"/>
                  <c:y val="-0.7537313432835820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3.086419753086431E-2"/>
                  <c:y val="-0.45522388059701491"/>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3.5493827160493825E-2"/>
                  <c:y val="-0.141791044776119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3.0864197530864085E-2"/>
                  <c:y val="-0.11194029850746277"/>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a-I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کلیات</c:v>
                </c:pt>
                <c:pt idx="1">
                  <c:v>حمل و نقل و ترافیک</c:v>
                </c:pt>
                <c:pt idx="2">
                  <c:v>خدمات شهری و محیط زیست</c:v>
                </c:pt>
                <c:pt idx="3">
                  <c:v>ایمنی و مدیریت بحران</c:v>
                </c:pt>
                <c:pt idx="4">
                  <c:v>شهرسازی و معماری</c:v>
                </c:pt>
                <c:pt idx="5">
                  <c:v>اجتماعی و فرهنگی</c:v>
                </c:pt>
                <c:pt idx="6">
                  <c:v>هوشمندسازی و توسعه مدیریت</c:v>
                </c:pt>
                <c:pt idx="7">
                  <c:v>منابع و مصارف</c:v>
                </c:pt>
                <c:pt idx="8">
                  <c:v>پایش، ارزیابی و نظارت</c:v>
                </c:pt>
              </c:strCache>
            </c:strRef>
          </c:cat>
          <c:val>
            <c:numRef>
              <c:f>Sheet1!$B$3:$J$3</c:f>
              <c:numCache>
                <c:formatCode>General</c:formatCode>
                <c:ptCount val="9"/>
                <c:pt idx="0">
                  <c:v>3.4246575342465752E-3</c:v>
                </c:pt>
                <c:pt idx="1">
                  <c:v>0.15753424657534246</c:v>
                </c:pt>
                <c:pt idx="2">
                  <c:v>0.11986301369863013</c:v>
                </c:pt>
                <c:pt idx="3">
                  <c:v>9.3607305936073054E-2</c:v>
                </c:pt>
                <c:pt idx="4">
                  <c:v>0.1050228310502283</c:v>
                </c:pt>
                <c:pt idx="5">
                  <c:v>0.31621004566210048</c:v>
                </c:pt>
                <c:pt idx="6">
                  <c:v>0.15639269406392695</c:v>
                </c:pt>
                <c:pt idx="7">
                  <c:v>3.3105022831050226E-2</c:v>
                </c:pt>
                <c:pt idx="8">
                  <c:v>1.4840182648401826E-2</c:v>
                </c:pt>
              </c:numCache>
            </c:numRef>
          </c:val>
        </c:ser>
        <c:dLbls>
          <c:dLblPos val="outEnd"/>
          <c:showLegendKey val="0"/>
          <c:showVal val="1"/>
          <c:showCatName val="0"/>
          <c:showSerName val="0"/>
          <c:showPercent val="0"/>
          <c:showBubbleSize val="0"/>
        </c:dLbls>
        <c:gapWidth val="219"/>
        <c:overlap val="-27"/>
        <c:axId val="293982528"/>
        <c:axId val="293978216"/>
      </c:barChart>
      <c:catAx>
        <c:axId val="29398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B Nazanin" panose="00000400000000000000" pitchFamily="2" charset="-78"/>
              </a:defRPr>
            </a:pPr>
            <a:endParaRPr lang="fa-IR"/>
          </a:p>
        </c:txPr>
        <c:crossAx val="293978216"/>
        <c:crosses val="autoZero"/>
        <c:auto val="1"/>
        <c:lblAlgn val="ctr"/>
        <c:lblOffset val="100"/>
        <c:noMultiLvlLbl val="0"/>
      </c:catAx>
      <c:valAx>
        <c:axId val="2939782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93982528"/>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a:pPr>
      <a:endParaRPr lang="fa-I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Sheet3!$B$18</c:f>
              <c:strCache>
                <c:ptCount val="1"/>
                <c:pt idx="0">
                  <c:v>سال اول</c:v>
                </c:pt>
              </c:strCache>
            </c:strRef>
          </c:tx>
          <c:spPr>
            <a:solidFill>
              <a:schemeClr val="accent1"/>
            </a:solidFill>
            <a:ln>
              <a:noFill/>
            </a:ln>
            <a:effectLst/>
          </c:spPr>
          <c:invertIfNegative val="0"/>
          <c:cat>
            <c:strRef>
              <c:f>Sheet3!$A$19:$A$27</c:f>
              <c:strCache>
                <c:ptCount val="9"/>
                <c:pt idx="0">
                  <c:v>کلیات</c:v>
                </c:pt>
                <c:pt idx="1">
                  <c:v>حمل و نقل و ترافیک</c:v>
                </c:pt>
                <c:pt idx="2">
                  <c:v>محیط زیست و خدمات شهری</c:v>
                </c:pt>
                <c:pt idx="3">
                  <c:v>ایمنی و مدیریت بحران</c:v>
                </c:pt>
                <c:pt idx="4">
                  <c:v>شهرسازی و معماری</c:v>
                </c:pt>
                <c:pt idx="5">
                  <c:v>اجتماعی و فرهنگی</c:v>
                </c:pt>
                <c:pt idx="6">
                  <c:v>مدیریت، هوشمند سازی و اقتصاد شهری</c:v>
                </c:pt>
                <c:pt idx="7">
                  <c:v>منابع و مصارف برنامه</c:v>
                </c:pt>
                <c:pt idx="8">
                  <c:v>پایش و نظارت بر برنامه </c:v>
                </c:pt>
              </c:strCache>
            </c:strRef>
          </c:cat>
          <c:val>
            <c:numRef>
              <c:f>Sheet3!$B$19:$B$27</c:f>
              <c:numCache>
                <c:formatCode>General</c:formatCode>
                <c:ptCount val="9"/>
                <c:pt idx="0">
                  <c:v>1</c:v>
                </c:pt>
                <c:pt idx="1">
                  <c:v>25</c:v>
                </c:pt>
                <c:pt idx="2">
                  <c:v>30</c:v>
                </c:pt>
                <c:pt idx="3">
                  <c:v>26</c:v>
                </c:pt>
                <c:pt idx="4">
                  <c:v>46</c:v>
                </c:pt>
                <c:pt idx="5">
                  <c:v>36</c:v>
                </c:pt>
                <c:pt idx="6">
                  <c:v>35</c:v>
                </c:pt>
                <c:pt idx="7">
                  <c:v>5</c:v>
                </c:pt>
                <c:pt idx="8">
                  <c:v>4</c:v>
                </c:pt>
              </c:numCache>
            </c:numRef>
          </c:val>
        </c:ser>
        <c:ser>
          <c:idx val="1"/>
          <c:order val="1"/>
          <c:tx>
            <c:strRef>
              <c:f>Sheet3!$C$18</c:f>
              <c:strCache>
                <c:ptCount val="1"/>
                <c:pt idx="0">
                  <c:v>سال دوم</c:v>
                </c:pt>
              </c:strCache>
            </c:strRef>
          </c:tx>
          <c:spPr>
            <a:solidFill>
              <a:schemeClr val="accent2"/>
            </a:solidFill>
            <a:ln>
              <a:noFill/>
            </a:ln>
            <a:effectLst/>
          </c:spPr>
          <c:invertIfNegative val="0"/>
          <c:cat>
            <c:strRef>
              <c:f>Sheet3!$A$19:$A$27</c:f>
              <c:strCache>
                <c:ptCount val="9"/>
                <c:pt idx="0">
                  <c:v>کلیات</c:v>
                </c:pt>
                <c:pt idx="1">
                  <c:v>حمل و نقل و ترافیک</c:v>
                </c:pt>
                <c:pt idx="2">
                  <c:v>محیط زیست و خدمات شهری</c:v>
                </c:pt>
                <c:pt idx="3">
                  <c:v>ایمنی و مدیریت بحران</c:v>
                </c:pt>
                <c:pt idx="4">
                  <c:v>شهرسازی و معماری</c:v>
                </c:pt>
                <c:pt idx="5">
                  <c:v>اجتماعی و فرهنگی</c:v>
                </c:pt>
                <c:pt idx="6">
                  <c:v>مدیریت، هوشمند سازی و اقتصاد شهری</c:v>
                </c:pt>
                <c:pt idx="7">
                  <c:v>منابع و مصارف برنامه</c:v>
                </c:pt>
                <c:pt idx="8">
                  <c:v>پایش و نظارت بر برنامه </c:v>
                </c:pt>
              </c:strCache>
            </c:strRef>
          </c:cat>
          <c:val>
            <c:numRef>
              <c:f>Sheet3!$C$19:$C$27</c:f>
              <c:numCache>
                <c:formatCode>General</c:formatCode>
                <c:ptCount val="9"/>
                <c:pt idx="1">
                  <c:v>4</c:v>
                </c:pt>
                <c:pt idx="2">
                  <c:v>1</c:v>
                </c:pt>
                <c:pt idx="3">
                  <c:v>8</c:v>
                </c:pt>
                <c:pt idx="4">
                  <c:v>6</c:v>
                </c:pt>
                <c:pt idx="5">
                  <c:v>4</c:v>
                </c:pt>
                <c:pt idx="6">
                  <c:v>3</c:v>
                </c:pt>
                <c:pt idx="7">
                  <c:v>3</c:v>
                </c:pt>
              </c:numCache>
            </c:numRef>
          </c:val>
        </c:ser>
        <c:ser>
          <c:idx val="2"/>
          <c:order val="2"/>
          <c:tx>
            <c:strRef>
              <c:f>Sheet3!$D$18</c:f>
              <c:strCache>
                <c:ptCount val="1"/>
                <c:pt idx="0">
                  <c:v>سال سوم</c:v>
                </c:pt>
              </c:strCache>
            </c:strRef>
          </c:tx>
          <c:spPr>
            <a:solidFill>
              <a:schemeClr val="accent3"/>
            </a:solidFill>
            <a:ln>
              <a:noFill/>
            </a:ln>
            <a:effectLst/>
          </c:spPr>
          <c:invertIfNegative val="0"/>
          <c:cat>
            <c:strRef>
              <c:f>Sheet3!$A$19:$A$27</c:f>
              <c:strCache>
                <c:ptCount val="9"/>
                <c:pt idx="0">
                  <c:v>کلیات</c:v>
                </c:pt>
                <c:pt idx="1">
                  <c:v>حمل و نقل و ترافیک</c:v>
                </c:pt>
                <c:pt idx="2">
                  <c:v>محیط زیست و خدمات شهری</c:v>
                </c:pt>
                <c:pt idx="3">
                  <c:v>ایمنی و مدیریت بحران</c:v>
                </c:pt>
                <c:pt idx="4">
                  <c:v>شهرسازی و معماری</c:v>
                </c:pt>
                <c:pt idx="5">
                  <c:v>اجتماعی و فرهنگی</c:v>
                </c:pt>
                <c:pt idx="6">
                  <c:v>مدیریت، هوشمند سازی و اقتصاد شهری</c:v>
                </c:pt>
                <c:pt idx="7">
                  <c:v>منابع و مصارف برنامه</c:v>
                </c:pt>
                <c:pt idx="8">
                  <c:v>پایش و نظارت بر برنامه </c:v>
                </c:pt>
              </c:strCache>
            </c:strRef>
          </c:cat>
          <c:val>
            <c:numRef>
              <c:f>Sheet3!$D$19:$D$27</c:f>
              <c:numCache>
                <c:formatCode>General</c:formatCode>
                <c:ptCount val="9"/>
                <c:pt idx="1">
                  <c:v>1</c:v>
                </c:pt>
                <c:pt idx="3">
                  <c:v>1</c:v>
                </c:pt>
                <c:pt idx="4">
                  <c:v>3</c:v>
                </c:pt>
                <c:pt idx="5">
                  <c:v>8</c:v>
                </c:pt>
                <c:pt idx="6">
                  <c:v>1</c:v>
                </c:pt>
              </c:numCache>
            </c:numRef>
          </c:val>
        </c:ser>
        <c:ser>
          <c:idx val="3"/>
          <c:order val="3"/>
          <c:tx>
            <c:strRef>
              <c:f>Sheet3!$E$18</c:f>
              <c:strCache>
                <c:ptCount val="1"/>
                <c:pt idx="0">
                  <c:v>سالانه</c:v>
                </c:pt>
              </c:strCache>
            </c:strRef>
          </c:tx>
          <c:spPr>
            <a:solidFill>
              <a:schemeClr val="accent4"/>
            </a:solidFill>
            <a:ln>
              <a:noFill/>
            </a:ln>
            <a:effectLst/>
          </c:spPr>
          <c:invertIfNegative val="0"/>
          <c:cat>
            <c:strRef>
              <c:f>Sheet3!$A$19:$A$27</c:f>
              <c:strCache>
                <c:ptCount val="9"/>
                <c:pt idx="0">
                  <c:v>کلیات</c:v>
                </c:pt>
                <c:pt idx="1">
                  <c:v>حمل و نقل و ترافیک</c:v>
                </c:pt>
                <c:pt idx="2">
                  <c:v>محیط زیست و خدمات شهری</c:v>
                </c:pt>
                <c:pt idx="3">
                  <c:v>ایمنی و مدیریت بحران</c:v>
                </c:pt>
                <c:pt idx="4">
                  <c:v>شهرسازی و معماری</c:v>
                </c:pt>
                <c:pt idx="5">
                  <c:v>اجتماعی و فرهنگی</c:v>
                </c:pt>
                <c:pt idx="6">
                  <c:v>مدیریت، هوشمند سازی و اقتصاد شهری</c:v>
                </c:pt>
                <c:pt idx="7">
                  <c:v>منابع و مصارف برنامه</c:v>
                </c:pt>
                <c:pt idx="8">
                  <c:v>پایش و نظارت بر برنامه </c:v>
                </c:pt>
              </c:strCache>
            </c:strRef>
          </c:cat>
          <c:val>
            <c:numRef>
              <c:f>Sheet3!$E$19:$E$27</c:f>
              <c:numCache>
                <c:formatCode>General</c:formatCode>
                <c:ptCount val="9"/>
                <c:pt idx="1">
                  <c:v>2</c:v>
                </c:pt>
                <c:pt idx="2">
                  <c:v>2</c:v>
                </c:pt>
                <c:pt idx="3">
                  <c:v>1</c:v>
                </c:pt>
                <c:pt idx="4">
                  <c:v>8</c:v>
                </c:pt>
                <c:pt idx="5">
                  <c:v>8</c:v>
                </c:pt>
                <c:pt idx="6">
                  <c:v>14</c:v>
                </c:pt>
                <c:pt idx="7">
                  <c:v>7</c:v>
                </c:pt>
                <c:pt idx="8">
                  <c:v>3</c:v>
                </c:pt>
              </c:numCache>
            </c:numRef>
          </c:val>
        </c:ser>
        <c:ser>
          <c:idx val="4"/>
          <c:order val="4"/>
          <c:tx>
            <c:strRef>
              <c:f>Sheet3!$F$18</c:f>
              <c:strCache>
                <c:ptCount val="1"/>
                <c:pt idx="0">
                  <c:v>طی سال های برنامه</c:v>
                </c:pt>
              </c:strCache>
            </c:strRef>
          </c:tx>
          <c:spPr>
            <a:solidFill>
              <a:schemeClr val="accent5"/>
            </a:solidFill>
            <a:ln>
              <a:noFill/>
            </a:ln>
            <a:effectLst/>
          </c:spPr>
          <c:invertIfNegative val="0"/>
          <c:cat>
            <c:strRef>
              <c:f>Sheet3!$A$19:$A$27</c:f>
              <c:strCache>
                <c:ptCount val="9"/>
                <c:pt idx="0">
                  <c:v>کلیات</c:v>
                </c:pt>
                <c:pt idx="1">
                  <c:v>حمل و نقل و ترافیک</c:v>
                </c:pt>
                <c:pt idx="2">
                  <c:v>محیط زیست و خدمات شهری</c:v>
                </c:pt>
                <c:pt idx="3">
                  <c:v>ایمنی و مدیریت بحران</c:v>
                </c:pt>
                <c:pt idx="4">
                  <c:v>شهرسازی و معماری</c:v>
                </c:pt>
                <c:pt idx="5">
                  <c:v>اجتماعی و فرهنگی</c:v>
                </c:pt>
                <c:pt idx="6">
                  <c:v>مدیریت، هوشمند سازی و اقتصاد شهری</c:v>
                </c:pt>
                <c:pt idx="7">
                  <c:v>منابع و مصارف برنامه</c:v>
                </c:pt>
                <c:pt idx="8">
                  <c:v>پایش و نظارت بر برنامه </c:v>
                </c:pt>
              </c:strCache>
            </c:strRef>
          </c:cat>
          <c:val>
            <c:numRef>
              <c:f>Sheet3!$F$19:$F$27</c:f>
              <c:numCache>
                <c:formatCode>General</c:formatCode>
                <c:ptCount val="9"/>
                <c:pt idx="0">
                  <c:v>2</c:v>
                </c:pt>
                <c:pt idx="1">
                  <c:v>106</c:v>
                </c:pt>
                <c:pt idx="2">
                  <c:v>72</c:v>
                </c:pt>
                <c:pt idx="3">
                  <c:v>46</c:v>
                </c:pt>
                <c:pt idx="4">
                  <c:v>29</c:v>
                </c:pt>
                <c:pt idx="5">
                  <c:v>221</c:v>
                </c:pt>
                <c:pt idx="6">
                  <c:v>84</c:v>
                </c:pt>
                <c:pt idx="7">
                  <c:v>14</c:v>
                </c:pt>
                <c:pt idx="8">
                  <c:v>6</c:v>
                </c:pt>
              </c:numCache>
            </c:numRef>
          </c:val>
        </c:ser>
        <c:dLbls>
          <c:showLegendKey val="0"/>
          <c:showVal val="0"/>
          <c:showCatName val="0"/>
          <c:showSerName val="0"/>
          <c:showPercent val="0"/>
          <c:showBubbleSize val="0"/>
        </c:dLbls>
        <c:gapWidth val="150"/>
        <c:overlap val="100"/>
        <c:axId val="293976256"/>
        <c:axId val="293980176"/>
      </c:barChart>
      <c:catAx>
        <c:axId val="29397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93980176"/>
        <c:crosses val="autoZero"/>
        <c:auto val="1"/>
        <c:lblAlgn val="ctr"/>
        <c:lblOffset val="100"/>
        <c:noMultiLvlLbl val="0"/>
      </c:catAx>
      <c:valAx>
        <c:axId val="2939801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293976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B Mitra" panose="00000400000000000000" pitchFamily="2" charset="-78"/>
              </a:defRPr>
            </a:pPr>
            <a:endParaRPr lang="fa-IR"/>
          </a:p>
        </c:txPr>
      </c:dTable>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Sheet3!$B$30</c:f>
              <c:strCache>
                <c:ptCount val="1"/>
                <c:pt idx="0">
                  <c:v>سال اول</c:v>
                </c:pt>
              </c:strCache>
            </c:strRef>
          </c:tx>
          <c:spPr>
            <a:solidFill>
              <a:schemeClr val="accent1"/>
            </a:solidFill>
            <a:ln>
              <a:noFill/>
            </a:ln>
            <a:effectLst/>
          </c:spPr>
          <c:invertIfNegative val="0"/>
          <c:cat>
            <c:strRef>
              <c:f>Sheet3!$A$31:$A$38</c:f>
              <c:strCache>
                <c:ptCount val="8"/>
                <c:pt idx="0">
                  <c:v>حمل و نقل و ترافیک</c:v>
                </c:pt>
                <c:pt idx="1">
                  <c:v>محیط زیست و خدمات شهری</c:v>
                </c:pt>
                <c:pt idx="2">
                  <c:v>ایمنی و مدیریت بحران</c:v>
                </c:pt>
                <c:pt idx="3">
                  <c:v>شهرسازی و معماری</c:v>
                </c:pt>
                <c:pt idx="4">
                  <c:v>اجتماعی و فرهنگی</c:v>
                </c:pt>
                <c:pt idx="5">
                  <c:v>مدیریت، هوشمند سازی و اقتصاد شهری</c:v>
                </c:pt>
                <c:pt idx="6">
                  <c:v>منابع و مصارف برنامه</c:v>
                </c:pt>
                <c:pt idx="7">
                  <c:v>پایش و نظارت بر برنامه </c:v>
                </c:pt>
              </c:strCache>
            </c:strRef>
          </c:cat>
          <c:val>
            <c:numRef>
              <c:f>Sheet3!$B$31:$B$38</c:f>
              <c:numCache>
                <c:formatCode>General</c:formatCode>
                <c:ptCount val="8"/>
                <c:pt idx="0">
                  <c:v>23</c:v>
                </c:pt>
                <c:pt idx="1">
                  <c:v>28</c:v>
                </c:pt>
                <c:pt idx="2">
                  <c:v>22</c:v>
                </c:pt>
                <c:pt idx="3">
                  <c:v>40</c:v>
                </c:pt>
                <c:pt idx="4">
                  <c:v>21</c:v>
                </c:pt>
                <c:pt idx="5">
                  <c:v>30</c:v>
                </c:pt>
                <c:pt idx="6">
                  <c:v>4</c:v>
                </c:pt>
                <c:pt idx="7">
                  <c:v>4</c:v>
                </c:pt>
              </c:numCache>
            </c:numRef>
          </c:val>
        </c:ser>
        <c:ser>
          <c:idx val="1"/>
          <c:order val="1"/>
          <c:tx>
            <c:strRef>
              <c:f>Sheet3!$C$30</c:f>
              <c:strCache>
                <c:ptCount val="1"/>
                <c:pt idx="0">
                  <c:v>سال دوم</c:v>
                </c:pt>
              </c:strCache>
            </c:strRef>
          </c:tx>
          <c:spPr>
            <a:solidFill>
              <a:schemeClr val="accent2"/>
            </a:solidFill>
            <a:ln>
              <a:noFill/>
            </a:ln>
            <a:effectLst/>
          </c:spPr>
          <c:invertIfNegative val="0"/>
          <c:cat>
            <c:strRef>
              <c:f>Sheet3!$A$31:$A$38</c:f>
              <c:strCache>
                <c:ptCount val="8"/>
                <c:pt idx="0">
                  <c:v>حمل و نقل و ترافیک</c:v>
                </c:pt>
                <c:pt idx="1">
                  <c:v>محیط زیست و خدمات شهری</c:v>
                </c:pt>
                <c:pt idx="2">
                  <c:v>ایمنی و مدیریت بحران</c:v>
                </c:pt>
                <c:pt idx="3">
                  <c:v>شهرسازی و معماری</c:v>
                </c:pt>
                <c:pt idx="4">
                  <c:v>اجتماعی و فرهنگی</c:v>
                </c:pt>
                <c:pt idx="5">
                  <c:v>مدیریت، هوشمند سازی و اقتصاد شهری</c:v>
                </c:pt>
                <c:pt idx="6">
                  <c:v>منابع و مصارف برنامه</c:v>
                </c:pt>
                <c:pt idx="7">
                  <c:v>پایش و نظارت بر برنامه </c:v>
                </c:pt>
              </c:strCache>
            </c:strRef>
          </c:cat>
          <c:val>
            <c:numRef>
              <c:f>Sheet3!$C$31:$C$38</c:f>
              <c:numCache>
                <c:formatCode>General</c:formatCode>
                <c:ptCount val="8"/>
                <c:pt idx="0">
                  <c:v>2</c:v>
                </c:pt>
                <c:pt idx="2">
                  <c:v>6</c:v>
                </c:pt>
                <c:pt idx="3">
                  <c:v>4</c:v>
                </c:pt>
                <c:pt idx="5">
                  <c:v>1</c:v>
                </c:pt>
                <c:pt idx="6">
                  <c:v>1</c:v>
                </c:pt>
              </c:numCache>
            </c:numRef>
          </c:val>
        </c:ser>
        <c:ser>
          <c:idx val="2"/>
          <c:order val="2"/>
          <c:tx>
            <c:strRef>
              <c:f>Sheet3!$D$30</c:f>
              <c:strCache>
                <c:ptCount val="1"/>
                <c:pt idx="0">
                  <c:v>سالانه</c:v>
                </c:pt>
              </c:strCache>
            </c:strRef>
          </c:tx>
          <c:spPr>
            <a:solidFill>
              <a:schemeClr val="accent3"/>
            </a:solidFill>
            <a:ln>
              <a:noFill/>
            </a:ln>
            <a:effectLst/>
          </c:spPr>
          <c:invertIfNegative val="0"/>
          <c:cat>
            <c:strRef>
              <c:f>Sheet3!$A$31:$A$38</c:f>
              <c:strCache>
                <c:ptCount val="8"/>
                <c:pt idx="0">
                  <c:v>حمل و نقل و ترافیک</c:v>
                </c:pt>
                <c:pt idx="1">
                  <c:v>محیط زیست و خدمات شهری</c:v>
                </c:pt>
                <c:pt idx="2">
                  <c:v>ایمنی و مدیریت بحران</c:v>
                </c:pt>
                <c:pt idx="3">
                  <c:v>شهرسازی و معماری</c:v>
                </c:pt>
                <c:pt idx="4">
                  <c:v>اجتماعی و فرهنگی</c:v>
                </c:pt>
                <c:pt idx="5">
                  <c:v>مدیریت، هوشمند سازی و اقتصاد شهری</c:v>
                </c:pt>
                <c:pt idx="6">
                  <c:v>منابع و مصارف برنامه</c:v>
                </c:pt>
                <c:pt idx="7">
                  <c:v>پایش و نظارت بر برنامه </c:v>
                </c:pt>
              </c:strCache>
            </c:strRef>
          </c:cat>
          <c:val>
            <c:numRef>
              <c:f>Sheet3!$D$31:$D$38</c:f>
              <c:numCache>
                <c:formatCode>General</c:formatCode>
                <c:ptCount val="8"/>
                <c:pt idx="0">
                  <c:v>1</c:v>
                </c:pt>
                <c:pt idx="1">
                  <c:v>1</c:v>
                </c:pt>
                <c:pt idx="2">
                  <c:v>1</c:v>
                </c:pt>
                <c:pt idx="3">
                  <c:v>7</c:v>
                </c:pt>
                <c:pt idx="5">
                  <c:v>6</c:v>
                </c:pt>
                <c:pt idx="6">
                  <c:v>4</c:v>
                </c:pt>
                <c:pt idx="7">
                  <c:v>3</c:v>
                </c:pt>
              </c:numCache>
            </c:numRef>
          </c:val>
        </c:ser>
        <c:ser>
          <c:idx val="3"/>
          <c:order val="3"/>
          <c:tx>
            <c:strRef>
              <c:f>Sheet3!$E$30</c:f>
              <c:strCache>
                <c:ptCount val="1"/>
                <c:pt idx="0">
                  <c:v>طی سال های برنامه</c:v>
                </c:pt>
              </c:strCache>
            </c:strRef>
          </c:tx>
          <c:spPr>
            <a:solidFill>
              <a:schemeClr val="accent4"/>
            </a:solidFill>
            <a:ln>
              <a:noFill/>
            </a:ln>
            <a:effectLst/>
          </c:spPr>
          <c:invertIfNegative val="0"/>
          <c:cat>
            <c:strRef>
              <c:f>Sheet3!$A$31:$A$38</c:f>
              <c:strCache>
                <c:ptCount val="8"/>
                <c:pt idx="0">
                  <c:v>حمل و نقل و ترافیک</c:v>
                </c:pt>
                <c:pt idx="1">
                  <c:v>محیط زیست و خدمات شهری</c:v>
                </c:pt>
                <c:pt idx="2">
                  <c:v>ایمنی و مدیریت بحران</c:v>
                </c:pt>
                <c:pt idx="3">
                  <c:v>شهرسازی و معماری</c:v>
                </c:pt>
                <c:pt idx="4">
                  <c:v>اجتماعی و فرهنگی</c:v>
                </c:pt>
                <c:pt idx="5">
                  <c:v>مدیریت، هوشمند سازی و اقتصاد شهری</c:v>
                </c:pt>
                <c:pt idx="6">
                  <c:v>منابع و مصارف برنامه</c:v>
                </c:pt>
                <c:pt idx="7">
                  <c:v>پایش و نظارت بر برنامه </c:v>
                </c:pt>
              </c:strCache>
            </c:strRef>
          </c:cat>
          <c:val>
            <c:numRef>
              <c:f>Sheet3!$E$31:$E$38</c:f>
              <c:numCache>
                <c:formatCode>General</c:formatCode>
                <c:ptCount val="8"/>
                <c:pt idx="0">
                  <c:v>4</c:v>
                </c:pt>
                <c:pt idx="1">
                  <c:v>2</c:v>
                </c:pt>
                <c:pt idx="2">
                  <c:v>2</c:v>
                </c:pt>
                <c:pt idx="3">
                  <c:v>4</c:v>
                </c:pt>
                <c:pt idx="4">
                  <c:v>16</c:v>
                </c:pt>
                <c:pt idx="5">
                  <c:v>2</c:v>
                </c:pt>
                <c:pt idx="6">
                  <c:v>2</c:v>
                </c:pt>
                <c:pt idx="7">
                  <c:v>1</c:v>
                </c:pt>
              </c:numCache>
            </c:numRef>
          </c:val>
        </c:ser>
        <c:dLbls>
          <c:showLegendKey val="0"/>
          <c:showVal val="0"/>
          <c:showCatName val="0"/>
          <c:showSerName val="0"/>
          <c:showPercent val="0"/>
          <c:showBubbleSize val="0"/>
        </c:dLbls>
        <c:gapWidth val="150"/>
        <c:overlap val="100"/>
        <c:axId val="293980960"/>
        <c:axId val="293977040"/>
      </c:barChart>
      <c:catAx>
        <c:axId val="29398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B Mitra" panose="00000400000000000000" pitchFamily="2" charset="-78"/>
              </a:defRPr>
            </a:pPr>
            <a:endParaRPr lang="fa-IR"/>
          </a:p>
        </c:txPr>
        <c:crossAx val="293977040"/>
        <c:crosses val="autoZero"/>
        <c:auto val="1"/>
        <c:lblAlgn val="ctr"/>
        <c:lblOffset val="100"/>
        <c:noMultiLvlLbl val="0"/>
      </c:catAx>
      <c:valAx>
        <c:axId val="2939770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crossAx val="2939809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B Mitra" panose="00000400000000000000" pitchFamily="2" charset="-78"/>
              </a:defRPr>
            </a:pPr>
            <a:endParaRPr lang="fa-IR"/>
          </a:p>
        </c:txPr>
      </c:dTable>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fa-I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جداول!$J$29</c:f>
              <c:strCache>
                <c:ptCount val="1"/>
                <c:pt idx="0">
                  <c:v>سال اول</c:v>
                </c:pt>
              </c:strCache>
            </c:strRef>
          </c:tx>
          <c:spPr>
            <a:solidFill>
              <a:schemeClr val="accent1"/>
            </a:solidFill>
            <a:ln>
              <a:noFill/>
            </a:ln>
            <a:effectLst/>
          </c:spPr>
          <c:invertIfNegative val="0"/>
          <c:cat>
            <c:strRef>
              <c:f>جداول!$I$30:$I$38</c:f>
              <c:strCache>
                <c:ptCount val="9"/>
                <c:pt idx="0">
                  <c:v>آیین نامه</c:v>
                </c:pt>
                <c:pt idx="1">
                  <c:v>لایحه </c:v>
                </c:pt>
                <c:pt idx="2">
                  <c:v>برنامه عملیاتی و اجرایی</c:v>
                </c:pt>
                <c:pt idx="3">
                  <c:v>دستورالعمل</c:v>
                </c:pt>
                <c:pt idx="4">
                  <c:v>طرح موضوعی یا مطالعاتی</c:v>
                </c:pt>
                <c:pt idx="5">
                  <c:v>ضوابط و مقررات</c:v>
                </c:pt>
                <c:pt idx="6">
                  <c:v>سند</c:v>
                </c:pt>
                <c:pt idx="7">
                  <c:v>نقشه</c:v>
                </c:pt>
                <c:pt idx="8">
                  <c:v>سایر</c:v>
                </c:pt>
              </c:strCache>
            </c:strRef>
          </c:cat>
          <c:val>
            <c:numRef>
              <c:f>جداول!$J$30:$J$38</c:f>
              <c:numCache>
                <c:formatCode>General</c:formatCode>
                <c:ptCount val="9"/>
                <c:pt idx="0">
                  <c:v>66</c:v>
                </c:pt>
                <c:pt idx="1">
                  <c:v>23</c:v>
                </c:pt>
                <c:pt idx="2">
                  <c:v>27</c:v>
                </c:pt>
                <c:pt idx="3">
                  <c:v>11</c:v>
                </c:pt>
                <c:pt idx="4">
                  <c:v>23</c:v>
                </c:pt>
                <c:pt idx="5">
                  <c:v>7</c:v>
                </c:pt>
                <c:pt idx="6">
                  <c:v>3</c:v>
                </c:pt>
                <c:pt idx="8">
                  <c:v>12</c:v>
                </c:pt>
              </c:numCache>
            </c:numRef>
          </c:val>
        </c:ser>
        <c:ser>
          <c:idx val="1"/>
          <c:order val="1"/>
          <c:tx>
            <c:strRef>
              <c:f>جداول!$K$29</c:f>
              <c:strCache>
                <c:ptCount val="1"/>
                <c:pt idx="0">
                  <c:v>سال دوم</c:v>
                </c:pt>
              </c:strCache>
            </c:strRef>
          </c:tx>
          <c:spPr>
            <a:solidFill>
              <a:schemeClr val="accent2"/>
            </a:solidFill>
            <a:ln>
              <a:noFill/>
            </a:ln>
            <a:effectLst/>
          </c:spPr>
          <c:invertIfNegative val="0"/>
          <c:cat>
            <c:strRef>
              <c:f>جداول!$I$30:$I$38</c:f>
              <c:strCache>
                <c:ptCount val="9"/>
                <c:pt idx="0">
                  <c:v>آیین نامه</c:v>
                </c:pt>
                <c:pt idx="1">
                  <c:v>لایحه </c:v>
                </c:pt>
                <c:pt idx="2">
                  <c:v>برنامه عملیاتی و اجرایی</c:v>
                </c:pt>
                <c:pt idx="3">
                  <c:v>دستورالعمل</c:v>
                </c:pt>
                <c:pt idx="4">
                  <c:v>طرح موضوعی یا مطالعاتی</c:v>
                </c:pt>
                <c:pt idx="5">
                  <c:v>ضوابط و مقررات</c:v>
                </c:pt>
                <c:pt idx="6">
                  <c:v>سند</c:v>
                </c:pt>
                <c:pt idx="7">
                  <c:v>نقشه</c:v>
                </c:pt>
                <c:pt idx="8">
                  <c:v>سایر</c:v>
                </c:pt>
              </c:strCache>
            </c:strRef>
          </c:cat>
          <c:val>
            <c:numRef>
              <c:f>جداول!$K$30:$K$38</c:f>
              <c:numCache>
                <c:formatCode>General</c:formatCode>
                <c:ptCount val="9"/>
                <c:pt idx="0">
                  <c:v>4</c:v>
                </c:pt>
                <c:pt idx="2">
                  <c:v>3</c:v>
                </c:pt>
                <c:pt idx="3">
                  <c:v>2</c:v>
                </c:pt>
                <c:pt idx="4">
                  <c:v>2</c:v>
                </c:pt>
                <c:pt idx="7">
                  <c:v>2</c:v>
                </c:pt>
                <c:pt idx="8">
                  <c:v>1</c:v>
                </c:pt>
              </c:numCache>
            </c:numRef>
          </c:val>
        </c:ser>
        <c:ser>
          <c:idx val="2"/>
          <c:order val="2"/>
          <c:tx>
            <c:strRef>
              <c:f>جداول!$L$29</c:f>
              <c:strCache>
                <c:ptCount val="1"/>
                <c:pt idx="0">
                  <c:v>سالانه</c:v>
                </c:pt>
              </c:strCache>
            </c:strRef>
          </c:tx>
          <c:spPr>
            <a:solidFill>
              <a:schemeClr val="accent3"/>
            </a:solidFill>
            <a:ln>
              <a:noFill/>
            </a:ln>
            <a:effectLst/>
          </c:spPr>
          <c:invertIfNegative val="0"/>
          <c:cat>
            <c:strRef>
              <c:f>جداول!$I$30:$I$38</c:f>
              <c:strCache>
                <c:ptCount val="9"/>
                <c:pt idx="0">
                  <c:v>آیین نامه</c:v>
                </c:pt>
                <c:pt idx="1">
                  <c:v>لایحه </c:v>
                </c:pt>
                <c:pt idx="2">
                  <c:v>برنامه عملیاتی و اجرایی</c:v>
                </c:pt>
                <c:pt idx="3">
                  <c:v>دستورالعمل</c:v>
                </c:pt>
                <c:pt idx="4">
                  <c:v>طرح موضوعی یا مطالعاتی</c:v>
                </c:pt>
                <c:pt idx="5">
                  <c:v>ضوابط و مقررات</c:v>
                </c:pt>
                <c:pt idx="6">
                  <c:v>سند</c:v>
                </c:pt>
                <c:pt idx="7">
                  <c:v>نقشه</c:v>
                </c:pt>
                <c:pt idx="8">
                  <c:v>سایر</c:v>
                </c:pt>
              </c:strCache>
            </c:strRef>
          </c:cat>
          <c:val>
            <c:numRef>
              <c:f>جداول!$L$30:$L$38</c:f>
              <c:numCache>
                <c:formatCode>General</c:formatCode>
                <c:ptCount val="9"/>
                <c:pt idx="1">
                  <c:v>1</c:v>
                </c:pt>
                <c:pt idx="8">
                  <c:v>22</c:v>
                </c:pt>
              </c:numCache>
            </c:numRef>
          </c:val>
        </c:ser>
        <c:ser>
          <c:idx val="3"/>
          <c:order val="3"/>
          <c:tx>
            <c:strRef>
              <c:f>جداول!$M$29</c:f>
              <c:strCache>
                <c:ptCount val="1"/>
                <c:pt idx="0">
                  <c:v>طی سال های برنامه</c:v>
                </c:pt>
              </c:strCache>
            </c:strRef>
          </c:tx>
          <c:spPr>
            <a:solidFill>
              <a:schemeClr val="accent4"/>
            </a:solidFill>
            <a:ln>
              <a:noFill/>
            </a:ln>
            <a:effectLst/>
          </c:spPr>
          <c:invertIfNegative val="0"/>
          <c:cat>
            <c:strRef>
              <c:f>جداول!$I$30:$I$38</c:f>
              <c:strCache>
                <c:ptCount val="9"/>
                <c:pt idx="0">
                  <c:v>آیین نامه</c:v>
                </c:pt>
                <c:pt idx="1">
                  <c:v>لایحه </c:v>
                </c:pt>
                <c:pt idx="2">
                  <c:v>برنامه عملیاتی و اجرایی</c:v>
                </c:pt>
                <c:pt idx="3">
                  <c:v>دستورالعمل</c:v>
                </c:pt>
                <c:pt idx="4">
                  <c:v>طرح موضوعی یا مطالعاتی</c:v>
                </c:pt>
                <c:pt idx="5">
                  <c:v>ضوابط و مقررات</c:v>
                </c:pt>
                <c:pt idx="6">
                  <c:v>سند</c:v>
                </c:pt>
                <c:pt idx="7">
                  <c:v>نقشه</c:v>
                </c:pt>
                <c:pt idx="8">
                  <c:v>سایر</c:v>
                </c:pt>
              </c:strCache>
            </c:strRef>
          </c:cat>
          <c:val>
            <c:numRef>
              <c:f>جداول!$M$30:$M$38</c:f>
              <c:numCache>
                <c:formatCode>General</c:formatCode>
                <c:ptCount val="9"/>
                <c:pt idx="0">
                  <c:v>1</c:v>
                </c:pt>
                <c:pt idx="2">
                  <c:v>4</c:v>
                </c:pt>
                <c:pt idx="3">
                  <c:v>3</c:v>
                </c:pt>
                <c:pt idx="4">
                  <c:v>14</c:v>
                </c:pt>
                <c:pt idx="5">
                  <c:v>2</c:v>
                </c:pt>
                <c:pt idx="8">
                  <c:v>9</c:v>
                </c:pt>
              </c:numCache>
            </c:numRef>
          </c:val>
        </c:ser>
        <c:dLbls>
          <c:showLegendKey val="0"/>
          <c:showVal val="0"/>
          <c:showCatName val="0"/>
          <c:showSerName val="0"/>
          <c:showPercent val="0"/>
          <c:showBubbleSize val="0"/>
        </c:dLbls>
        <c:gapWidth val="150"/>
        <c:overlap val="100"/>
        <c:axId val="293103288"/>
        <c:axId val="295862400"/>
      </c:barChart>
      <c:catAx>
        <c:axId val="29310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95862400"/>
        <c:crosses val="autoZero"/>
        <c:auto val="1"/>
        <c:lblAlgn val="ctr"/>
        <c:lblOffset val="100"/>
        <c:noMultiLvlLbl val="0"/>
      </c:catAx>
      <c:valAx>
        <c:axId val="2958624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2931032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B Mitra" panose="00000400000000000000" pitchFamily="2" charset="-78"/>
              </a:defRPr>
            </a:pPr>
            <a:endParaRPr lang="fa-IR"/>
          </a:p>
        </c:txPr>
      </c:dTable>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fa-I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63C72-3A0C-4646-B4E1-C57DD9DE0E74}" type="doc">
      <dgm:prSet loTypeId="urn:microsoft.com/office/officeart/2005/8/layout/arrow2" loCatId="process" qsTypeId="urn:microsoft.com/office/officeart/2005/8/quickstyle/simple1" qsCatId="simple" csTypeId="urn:microsoft.com/office/officeart/2005/8/colors/accent1_2" csCatId="accent1" phldr="1"/>
      <dgm:spPr/>
    </dgm:pt>
    <dgm:pt modelId="{98F12389-EEB1-4900-839C-EE14161E3FB8}">
      <dgm:prSet phldrT="[Text]" custT="1"/>
      <dgm:spPr/>
      <dgm:t>
        <a:bodyPr/>
        <a:lstStyle/>
        <a:p>
          <a:pPr algn="justLow" rtl="1"/>
          <a:r>
            <a:rPr lang="fa-IR" sz="1200" b="1" dirty="0" smtClean="0">
              <a:cs typeface="B Zar" panose="00000400000000000000" pitchFamily="2" charset="-78"/>
            </a:rPr>
            <a:t>طراحی فرم های اولیه آسیب شناسی و اصلاح برنامه </a:t>
          </a:r>
          <a:r>
            <a:rPr lang="fa-IR" sz="1200" b="1" dirty="0" smtClean="0">
              <a:solidFill>
                <a:srgbClr val="FF0000"/>
              </a:solidFill>
              <a:cs typeface="B Zar" panose="00000400000000000000" pitchFamily="2" charset="-78"/>
            </a:rPr>
            <a:t>در اردیبهشت ماه 93</a:t>
          </a:r>
          <a:endParaRPr lang="fa-IR" sz="1200" b="1" dirty="0">
            <a:solidFill>
              <a:srgbClr val="FF0000"/>
            </a:solidFill>
            <a:cs typeface="B Zar" panose="00000400000000000000" pitchFamily="2" charset="-78"/>
          </a:endParaRPr>
        </a:p>
      </dgm:t>
    </dgm:pt>
    <dgm:pt modelId="{15D79EC1-7E70-488A-B214-55FF9574AD58}" type="parTrans" cxnId="{C0BAF628-35F5-48FF-8388-CE832DB7F73E}">
      <dgm:prSet/>
      <dgm:spPr/>
      <dgm:t>
        <a:bodyPr/>
        <a:lstStyle/>
        <a:p>
          <a:pPr algn="r" rtl="1"/>
          <a:endParaRPr lang="fa-IR" sz="2000" b="1">
            <a:cs typeface="B Zar" panose="00000400000000000000" pitchFamily="2" charset="-78"/>
          </a:endParaRPr>
        </a:p>
      </dgm:t>
    </dgm:pt>
    <dgm:pt modelId="{FF56A5A9-4479-4C5D-BCDA-0253B7687A03}" type="sibTrans" cxnId="{C0BAF628-35F5-48FF-8388-CE832DB7F73E}">
      <dgm:prSet/>
      <dgm:spPr/>
      <dgm:t>
        <a:bodyPr/>
        <a:lstStyle/>
        <a:p>
          <a:pPr algn="r" rtl="1"/>
          <a:endParaRPr lang="fa-IR" sz="2000" b="1">
            <a:cs typeface="B Zar" panose="00000400000000000000" pitchFamily="2" charset="-78"/>
          </a:endParaRPr>
        </a:p>
      </dgm:t>
    </dgm:pt>
    <dgm:pt modelId="{E7777EF7-6591-414F-9875-AEC577BC7855}">
      <dgm:prSet phldrT="[Text]" custT="1"/>
      <dgm:spPr/>
      <dgm:t>
        <a:bodyPr/>
        <a:lstStyle/>
        <a:p>
          <a:pPr algn="justLow" rtl="1"/>
          <a:r>
            <a:rPr lang="fa-IR" sz="1200" b="1" dirty="0" smtClean="0">
              <a:cs typeface="B Zar" panose="00000400000000000000" pitchFamily="2" charset="-78"/>
            </a:rPr>
            <a:t>تشکیل جلسات کارگروهی و تکمیل </a:t>
          </a:r>
          <a:r>
            <a:rPr lang="fa-IR" sz="1200" b="1" dirty="0" smtClean="0">
              <a:solidFill>
                <a:srgbClr val="FF0000"/>
              </a:solidFill>
              <a:cs typeface="B Zar" panose="00000400000000000000" pitchFamily="2" charset="-78"/>
            </a:rPr>
            <a:t>حداکثری</a:t>
          </a:r>
          <a:r>
            <a:rPr lang="fa-IR" sz="1200" b="1" dirty="0" smtClean="0">
              <a:cs typeface="B Zar" panose="00000400000000000000" pitchFamily="2" charset="-78"/>
            </a:rPr>
            <a:t> فرم های مذکور با کمک کارگروه ها</a:t>
          </a:r>
          <a:endParaRPr lang="fa-IR" sz="1200" b="1" dirty="0">
            <a:cs typeface="B Zar" panose="00000400000000000000" pitchFamily="2" charset="-78"/>
          </a:endParaRPr>
        </a:p>
      </dgm:t>
    </dgm:pt>
    <dgm:pt modelId="{BA4A8C38-4D73-46F0-90AC-84EF7374917E}" type="parTrans" cxnId="{5B0CB92B-4513-4F5B-8543-F3069FD3B447}">
      <dgm:prSet/>
      <dgm:spPr/>
      <dgm:t>
        <a:bodyPr/>
        <a:lstStyle/>
        <a:p>
          <a:pPr algn="r" rtl="1"/>
          <a:endParaRPr lang="fa-IR" sz="2000" b="1">
            <a:cs typeface="B Zar" panose="00000400000000000000" pitchFamily="2" charset="-78"/>
          </a:endParaRPr>
        </a:p>
      </dgm:t>
    </dgm:pt>
    <dgm:pt modelId="{81A998D8-23A8-4A09-9A33-D2BF62244B81}" type="sibTrans" cxnId="{5B0CB92B-4513-4F5B-8543-F3069FD3B447}">
      <dgm:prSet/>
      <dgm:spPr/>
      <dgm:t>
        <a:bodyPr/>
        <a:lstStyle/>
        <a:p>
          <a:pPr algn="r" rtl="1"/>
          <a:endParaRPr lang="fa-IR" sz="2000" b="1">
            <a:cs typeface="B Zar" panose="00000400000000000000" pitchFamily="2" charset="-78"/>
          </a:endParaRPr>
        </a:p>
      </dgm:t>
    </dgm:pt>
    <dgm:pt modelId="{7F59D158-2EE2-4D74-AA15-1B2B4AB62089}">
      <dgm:prSet phldrT="[Text]" custT="1"/>
      <dgm:spPr/>
      <dgm:t>
        <a:bodyPr/>
        <a:lstStyle/>
        <a:p>
          <a:pPr algn="justLow" rtl="1"/>
          <a:r>
            <a:rPr lang="fa-IR" sz="1200" b="1" dirty="0" smtClean="0">
              <a:cs typeface="B Zar" panose="00000400000000000000" pitchFamily="2" charset="-78"/>
            </a:rPr>
            <a:t>استخراج </a:t>
          </a:r>
          <a:r>
            <a:rPr lang="fa-IR" sz="1200" b="1" dirty="0" smtClean="0">
              <a:solidFill>
                <a:srgbClr val="FF0000"/>
              </a:solidFill>
              <a:cs typeface="B Zar" panose="00000400000000000000" pitchFamily="2" charset="-78"/>
            </a:rPr>
            <a:t>مهم ترین سرفصل های اصلاح برنامه </a:t>
          </a:r>
          <a:r>
            <a:rPr lang="fa-IR" sz="1200" b="1" dirty="0" smtClean="0">
              <a:cs typeface="B Zar" panose="00000400000000000000" pitchFamily="2" charset="-78"/>
            </a:rPr>
            <a:t>از فرم های تکمیل شده توسط کارگروه ها و طراحی مجدد فرم ها و ارسال به کارگروه ها </a:t>
          </a:r>
          <a:r>
            <a:rPr lang="fa-IR" sz="1200" b="1" dirty="0" smtClean="0">
              <a:solidFill>
                <a:srgbClr val="FF0000"/>
              </a:solidFill>
              <a:cs typeface="B Zar" panose="00000400000000000000" pitchFamily="2" charset="-78"/>
            </a:rPr>
            <a:t>در سال 94</a:t>
          </a:r>
          <a:endParaRPr lang="fa-IR" sz="1200" b="1" dirty="0">
            <a:solidFill>
              <a:srgbClr val="FF0000"/>
            </a:solidFill>
            <a:cs typeface="B Zar" panose="00000400000000000000" pitchFamily="2" charset="-78"/>
          </a:endParaRPr>
        </a:p>
      </dgm:t>
    </dgm:pt>
    <dgm:pt modelId="{4D63498E-9AAC-42C3-8ECA-5F979BA9104A}" type="parTrans" cxnId="{18858984-BAEE-415F-9066-77173F971434}">
      <dgm:prSet/>
      <dgm:spPr/>
      <dgm:t>
        <a:bodyPr/>
        <a:lstStyle/>
        <a:p>
          <a:pPr algn="r" rtl="1"/>
          <a:endParaRPr lang="fa-IR" sz="2000" b="1">
            <a:cs typeface="B Zar" panose="00000400000000000000" pitchFamily="2" charset="-78"/>
          </a:endParaRPr>
        </a:p>
      </dgm:t>
    </dgm:pt>
    <dgm:pt modelId="{181D2852-826E-401B-9C81-AB1BDEAABCA1}" type="sibTrans" cxnId="{18858984-BAEE-415F-9066-77173F971434}">
      <dgm:prSet/>
      <dgm:spPr/>
      <dgm:t>
        <a:bodyPr/>
        <a:lstStyle/>
        <a:p>
          <a:pPr algn="r" rtl="1"/>
          <a:endParaRPr lang="fa-IR" sz="2000" b="1">
            <a:cs typeface="B Zar" panose="00000400000000000000" pitchFamily="2" charset="-78"/>
          </a:endParaRPr>
        </a:p>
      </dgm:t>
    </dgm:pt>
    <dgm:pt modelId="{AD4B9765-463B-4400-8EA7-FD54A473F7C8}">
      <dgm:prSet phldrT="[Text]" custT="1"/>
      <dgm:spPr/>
      <dgm:t>
        <a:bodyPr/>
        <a:lstStyle/>
        <a:p>
          <a:pPr algn="justLow" rtl="1"/>
          <a:r>
            <a:rPr lang="fa-IR" sz="1200" b="1" dirty="0" smtClean="0">
              <a:solidFill>
                <a:srgbClr val="FF0000"/>
              </a:solidFill>
              <a:cs typeface="B Zar" panose="00000400000000000000" pitchFamily="2" charset="-78"/>
            </a:rPr>
            <a:t>تائید سرفصل های آسیب شناسی مواد و احکام برنامه</a:t>
          </a:r>
          <a:r>
            <a:rPr lang="fa-IR" sz="1200" b="1" dirty="0" smtClean="0">
              <a:cs typeface="B Zar" panose="00000400000000000000" pitchFamily="2" charset="-78"/>
            </a:rPr>
            <a:t> توسط کارگروه ها و ت</a:t>
          </a:r>
          <a:r>
            <a:rPr lang="fa-IR" sz="1200" b="1" dirty="0" smtClean="0">
              <a:solidFill>
                <a:srgbClr val="FF0000"/>
              </a:solidFill>
              <a:cs typeface="B Zar" panose="00000400000000000000" pitchFamily="2" charset="-78"/>
            </a:rPr>
            <a:t>کمیل</a:t>
          </a:r>
          <a:r>
            <a:rPr lang="fa-IR" sz="1200" b="1" dirty="0" smtClean="0">
              <a:cs typeface="B Zar" panose="00000400000000000000" pitchFamily="2" charset="-78"/>
            </a:rPr>
            <a:t> آنها در ابتدای سال 95</a:t>
          </a:r>
          <a:endParaRPr lang="fa-IR" sz="1200" b="1" dirty="0">
            <a:cs typeface="B Zar" panose="00000400000000000000" pitchFamily="2" charset="-78"/>
          </a:endParaRPr>
        </a:p>
      </dgm:t>
    </dgm:pt>
    <dgm:pt modelId="{8D02FE52-4680-4797-81DC-59BF4F656B9C}" type="parTrans" cxnId="{4C459ADD-D82C-43EE-A837-5D4B19440579}">
      <dgm:prSet/>
      <dgm:spPr/>
      <dgm:t>
        <a:bodyPr/>
        <a:lstStyle/>
        <a:p>
          <a:pPr algn="r" rtl="1"/>
          <a:endParaRPr lang="fa-IR" sz="2000" b="1">
            <a:cs typeface="B Zar" panose="00000400000000000000" pitchFamily="2" charset="-78"/>
          </a:endParaRPr>
        </a:p>
      </dgm:t>
    </dgm:pt>
    <dgm:pt modelId="{53B00C61-AA32-4A95-8302-A915F00928A2}" type="sibTrans" cxnId="{4C459ADD-D82C-43EE-A837-5D4B19440579}">
      <dgm:prSet/>
      <dgm:spPr/>
      <dgm:t>
        <a:bodyPr/>
        <a:lstStyle/>
        <a:p>
          <a:pPr algn="r" rtl="1"/>
          <a:endParaRPr lang="fa-IR" sz="2000" b="1">
            <a:cs typeface="B Zar" panose="00000400000000000000" pitchFamily="2" charset="-78"/>
          </a:endParaRPr>
        </a:p>
      </dgm:t>
    </dgm:pt>
    <dgm:pt modelId="{9BE83EC6-3A7F-44D1-86A2-2A5D02B61101}">
      <dgm:prSet phldrT="[Text]" custT="1"/>
      <dgm:spPr/>
      <dgm:t>
        <a:bodyPr/>
        <a:lstStyle/>
        <a:p>
          <a:pPr algn="just" rtl="1"/>
          <a:r>
            <a:rPr lang="fa-IR" sz="1200" b="1" dirty="0" smtClean="0">
              <a:solidFill>
                <a:srgbClr val="FF0000"/>
              </a:solidFill>
              <a:cs typeface="B Zar" panose="00000400000000000000" pitchFamily="2" charset="-78"/>
            </a:rPr>
            <a:t>درج  گزارشی از مهم ترین مواد و اهداف کمی نیازمند اصلاح به </a:t>
          </a:r>
          <a:r>
            <a:rPr lang="fa-IR" sz="1200" b="1" dirty="0" smtClean="0">
              <a:cs typeface="B Zar" panose="00000400000000000000" pitchFamily="2" charset="-78"/>
            </a:rPr>
            <a:t>همراه پیشنهادات کارگروه ها در گزارش دوسالانه برنامه در قالب سرفصلی مجزا در ذیل بخش های 29گانه برنامه جهت ارسال به شورای اسلامی شهر تهران 0</a:t>
          </a:r>
          <a:endParaRPr lang="fa-IR" sz="1200" b="1" dirty="0">
            <a:cs typeface="B Zar" panose="00000400000000000000" pitchFamily="2" charset="-78"/>
          </a:endParaRPr>
        </a:p>
      </dgm:t>
    </dgm:pt>
    <dgm:pt modelId="{1C87EBD9-85B7-4D4E-9483-D6E2470B2A87}" type="parTrans" cxnId="{637D52B7-B8C5-4619-9C16-21D753DF86EC}">
      <dgm:prSet/>
      <dgm:spPr/>
      <dgm:t>
        <a:bodyPr/>
        <a:lstStyle/>
        <a:p>
          <a:pPr algn="r" rtl="1"/>
          <a:endParaRPr lang="fa-IR" sz="2000" b="1">
            <a:cs typeface="B Zar" panose="00000400000000000000" pitchFamily="2" charset="-78"/>
          </a:endParaRPr>
        </a:p>
      </dgm:t>
    </dgm:pt>
    <dgm:pt modelId="{2BDD5CA6-EECA-4BA9-97A0-3428992262A9}" type="sibTrans" cxnId="{637D52B7-B8C5-4619-9C16-21D753DF86EC}">
      <dgm:prSet/>
      <dgm:spPr/>
      <dgm:t>
        <a:bodyPr/>
        <a:lstStyle/>
        <a:p>
          <a:pPr algn="r" rtl="1"/>
          <a:endParaRPr lang="fa-IR" sz="2000" b="1">
            <a:cs typeface="B Zar" panose="00000400000000000000" pitchFamily="2" charset="-78"/>
          </a:endParaRPr>
        </a:p>
      </dgm:t>
    </dgm:pt>
    <dgm:pt modelId="{C33B0291-FC02-4EDB-B756-30C09ACC6888}" type="pres">
      <dgm:prSet presAssocID="{10E63C72-3A0C-4646-B4E1-C57DD9DE0E74}" presName="arrowDiagram" presStyleCnt="0">
        <dgm:presLayoutVars>
          <dgm:chMax val="5"/>
          <dgm:dir/>
          <dgm:resizeHandles val="exact"/>
        </dgm:presLayoutVars>
      </dgm:prSet>
      <dgm:spPr/>
    </dgm:pt>
    <dgm:pt modelId="{1AF31EC5-3348-48DD-95AB-519149F80E8F}" type="pres">
      <dgm:prSet presAssocID="{10E63C72-3A0C-4646-B4E1-C57DD9DE0E74}" presName="arrow" presStyleLbl="bgShp" presStyleIdx="0" presStyleCnt="1"/>
      <dgm:spPr/>
    </dgm:pt>
    <dgm:pt modelId="{30ED2898-9B65-4892-BE11-8D2472C6B22A}" type="pres">
      <dgm:prSet presAssocID="{10E63C72-3A0C-4646-B4E1-C57DD9DE0E74}" presName="arrowDiagram5" presStyleCnt="0"/>
      <dgm:spPr/>
    </dgm:pt>
    <dgm:pt modelId="{41BB6B3B-91E0-4648-AD5C-901E01AE26BC}" type="pres">
      <dgm:prSet presAssocID="{98F12389-EEB1-4900-839C-EE14161E3FB8}" presName="bullet5a" presStyleLbl="node1" presStyleIdx="0" presStyleCnt="5"/>
      <dgm:spPr/>
    </dgm:pt>
    <dgm:pt modelId="{716D7D33-1CE9-41D3-81DC-48AA6D784DBE}" type="pres">
      <dgm:prSet presAssocID="{98F12389-EEB1-4900-839C-EE14161E3FB8}" presName="textBox5a" presStyleLbl="revTx" presStyleIdx="0" presStyleCnt="5">
        <dgm:presLayoutVars>
          <dgm:bulletEnabled val="1"/>
        </dgm:presLayoutVars>
      </dgm:prSet>
      <dgm:spPr/>
      <dgm:t>
        <a:bodyPr/>
        <a:lstStyle/>
        <a:p>
          <a:pPr rtl="1"/>
          <a:endParaRPr lang="fa-IR"/>
        </a:p>
      </dgm:t>
    </dgm:pt>
    <dgm:pt modelId="{68E04CA3-54E9-4EFE-BC6C-AE52756048D8}" type="pres">
      <dgm:prSet presAssocID="{E7777EF7-6591-414F-9875-AEC577BC7855}" presName="bullet5b" presStyleLbl="node1" presStyleIdx="1" presStyleCnt="5"/>
      <dgm:spPr/>
    </dgm:pt>
    <dgm:pt modelId="{B61BF4F1-75A6-476D-A59D-5D6A84530BB7}" type="pres">
      <dgm:prSet presAssocID="{E7777EF7-6591-414F-9875-AEC577BC7855}" presName="textBox5b" presStyleLbl="revTx" presStyleIdx="1" presStyleCnt="5">
        <dgm:presLayoutVars>
          <dgm:bulletEnabled val="1"/>
        </dgm:presLayoutVars>
      </dgm:prSet>
      <dgm:spPr/>
      <dgm:t>
        <a:bodyPr/>
        <a:lstStyle/>
        <a:p>
          <a:pPr rtl="1"/>
          <a:endParaRPr lang="fa-IR"/>
        </a:p>
      </dgm:t>
    </dgm:pt>
    <dgm:pt modelId="{502C2AA9-4FEA-42DB-ACC6-35A06ED3A389}" type="pres">
      <dgm:prSet presAssocID="{7F59D158-2EE2-4D74-AA15-1B2B4AB62089}" presName="bullet5c" presStyleLbl="node1" presStyleIdx="2" presStyleCnt="5"/>
      <dgm:spPr/>
    </dgm:pt>
    <dgm:pt modelId="{46CDACA7-8400-46F3-BBED-717A97E7CB0B}" type="pres">
      <dgm:prSet presAssocID="{7F59D158-2EE2-4D74-AA15-1B2B4AB62089}" presName="textBox5c" presStyleLbl="revTx" presStyleIdx="2" presStyleCnt="5">
        <dgm:presLayoutVars>
          <dgm:bulletEnabled val="1"/>
        </dgm:presLayoutVars>
      </dgm:prSet>
      <dgm:spPr/>
      <dgm:t>
        <a:bodyPr/>
        <a:lstStyle/>
        <a:p>
          <a:pPr rtl="1"/>
          <a:endParaRPr lang="fa-IR"/>
        </a:p>
      </dgm:t>
    </dgm:pt>
    <dgm:pt modelId="{CADFE9DE-FB39-407A-9C56-E4EDE8C9D0E0}" type="pres">
      <dgm:prSet presAssocID="{AD4B9765-463B-4400-8EA7-FD54A473F7C8}" presName="bullet5d" presStyleLbl="node1" presStyleIdx="3" presStyleCnt="5" custLinFactNeighborX="-12756" custLinFactNeighborY="6378"/>
      <dgm:spPr/>
    </dgm:pt>
    <dgm:pt modelId="{F4A5721E-0ECC-4094-9043-EC14E8264960}" type="pres">
      <dgm:prSet presAssocID="{AD4B9765-463B-4400-8EA7-FD54A473F7C8}" presName="textBox5d" presStyleLbl="revTx" presStyleIdx="3" presStyleCnt="5">
        <dgm:presLayoutVars>
          <dgm:bulletEnabled val="1"/>
        </dgm:presLayoutVars>
      </dgm:prSet>
      <dgm:spPr/>
      <dgm:t>
        <a:bodyPr/>
        <a:lstStyle/>
        <a:p>
          <a:pPr rtl="1"/>
          <a:endParaRPr lang="fa-IR"/>
        </a:p>
      </dgm:t>
    </dgm:pt>
    <dgm:pt modelId="{154395E8-C43A-4E42-87D2-C7ED1C2EFB17}" type="pres">
      <dgm:prSet presAssocID="{9BE83EC6-3A7F-44D1-86A2-2A5D02B61101}" presName="bullet5e" presStyleLbl="node1" presStyleIdx="4" presStyleCnt="5"/>
      <dgm:spPr/>
    </dgm:pt>
    <dgm:pt modelId="{962E3D0A-E959-4A53-AD21-7728892308C8}" type="pres">
      <dgm:prSet presAssocID="{9BE83EC6-3A7F-44D1-86A2-2A5D02B61101}" presName="textBox5e" presStyleLbl="revTx" presStyleIdx="4" presStyleCnt="5" custScaleX="117755" custLinFactNeighborX="5328">
        <dgm:presLayoutVars>
          <dgm:bulletEnabled val="1"/>
        </dgm:presLayoutVars>
      </dgm:prSet>
      <dgm:spPr/>
      <dgm:t>
        <a:bodyPr/>
        <a:lstStyle/>
        <a:p>
          <a:pPr rtl="1"/>
          <a:endParaRPr lang="fa-IR"/>
        </a:p>
      </dgm:t>
    </dgm:pt>
  </dgm:ptLst>
  <dgm:cxnLst>
    <dgm:cxn modelId="{C0BAF628-35F5-48FF-8388-CE832DB7F73E}" srcId="{10E63C72-3A0C-4646-B4E1-C57DD9DE0E74}" destId="{98F12389-EEB1-4900-839C-EE14161E3FB8}" srcOrd="0" destOrd="0" parTransId="{15D79EC1-7E70-488A-B214-55FF9574AD58}" sibTransId="{FF56A5A9-4479-4C5D-BCDA-0253B7687A03}"/>
    <dgm:cxn modelId="{486B55EE-7355-4F63-8951-470F3C8CB7DC}" type="presOf" srcId="{98F12389-EEB1-4900-839C-EE14161E3FB8}" destId="{716D7D33-1CE9-41D3-81DC-48AA6D784DBE}" srcOrd="0" destOrd="0" presId="urn:microsoft.com/office/officeart/2005/8/layout/arrow2"/>
    <dgm:cxn modelId="{4C459ADD-D82C-43EE-A837-5D4B19440579}" srcId="{10E63C72-3A0C-4646-B4E1-C57DD9DE0E74}" destId="{AD4B9765-463B-4400-8EA7-FD54A473F7C8}" srcOrd="3" destOrd="0" parTransId="{8D02FE52-4680-4797-81DC-59BF4F656B9C}" sibTransId="{53B00C61-AA32-4A95-8302-A915F00928A2}"/>
    <dgm:cxn modelId="{D4F588E2-8DA8-4C56-AA89-08E3BD6C81FF}" type="presOf" srcId="{AD4B9765-463B-4400-8EA7-FD54A473F7C8}" destId="{F4A5721E-0ECC-4094-9043-EC14E8264960}" srcOrd="0" destOrd="0" presId="urn:microsoft.com/office/officeart/2005/8/layout/arrow2"/>
    <dgm:cxn modelId="{752916BF-53A9-4BC9-B65A-89DE88F3D3D6}" type="presOf" srcId="{9BE83EC6-3A7F-44D1-86A2-2A5D02B61101}" destId="{962E3D0A-E959-4A53-AD21-7728892308C8}" srcOrd="0" destOrd="0" presId="urn:microsoft.com/office/officeart/2005/8/layout/arrow2"/>
    <dgm:cxn modelId="{DBFD0277-A012-4374-81ED-D0D86F3D1B6C}" type="presOf" srcId="{7F59D158-2EE2-4D74-AA15-1B2B4AB62089}" destId="{46CDACA7-8400-46F3-BBED-717A97E7CB0B}" srcOrd="0" destOrd="0" presId="urn:microsoft.com/office/officeart/2005/8/layout/arrow2"/>
    <dgm:cxn modelId="{5B0CB92B-4513-4F5B-8543-F3069FD3B447}" srcId="{10E63C72-3A0C-4646-B4E1-C57DD9DE0E74}" destId="{E7777EF7-6591-414F-9875-AEC577BC7855}" srcOrd="1" destOrd="0" parTransId="{BA4A8C38-4D73-46F0-90AC-84EF7374917E}" sibTransId="{81A998D8-23A8-4A09-9A33-D2BF62244B81}"/>
    <dgm:cxn modelId="{18858984-BAEE-415F-9066-77173F971434}" srcId="{10E63C72-3A0C-4646-B4E1-C57DD9DE0E74}" destId="{7F59D158-2EE2-4D74-AA15-1B2B4AB62089}" srcOrd="2" destOrd="0" parTransId="{4D63498E-9AAC-42C3-8ECA-5F979BA9104A}" sibTransId="{181D2852-826E-401B-9C81-AB1BDEAABCA1}"/>
    <dgm:cxn modelId="{637D52B7-B8C5-4619-9C16-21D753DF86EC}" srcId="{10E63C72-3A0C-4646-B4E1-C57DD9DE0E74}" destId="{9BE83EC6-3A7F-44D1-86A2-2A5D02B61101}" srcOrd="4" destOrd="0" parTransId="{1C87EBD9-85B7-4D4E-9483-D6E2470B2A87}" sibTransId="{2BDD5CA6-EECA-4BA9-97A0-3428992262A9}"/>
    <dgm:cxn modelId="{084A0DD7-FA7B-4045-AAB6-FB1474B71103}" type="presOf" srcId="{E7777EF7-6591-414F-9875-AEC577BC7855}" destId="{B61BF4F1-75A6-476D-A59D-5D6A84530BB7}" srcOrd="0" destOrd="0" presId="urn:microsoft.com/office/officeart/2005/8/layout/arrow2"/>
    <dgm:cxn modelId="{8B6972E7-2C02-45D9-A544-88B4BEAEDDB0}" type="presOf" srcId="{10E63C72-3A0C-4646-B4E1-C57DD9DE0E74}" destId="{C33B0291-FC02-4EDB-B756-30C09ACC6888}" srcOrd="0" destOrd="0" presId="urn:microsoft.com/office/officeart/2005/8/layout/arrow2"/>
    <dgm:cxn modelId="{6DE23D36-A783-4258-8E8A-B9F58F22F418}" type="presParOf" srcId="{C33B0291-FC02-4EDB-B756-30C09ACC6888}" destId="{1AF31EC5-3348-48DD-95AB-519149F80E8F}" srcOrd="0" destOrd="0" presId="urn:microsoft.com/office/officeart/2005/8/layout/arrow2"/>
    <dgm:cxn modelId="{3F1E280D-F083-487B-866B-17872CD9EE67}" type="presParOf" srcId="{C33B0291-FC02-4EDB-B756-30C09ACC6888}" destId="{30ED2898-9B65-4892-BE11-8D2472C6B22A}" srcOrd="1" destOrd="0" presId="urn:microsoft.com/office/officeart/2005/8/layout/arrow2"/>
    <dgm:cxn modelId="{3F9C0CB1-C45A-4E10-888B-C2447AB0CC12}" type="presParOf" srcId="{30ED2898-9B65-4892-BE11-8D2472C6B22A}" destId="{41BB6B3B-91E0-4648-AD5C-901E01AE26BC}" srcOrd="0" destOrd="0" presId="urn:microsoft.com/office/officeart/2005/8/layout/arrow2"/>
    <dgm:cxn modelId="{23C4C486-5035-4FFA-864F-134564F474DF}" type="presParOf" srcId="{30ED2898-9B65-4892-BE11-8D2472C6B22A}" destId="{716D7D33-1CE9-41D3-81DC-48AA6D784DBE}" srcOrd="1" destOrd="0" presId="urn:microsoft.com/office/officeart/2005/8/layout/arrow2"/>
    <dgm:cxn modelId="{406679A7-5A47-40BC-8474-30EF70578A52}" type="presParOf" srcId="{30ED2898-9B65-4892-BE11-8D2472C6B22A}" destId="{68E04CA3-54E9-4EFE-BC6C-AE52756048D8}" srcOrd="2" destOrd="0" presId="urn:microsoft.com/office/officeart/2005/8/layout/arrow2"/>
    <dgm:cxn modelId="{3A65B8B3-32D6-48CB-95A2-082FD5C5D1EC}" type="presParOf" srcId="{30ED2898-9B65-4892-BE11-8D2472C6B22A}" destId="{B61BF4F1-75A6-476D-A59D-5D6A84530BB7}" srcOrd="3" destOrd="0" presId="urn:microsoft.com/office/officeart/2005/8/layout/arrow2"/>
    <dgm:cxn modelId="{A60EEBFB-BEF9-435E-A06E-BF090C900F07}" type="presParOf" srcId="{30ED2898-9B65-4892-BE11-8D2472C6B22A}" destId="{502C2AA9-4FEA-42DB-ACC6-35A06ED3A389}" srcOrd="4" destOrd="0" presId="urn:microsoft.com/office/officeart/2005/8/layout/arrow2"/>
    <dgm:cxn modelId="{D313BE87-EE9B-4777-AE09-F7ADDD488231}" type="presParOf" srcId="{30ED2898-9B65-4892-BE11-8D2472C6B22A}" destId="{46CDACA7-8400-46F3-BBED-717A97E7CB0B}" srcOrd="5" destOrd="0" presId="urn:microsoft.com/office/officeart/2005/8/layout/arrow2"/>
    <dgm:cxn modelId="{3BE8F670-871D-4EF1-8753-4CD48B014D3A}" type="presParOf" srcId="{30ED2898-9B65-4892-BE11-8D2472C6B22A}" destId="{CADFE9DE-FB39-407A-9C56-E4EDE8C9D0E0}" srcOrd="6" destOrd="0" presId="urn:microsoft.com/office/officeart/2005/8/layout/arrow2"/>
    <dgm:cxn modelId="{19C531A2-F396-4DFE-B10F-7893992EEC41}" type="presParOf" srcId="{30ED2898-9B65-4892-BE11-8D2472C6B22A}" destId="{F4A5721E-0ECC-4094-9043-EC14E8264960}" srcOrd="7" destOrd="0" presId="urn:microsoft.com/office/officeart/2005/8/layout/arrow2"/>
    <dgm:cxn modelId="{9A7F570B-B4DA-4443-B425-5BEAC2B16D44}" type="presParOf" srcId="{30ED2898-9B65-4892-BE11-8D2472C6B22A}" destId="{154395E8-C43A-4E42-87D2-C7ED1C2EFB17}" srcOrd="8" destOrd="0" presId="urn:microsoft.com/office/officeart/2005/8/layout/arrow2"/>
    <dgm:cxn modelId="{A40BC55A-136F-4A9F-B722-BC678ED117AD}" type="presParOf" srcId="{30ED2898-9B65-4892-BE11-8D2472C6B22A}" destId="{962E3D0A-E959-4A53-AD21-7728892308C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8713D-2D9E-4B24-A0A1-3B5CD7E2AB70}"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89A5A4A6-9096-4787-A613-185247EE455E}">
      <dgm:prSet phldrT="[Text]"/>
      <dgm:spPr/>
      <dgm:t>
        <a:bodyPr/>
        <a:lstStyle/>
        <a:p>
          <a:pPr rtl="1"/>
          <a:r>
            <a:rPr lang="fa-IR" b="1" dirty="0" smtClean="0">
              <a:cs typeface="B Zar" panose="00000400000000000000" pitchFamily="2" charset="-78"/>
            </a:rPr>
            <a:t>هدفمندی</a:t>
          </a:r>
          <a:endParaRPr lang="en-US" dirty="0"/>
        </a:p>
      </dgm:t>
    </dgm:pt>
    <dgm:pt modelId="{E4E54DC5-C23F-4FEB-B39E-2E3073775F82}" type="parTrans" cxnId="{0BDCD3E3-D6C3-44D8-ADD9-CC714CFF3597}">
      <dgm:prSet/>
      <dgm:spPr/>
      <dgm:t>
        <a:bodyPr/>
        <a:lstStyle/>
        <a:p>
          <a:endParaRPr lang="en-US"/>
        </a:p>
      </dgm:t>
    </dgm:pt>
    <dgm:pt modelId="{3CBEB955-8452-4123-BF0D-7DAA56F8D800}" type="sibTrans" cxnId="{0BDCD3E3-D6C3-44D8-ADD9-CC714CFF3597}">
      <dgm:prSet/>
      <dgm:spPr/>
      <dgm:t>
        <a:bodyPr/>
        <a:lstStyle/>
        <a:p>
          <a:endParaRPr lang="en-US"/>
        </a:p>
      </dgm:t>
    </dgm:pt>
    <dgm:pt modelId="{F5C060E7-9288-4743-9E3B-90B576174B83}">
      <dgm:prSet phldrT="[Text]" custT="1"/>
      <dgm:spPr/>
      <dgm:t>
        <a:bodyPr/>
        <a:lstStyle/>
        <a:p>
          <a:pPr algn="just" rtl="1"/>
          <a:r>
            <a:rPr lang="fa-IR" sz="1300" b="1" dirty="0" smtClean="0">
              <a:cs typeface="B Zar" panose="00000400000000000000" pitchFamily="2" charset="-78"/>
            </a:rPr>
            <a:t>لازم است دستاوردهای مورد انتظار هر ماده به صورت شفاف، صریح و معطوف به هدف بیان شده باشد. مقادیر این هدفگذاری می باید صحیح و امکان پذیر باشد؛ همچنین در هر ماده از مفاهیمی استفاده شده باشد که نحوه عملیاتی نمودن اهداف ماده را تبیین نماید. در صورتی که ماده ای در این زمینه دارای ابهام است مصادیق آن بیان شود</a:t>
          </a:r>
          <a:endParaRPr lang="en-US" sz="1300" b="1" dirty="0">
            <a:cs typeface="B Zar" panose="00000400000000000000" pitchFamily="2" charset="-78"/>
          </a:endParaRPr>
        </a:p>
      </dgm:t>
    </dgm:pt>
    <dgm:pt modelId="{B5953603-54E4-495B-8383-625C45ABFB75}" type="parTrans" cxnId="{F4B1B56F-E5E2-4449-B2BA-A46DBC0F5631}">
      <dgm:prSet/>
      <dgm:spPr/>
      <dgm:t>
        <a:bodyPr/>
        <a:lstStyle/>
        <a:p>
          <a:endParaRPr lang="en-US"/>
        </a:p>
      </dgm:t>
    </dgm:pt>
    <dgm:pt modelId="{67391095-189C-4E5D-A538-F178368882F7}" type="sibTrans" cxnId="{F4B1B56F-E5E2-4449-B2BA-A46DBC0F5631}">
      <dgm:prSet/>
      <dgm:spPr/>
      <dgm:t>
        <a:bodyPr/>
        <a:lstStyle/>
        <a:p>
          <a:endParaRPr lang="en-US"/>
        </a:p>
      </dgm:t>
    </dgm:pt>
    <dgm:pt modelId="{015EA910-2209-4A7C-9049-9DCD985810F4}">
      <dgm:prSet phldrT="[Text]"/>
      <dgm:spPr/>
      <dgm:t>
        <a:bodyPr/>
        <a:lstStyle/>
        <a:p>
          <a:pPr rtl="1"/>
          <a:r>
            <a:rPr lang="fa-IR" b="1" dirty="0" smtClean="0">
              <a:cs typeface="B Zar" panose="00000400000000000000" pitchFamily="2" charset="-78"/>
            </a:rPr>
            <a:t>الزامات اجرایی</a:t>
          </a:r>
          <a:endParaRPr lang="en-US" dirty="0"/>
        </a:p>
      </dgm:t>
    </dgm:pt>
    <dgm:pt modelId="{250DF06E-27D1-449B-9D14-C457C7F0A832}" type="parTrans" cxnId="{E27591E1-B147-4603-903D-D25A9BCCFBA7}">
      <dgm:prSet/>
      <dgm:spPr/>
      <dgm:t>
        <a:bodyPr/>
        <a:lstStyle/>
        <a:p>
          <a:endParaRPr lang="en-US"/>
        </a:p>
      </dgm:t>
    </dgm:pt>
    <dgm:pt modelId="{20C09285-4E6E-4480-A99D-072719FEA91E}" type="sibTrans" cxnId="{E27591E1-B147-4603-903D-D25A9BCCFBA7}">
      <dgm:prSet/>
      <dgm:spPr/>
      <dgm:t>
        <a:bodyPr/>
        <a:lstStyle/>
        <a:p>
          <a:endParaRPr lang="en-US"/>
        </a:p>
      </dgm:t>
    </dgm:pt>
    <dgm:pt modelId="{C8AA3A8C-0E19-4D4B-955C-E372B2582C5B}">
      <dgm:prSet phldrT="[Text]" custT="1"/>
      <dgm:spPr/>
      <dgm:t>
        <a:bodyPr/>
        <a:lstStyle/>
        <a:p>
          <a:pPr algn="just" rtl="1"/>
          <a:r>
            <a:rPr lang="fa-IR" sz="1300" b="1" dirty="0" smtClean="0">
              <a:cs typeface="B Zar" panose="00000400000000000000" pitchFamily="2" charset="-78"/>
            </a:rPr>
            <a:t>مواد برنامه می بایست قابل اجرا باشد چنانچه تحقق یک ماده در گرو وجود برخی امکانات فیزیکی، دانش فنی و یا تخصصی، ظرفیت کارشناسی و یا ساختار و تشکیلات خاص و یا حتی تعامل و هماهنگی با بخش های داخلی شهرداری و یا خارج از شهرداری تهران است این ویژگی ها تشریح شود</a:t>
          </a:r>
          <a:r>
            <a:rPr lang="en-US" sz="1300" b="1" dirty="0" smtClean="0">
              <a:cs typeface="B Zar" panose="00000400000000000000" pitchFamily="2" charset="-78"/>
            </a:rPr>
            <a:t>.</a:t>
          </a:r>
          <a:endParaRPr lang="en-US" sz="1300" b="1" dirty="0"/>
        </a:p>
      </dgm:t>
    </dgm:pt>
    <dgm:pt modelId="{41122C9D-D0DD-49B0-9123-29B1D7834DAE}" type="parTrans" cxnId="{DA30271B-A5EB-40DD-8326-E4E5909BF301}">
      <dgm:prSet/>
      <dgm:spPr/>
      <dgm:t>
        <a:bodyPr/>
        <a:lstStyle/>
        <a:p>
          <a:endParaRPr lang="en-US"/>
        </a:p>
      </dgm:t>
    </dgm:pt>
    <dgm:pt modelId="{54D21C21-8547-4CDA-80F5-A14C7ACF62C4}" type="sibTrans" cxnId="{DA30271B-A5EB-40DD-8326-E4E5909BF301}">
      <dgm:prSet/>
      <dgm:spPr/>
      <dgm:t>
        <a:bodyPr/>
        <a:lstStyle/>
        <a:p>
          <a:endParaRPr lang="en-US"/>
        </a:p>
      </dgm:t>
    </dgm:pt>
    <dgm:pt modelId="{4D15529A-4432-4405-8F67-56EDC954B4DF}">
      <dgm:prSet phldrT="[Text]"/>
      <dgm:spPr/>
      <dgm:t>
        <a:bodyPr/>
        <a:lstStyle/>
        <a:p>
          <a:pPr rtl="1"/>
          <a:r>
            <a:rPr lang="fa-IR" b="1" dirty="0" smtClean="0">
              <a:cs typeface="B Zar" panose="00000400000000000000" pitchFamily="2" charset="-78"/>
            </a:rPr>
            <a:t>زمانبندی تحقق ماده</a:t>
          </a:r>
          <a:endParaRPr lang="en-US" dirty="0"/>
        </a:p>
      </dgm:t>
    </dgm:pt>
    <dgm:pt modelId="{76DC7F82-78B9-4FF7-9A17-604E6DBF7C1A}" type="parTrans" cxnId="{6E2499E0-3250-4737-A778-C0B0FBADAB6D}">
      <dgm:prSet/>
      <dgm:spPr/>
      <dgm:t>
        <a:bodyPr/>
        <a:lstStyle/>
        <a:p>
          <a:endParaRPr lang="en-US"/>
        </a:p>
      </dgm:t>
    </dgm:pt>
    <dgm:pt modelId="{42B52A7F-78FE-4147-BE57-DF4913A09476}" type="sibTrans" cxnId="{6E2499E0-3250-4737-A778-C0B0FBADAB6D}">
      <dgm:prSet/>
      <dgm:spPr/>
      <dgm:t>
        <a:bodyPr/>
        <a:lstStyle/>
        <a:p>
          <a:endParaRPr lang="en-US"/>
        </a:p>
      </dgm:t>
    </dgm:pt>
    <dgm:pt modelId="{F2FC0189-0CB0-4C54-BF86-1B0ACA1AF59F}">
      <dgm:prSet phldrT="[Text]" custT="1"/>
      <dgm:spPr/>
      <dgm:t>
        <a:bodyPr/>
        <a:lstStyle/>
        <a:p>
          <a:pPr algn="just" rtl="1"/>
          <a:r>
            <a:rPr lang="fa-IR" sz="1400" b="1" dirty="0" smtClean="0">
              <a:cs typeface="B Zar" panose="00000400000000000000" pitchFamily="2" charset="-78"/>
            </a:rPr>
            <a:t>در صورتی که زمان بندی در نظر گرفته شده در متن یک ماده واقع گرایانه نبوده و یا تقدم و تاخر عوامل تحقق یک ماده رعایت نشده باشد می بایست مصادیق آن ذکر و پیشنهادات اصلاح آن عنوان شود</a:t>
          </a:r>
          <a:r>
            <a:rPr lang="en-US" sz="1400" b="1" dirty="0" smtClean="0">
              <a:cs typeface="B Zar" panose="00000400000000000000" pitchFamily="2" charset="-78"/>
            </a:rPr>
            <a:t>.</a:t>
          </a:r>
          <a:endParaRPr lang="en-US" sz="1400" b="1" dirty="0">
            <a:cs typeface="B Zar" panose="00000400000000000000" pitchFamily="2" charset="-78"/>
          </a:endParaRPr>
        </a:p>
      </dgm:t>
    </dgm:pt>
    <dgm:pt modelId="{AAF54146-A413-43AA-8473-3FE6595C8462}" type="parTrans" cxnId="{59380108-DF82-4A78-8CB3-B3AAE37E9534}">
      <dgm:prSet/>
      <dgm:spPr/>
      <dgm:t>
        <a:bodyPr/>
        <a:lstStyle/>
        <a:p>
          <a:endParaRPr lang="en-US"/>
        </a:p>
      </dgm:t>
    </dgm:pt>
    <dgm:pt modelId="{019D87B4-C2B3-414D-B995-4D87966B9D23}" type="sibTrans" cxnId="{59380108-DF82-4A78-8CB3-B3AAE37E9534}">
      <dgm:prSet/>
      <dgm:spPr/>
      <dgm:t>
        <a:bodyPr/>
        <a:lstStyle/>
        <a:p>
          <a:endParaRPr lang="en-US"/>
        </a:p>
      </dgm:t>
    </dgm:pt>
    <dgm:pt modelId="{306A2C70-5309-4500-BBAA-0D589C1AD7B3}">
      <dgm:prSet/>
      <dgm:spPr/>
      <dgm:t>
        <a:bodyPr/>
        <a:lstStyle/>
        <a:p>
          <a:r>
            <a:rPr lang="fa-IR" b="1" dirty="0" smtClean="0">
              <a:cs typeface="B Zar" panose="00000400000000000000" pitchFamily="2" charset="-78"/>
            </a:rPr>
            <a:t>منابع مالی مورد نیاز</a:t>
          </a:r>
          <a:endParaRPr lang="en-US" b="1" dirty="0">
            <a:cs typeface="B Zar" panose="00000400000000000000" pitchFamily="2" charset="-78"/>
          </a:endParaRPr>
        </a:p>
      </dgm:t>
    </dgm:pt>
    <dgm:pt modelId="{7C2FF2C6-6E94-4F15-A520-12617288EDA2}" type="parTrans" cxnId="{E5B2E48A-9A10-4AD1-9365-B2FEB5C4DAA4}">
      <dgm:prSet/>
      <dgm:spPr/>
      <dgm:t>
        <a:bodyPr/>
        <a:lstStyle/>
        <a:p>
          <a:endParaRPr lang="en-US"/>
        </a:p>
      </dgm:t>
    </dgm:pt>
    <dgm:pt modelId="{326A44F4-6DA9-4189-8C3E-B8B87016540A}" type="sibTrans" cxnId="{E5B2E48A-9A10-4AD1-9365-B2FEB5C4DAA4}">
      <dgm:prSet/>
      <dgm:spPr/>
      <dgm:t>
        <a:bodyPr/>
        <a:lstStyle/>
        <a:p>
          <a:endParaRPr lang="en-US"/>
        </a:p>
      </dgm:t>
    </dgm:pt>
    <dgm:pt modelId="{747AED31-28BA-4A88-9DA9-68E64A44C907}">
      <dgm:prSet custT="1"/>
      <dgm:spPr/>
      <dgm:t>
        <a:bodyPr/>
        <a:lstStyle/>
        <a:p>
          <a:pPr algn="just" rtl="1"/>
          <a:r>
            <a:rPr lang="fa-IR" sz="1400" b="1" dirty="0" smtClean="0">
              <a:cs typeface="B Zar" panose="00000400000000000000" pitchFamily="2" charset="-78"/>
            </a:rPr>
            <a:t>برخی از مواد  برنامه برای تحقق نیازمند منابع مالی قابل توجهی (برای مثال فراتر از بودجه سالیانه آن واحد) هستند. این دست مواد مشخص و مقادیر مالی مورد نیاز آن عنوان شود</a:t>
          </a:r>
          <a:r>
            <a:rPr lang="en-US" sz="1400" b="1" dirty="0" smtClean="0">
              <a:cs typeface="B Zar" panose="00000400000000000000" pitchFamily="2" charset="-78"/>
            </a:rPr>
            <a:t>.</a:t>
          </a:r>
          <a:endParaRPr lang="en-US" sz="1500" dirty="0"/>
        </a:p>
      </dgm:t>
    </dgm:pt>
    <dgm:pt modelId="{F7C0AE9B-EDDA-4731-9C59-C586B3DD0291}" type="parTrans" cxnId="{B18BEC79-FA71-4AAB-86E7-ED2C947CE059}">
      <dgm:prSet/>
      <dgm:spPr/>
      <dgm:t>
        <a:bodyPr/>
        <a:lstStyle/>
        <a:p>
          <a:endParaRPr lang="en-US"/>
        </a:p>
      </dgm:t>
    </dgm:pt>
    <dgm:pt modelId="{B9FE9FCC-C471-4960-83A9-CBCEAEBE4895}" type="sibTrans" cxnId="{B18BEC79-FA71-4AAB-86E7-ED2C947CE059}">
      <dgm:prSet/>
      <dgm:spPr/>
      <dgm:t>
        <a:bodyPr/>
        <a:lstStyle/>
        <a:p>
          <a:endParaRPr lang="en-US"/>
        </a:p>
      </dgm:t>
    </dgm:pt>
    <dgm:pt modelId="{F7EDDB5C-833F-4078-B680-26E3B2CB2665}" type="pres">
      <dgm:prSet presAssocID="{4368713D-2D9E-4B24-A0A1-3B5CD7E2AB70}" presName="Name0" presStyleCnt="0">
        <dgm:presLayoutVars>
          <dgm:dir val="rev"/>
          <dgm:animLvl val="lvl"/>
          <dgm:resizeHandles val="exact"/>
        </dgm:presLayoutVars>
      </dgm:prSet>
      <dgm:spPr/>
      <dgm:t>
        <a:bodyPr/>
        <a:lstStyle/>
        <a:p>
          <a:pPr rtl="1"/>
          <a:endParaRPr lang="fa-IR"/>
        </a:p>
      </dgm:t>
    </dgm:pt>
    <dgm:pt modelId="{07B8C5EF-FDA9-46FF-AF17-8D1D4EA15B67}" type="pres">
      <dgm:prSet presAssocID="{89A5A4A6-9096-4787-A613-185247EE455E}" presName="linNode" presStyleCnt="0"/>
      <dgm:spPr/>
      <dgm:t>
        <a:bodyPr/>
        <a:lstStyle/>
        <a:p>
          <a:endParaRPr lang="en-US"/>
        </a:p>
      </dgm:t>
    </dgm:pt>
    <dgm:pt modelId="{0F83C1CB-669B-4639-BCCF-B07DD44314CF}" type="pres">
      <dgm:prSet presAssocID="{89A5A4A6-9096-4787-A613-185247EE455E}" presName="parentText" presStyleLbl="node1" presStyleIdx="0" presStyleCnt="4">
        <dgm:presLayoutVars>
          <dgm:chMax val="1"/>
          <dgm:bulletEnabled val="1"/>
        </dgm:presLayoutVars>
      </dgm:prSet>
      <dgm:spPr/>
      <dgm:t>
        <a:bodyPr/>
        <a:lstStyle/>
        <a:p>
          <a:endParaRPr lang="en-US"/>
        </a:p>
      </dgm:t>
    </dgm:pt>
    <dgm:pt modelId="{49DBDC65-02ED-4774-9A4C-B16999F44CA5}" type="pres">
      <dgm:prSet presAssocID="{89A5A4A6-9096-4787-A613-185247EE455E}" presName="descendantText" presStyleLbl="alignAccFollowNode1" presStyleIdx="0" presStyleCnt="4" custScaleY="120490" custLinFactNeighborY="3771">
        <dgm:presLayoutVars>
          <dgm:bulletEnabled val="1"/>
        </dgm:presLayoutVars>
      </dgm:prSet>
      <dgm:spPr/>
      <dgm:t>
        <a:bodyPr/>
        <a:lstStyle/>
        <a:p>
          <a:endParaRPr lang="en-US"/>
        </a:p>
      </dgm:t>
    </dgm:pt>
    <dgm:pt modelId="{3951079B-0B21-4606-8284-67ED1FF74A28}" type="pres">
      <dgm:prSet presAssocID="{3CBEB955-8452-4123-BF0D-7DAA56F8D800}" presName="sp" presStyleCnt="0"/>
      <dgm:spPr/>
      <dgm:t>
        <a:bodyPr/>
        <a:lstStyle/>
        <a:p>
          <a:endParaRPr lang="en-US"/>
        </a:p>
      </dgm:t>
    </dgm:pt>
    <dgm:pt modelId="{248088CF-FD81-4771-96DF-BD88D7911164}" type="pres">
      <dgm:prSet presAssocID="{015EA910-2209-4A7C-9049-9DCD985810F4}" presName="linNode" presStyleCnt="0"/>
      <dgm:spPr/>
      <dgm:t>
        <a:bodyPr/>
        <a:lstStyle/>
        <a:p>
          <a:endParaRPr lang="en-US"/>
        </a:p>
      </dgm:t>
    </dgm:pt>
    <dgm:pt modelId="{76FF53CB-6BFF-4F56-9444-D7804E1B4736}" type="pres">
      <dgm:prSet presAssocID="{015EA910-2209-4A7C-9049-9DCD985810F4}" presName="parentText" presStyleLbl="node1" presStyleIdx="1" presStyleCnt="4">
        <dgm:presLayoutVars>
          <dgm:chMax val="1"/>
          <dgm:bulletEnabled val="1"/>
        </dgm:presLayoutVars>
      </dgm:prSet>
      <dgm:spPr/>
      <dgm:t>
        <a:bodyPr/>
        <a:lstStyle/>
        <a:p>
          <a:endParaRPr lang="en-US"/>
        </a:p>
      </dgm:t>
    </dgm:pt>
    <dgm:pt modelId="{51283BB5-276E-44D4-A438-703C45FA549B}" type="pres">
      <dgm:prSet presAssocID="{015EA910-2209-4A7C-9049-9DCD985810F4}" presName="descendantText" presStyleLbl="alignAccFollowNode1" presStyleIdx="1" presStyleCnt="4" custScaleY="112267">
        <dgm:presLayoutVars>
          <dgm:bulletEnabled val="1"/>
        </dgm:presLayoutVars>
      </dgm:prSet>
      <dgm:spPr/>
      <dgm:t>
        <a:bodyPr/>
        <a:lstStyle/>
        <a:p>
          <a:endParaRPr lang="en-US"/>
        </a:p>
      </dgm:t>
    </dgm:pt>
    <dgm:pt modelId="{D6768F99-7A29-4D69-83E5-921704B17BAC}" type="pres">
      <dgm:prSet presAssocID="{20C09285-4E6E-4480-A99D-072719FEA91E}" presName="sp" presStyleCnt="0"/>
      <dgm:spPr/>
      <dgm:t>
        <a:bodyPr/>
        <a:lstStyle/>
        <a:p>
          <a:endParaRPr lang="en-US"/>
        </a:p>
      </dgm:t>
    </dgm:pt>
    <dgm:pt modelId="{69766D98-B082-42AF-BD0B-8A9E1F53CD9B}" type="pres">
      <dgm:prSet presAssocID="{4D15529A-4432-4405-8F67-56EDC954B4DF}" presName="linNode" presStyleCnt="0"/>
      <dgm:spPr/>
      <dgm:t>
        <a:bodyPr/>
        <a:lstStyle/>
        <a:p>
          <a:endParaRPr lang="en-US"/>
        </a:p>
      </dgm:t>
    </dgm:pt>
    <dgm:pt modelId="{2BB9AEA1-3E78-4F6F-A41E-F4BB38421B4C}" type="pres">
      <dgm:prSet presAssocID="{4D15529A-4432-4405-8F67-56EDC954B4DF}" presName="parentText" presStyleLbl="node1" presStyleIdx="2" presStyleCnt="4">
        <dgm:presLayoutVars>
          <dgm:chMax val="1"/>
          <dgm:bulletEnabled val="1"/>
        </dgm:presLayoutVars>
      </dgm:prSet>
      <dgm:spPr/>
      <dgm:t>
        <a:bodyPr/>
        <a:lstStyle/>
        <a:p>
          <a:endParaRPr lang="en-US"/>
        </a:p>
      </dgm:t>
    </dgm:pt>
    <dgm:pt modelId="{96A54FAD-F8D6-4A90-A33C-010F11A65832}" type="pres">
      <dgm:prSet presAssocID="{4D15529A-4432-4405-8F67-56EDC954B4DF}" presName="descendantText" presStyleLbl="alignAccFollowNode1" presStyleIdx="2" presStyleCnt="4" custScaleY="114832">
        <dgm:presLayoutVars>
          <dgm:bulletEnabled val="1"/>
        </dgm:presLayoutVars>
      </dgm:prSet>
      <dgm:spPr/>
      <dgm:t>
        <a:bodyPr/>
        <a:lstStyle/>
        <a:p>
          <a:endParaRPr lang="en-US"/>
        </a:p>
      </dgm:t>
    </dgm:pt>
    <dgm:pt modelId="{9BBFA285-DB8C-432C-8F2D-2800F39A9210}" type="pres">
      <dgm:prSet presAssocID="{42B52A7F-78FE-4147-BE57-DF4913A09476}" presName="sp" presStyleCnt="0"/>
      <dgm:spPr/>
      <dgm:t>
        <a:bodyPr/>
        <a:lstStyle/>
        <a:p>
          <a:endParaRPr lang="en-US"/>
        </a:p>
      </dgm:t>
    </dgm:pt>
    <dgm:pt modelId="{6D4CE43B-598A-443F-A44E-41523E5F88B3}" type="pres">
      <dgm:prSet presAssocID="{306A2C70-5309-4500-BBAA-0D589C1AD7B3}" presName="linNode" presStyleCnt="0"/>
      <dgm:spPr/>
      <dgm:t>
        <a:bodyPr/>
        <a:lstStyle/>
        <a:p>
          <a:endParaRPr lang="en-US"/>
        </a:p>
      </dgm:t>
    </dgm:pt>
    <dgm:pt modelId="{873E4298-79ED-4BF6-85BF-F6B77A2779C5}" type="pres">
      <dgm:prSet presAssocID="{306A2C70-5309-4500-BBAA-0D589C1AD7B3}" presName="parentText" presStyleLbl="node1" presStyleIdx="3" presStyleCnt="4">
        <dgm:presLayoutVars>
          <dgm:chMax val="1"/>
          <dgm:bulletEnabled val="1"/>
        </dgm:presLayoutVars>
      </dgm:prSet>
      <dgm:spPr/>
      <dgm:t>
        <a:bodyPr/>
        <a:lstStyle/>
        <a:p>
          <a:endParaRPr lang="en-US"/>
        </a:p>
      </dgm:t>
    </dgm:pt>
    <dgm:pt modelId="{425CF13D-9EF9-414F-A53F-C13579090370}" type="pres">
      <dgm:prSet presAssocID="{306A2C70-5309-4500-BBAA-0D589C1AD7B3}" presName="descendantText" presStyleLbl="alignAccFollowNode1" presStyleIdx="3" presStyleCnt="4">
        <dgm:presLayoutVars>
          <dgm:bulletEnabled val="1"/>
        </dgm:presLayoutVars>
      </dgm:prSet>
      <dgm:spPr/>
      <dgm:t>
        <a:bodyPr/>
        <a:lstStyle/>
        <a:p>
          <a:pPr rtl="1"/>
          <a:endParaRPr lang="fa-IR"/>
        </a:p>
      </dgm:t>
    </dgm:pt>
  </dgm:ptLst>
  <dgm:cxnLst>
    <dgm:cxn modelId="{20C08947-5A12-4C2A-AAF9-D8C22B872DF3}" type="presOf" srcId="{C8AA3A8C-0E19-4D4B-955C-E372B2582C5B}" destId="{51283BB5-276E-44D4-A438-703C45FA549B}" srcOrd="0" destOrd="0" presId="urn:microsoft.com/office/officeart/2005/8/layout/vList5"/>
    <dgm:cxn modelId="{97F38DE3-C1D0-4A2B-8D3E-8A1D86C6835D}" type="presOf" srcId="{F2FC0189-0CB0-4C54-BF86-1B0ACA1AF59F}" destId="{96A54FAD-F8D6-4A90-A33C-010F11A65832}" srcOrd="0" destOrd="0" presId="urn:microsoft.com/office/officeart/2005/8/layout/vList5"/>
    <dgm:cxn modelId="{F4B1B56F-E5E2-4449-B2BA-A46DBC0F5631}" srcId="{89A5A4A6-9096-4787-A613-185247EE455E}" destId="{F5C060E7-9288-4743-9E3B-90B576174B83}" srcOrd="0" destOrd="0" parTransId="{B5953603-54E4-495B-8383-625C45ABFB75}" sibTransId="{67391095-189C-4E5D-A538-F178368882F7}"/>
    <dgm:cxn modelId="{EEFBDB13-59C8-4581-BF5B-3F96F9B53686}" type="presOf" srcId="{4368713D-2D9E-4B24-A0A1-3B5CD7E2AB70}" destId="{F7EDDB5C-833F-4078-B680-26E3B2CB2665}" srcOrd="0" destOrd="0" presId="urn:microsoft.com/office/officeart/2005/8/layout/vList5"/>
    <dgm:cxn modelId="{E27591E1-B147-4603-903D-D25A9BCCFBA7}" srcId="{4368713D-2D9E-4B24-A0A1-3B5CD7E2AB70}" destId="{015EA910-2209-4A7C-9049-9DCD985810F4}" srcOrd="1" destOrd="0" parTransId="{250DF06E-27D1-449B-9D14-C457C7F0A832}" sibTransId="{20C09285-4E6E-4480-A99D-072719FEA91E}"/>
    <dgm:cxn modelId="{2E0B8C3E-2315-4C89-A112-56098D7ACD85}" type="presOf" srcId="{4D15529A-4432-4405-8F67-56EDC954B4DF}" destId="{2BB9AEA1-3E78-4F6F-A41E-F4BB38421B4C}" srcOrd="0" destOrd="0" presId="urn:microsoft.com/office/officeart/2005/8/layout/vList5"/>
    <dgm:cxn modelId="{2DDAF784-6D1B-4EE0-A626-9E5E0DE4CC26}" type="presOf" srcId="{F5C060E7-9288-4743-9E3B-90B576174B83}" destId="{49DBDC65-02ED-4774-9A4C-B16999F44CA5}" srcOrd="0" destOrd="0" presId="urn:microsoft.com/office/officeart/2005/8/layout/vList5"/>
    <dgm:cxn modelId="{EBE543B0-95FD-4D51-97BB-2CFD56231BD0}" type="presOf" srcId="{747AED31-28BA-4A88-9DA9-68E64A44C907}" destId="{425CF13D-9EF9-414F-A53F-C13579090370}" srcOrd="0" destOrd="0" presId="urn:microsoft.com/office/officeart/2005/8/layout/vList5"/>
    <dgm:cxn modelId="{E5B2E48A-9A10-4AD1-9365-B2FEB5C4DAA4}" srcId="{4368713D-2D9E-4B24-A0A1-3B5CD7E2AB70}" destId="{306A2C70-5309-4500-BBAA-0D589C1AD7B3}" srcOrd="3" destOrd="0" parTransId="{7C2FF2C6-6E94-4F15-A520-12617288EDA2}" sibTransId="{326A44F4-6DA9-4189-8C3E-B8B87016540A}"/>
    <dgm:cxn modelId="{40DA5058-EB83-4907-AC48-07E006EE661E}" type="presOf" srcId="{89A5A4A6-9096-4787-A613-185247EE455E}" destId="{0F83C1CB-669B-4639-BCCF-B07DD44314CF}" srcOrd="0" destOrd="0" presId="urn:microsoft.com/office/officeart/2005/8/layout/vList5"/>
    <dgm:cxn modelId="{DA30271B-A5EB-40DD-8326-E4E5909BF301}" srcId="{015EA910-2209-4A7C-9049-9DCD985810F4}" destId="{C8AA3A8C-0E19-4D4B-955C-E372B2582C5B}" srcOrd="0" destOrd="0" parTransId="{41122C9D-D0DD-49B0-9123-29B1D7834DAE}" sibTransId="{54D21C21-8547-4CDA-80F5-A14C7ACF62C4}"/>
    <dgm:cxn modelId="{93B125BC-F8E6-43D0-94F8-787B4C014517}" type="presOf" srcId="{015EA910-2209-4A7C-9049-9DCD985810F4}" destId="{76FF53CB-6BFF-4F56-9444-D7804E1B4736}" srcOrd="0" destOrd="0" presId="urn:microsoft.com/office/officeart/2005/8/layout/vList5"/>
    <dgm:cxn modelId="{59380108-DF82-4A78-8CB3-B3AAE37E9534}" srcId="{4D15529A-4432-4405-8F67-56EDC954B4DF}" destId="{F2FC0189-0CB0-4C54-BF86-1B0ACA1AF59F}" srcOrd="0" destOrd="0" parTransId="{AAF54146-A413-43AA-8473-3FE6595C8462}" sibTransId="{019D87B4-C2B3-414D-B995-4D87966B9D23}"/>
    <dgm:cxn modelId="{B18BEC79-FA71-4AAB-86E7-ED2C947CE059}" srcId="{306A2C70-5309-4500-BBAA-0D589C1AD7B3}" destId="{747AED31-28BA-4A88-9DA9-68E64A44C907}" srcOrd="0" destOrd="0" parTransId="{F7C0AE9B-EDDA-4731-9C59-C586B3DD0291}" sibTransId="{B9FE9FCC-C471-4960-83A9-CBCEAEBE4895}"/>
    <dgm:cxn modelId="{0BDCD3E3-D6C3-44D8-ADD9-CC714CFF3597}" srcId="{4368713D-2D9E-4B24-A0A1-3B5CD7E2AB70}" destId="{89A5A4A6-9096-4787-A613-185247EE455E}" srcOrd="0" destOrd="0" parTransId="{E4E54DC5-C23F-4FEB-B39E-2E3073775F82}" sibTransId="{3CBEB955-8452-4123-BF0D-7DAA56F8D800}"/>
    <dgm:cxn modelId="{697CA3EC-EC5F-4AA6-828B-592D44476B0C}" type="presOf" srcId="{306A2C70-5309-4500-BBAA-0D589C1AD7B3}" destId="{873E4298-79ED-4BF6-85BF-F6B77A2779C5}" srcOrd="0" destOrd="0" presId="urn:microsoft.com/office/officeart/2005/8/layout/vList5"/>
    <dgm:cxn modelId="{6E2499E0-3250-4737-A778-C0B0FBADAB6D}" srcId="{4368713D-2D9E-4B24-A0A1-3B5CD7E2AB70}" destId="{4D15529A-4432-4405-8F67-56EDC954B4DF}" srcOrd="2" destOrd="0" parTransId="{76DC7F82-78B9-4FF7-9A17-604E6DBF7C1A}" sibTransId="{42B52A7F-78FE-4147-BE57-DF4913A09476}"/>
    <dgm:cxn modelId="{8F61A503-4838-4BC9-A662-ABF420C05E56}" type="presParOf" srcId="{F7EDDB5C-833F-4078-B680-26E3B2CB2665}" destId="{07B8C5EF-FDA9-46FF-AF17-8D1D4EA15B67}" srcOrd="0" destOrd="0" presId="urn:microsoft.com/office/officeart/2005/8/layout/vList5"/>
    <dgm:cxn modelId="{B1066D07-847D-49C3-8AF6-4CEDE46C3590}" type="presParOf" srcId="{07B8C5EF-FDA9-46FF-AF17-8D1D4EA15B67}" destId="{0F83C1CB-669B-4639-BCCF-B07DD44314CF}" srcOrd="0" destOrd="0" presId="urn:microsoft.com/office/officeart/2005/8/layout/vList5"/>
    <dgm:cxn modelId="{1FFF0A32-6311-49B5-8446-5DAC0CD5B5DB}" type="presParOf" srcId="{07B8C5EF-FDA9-46FF-AF17-8D1D4EA15B67}" destId="{49DBDC65-02ED-4774-9A4C-B16999F44CA5}" srcOrd="1" destOrd="0" presId="urn:microsoft.com/office/officeart/2005/8/layout/vList5"/>
    <dgm:cxn modelId="{16AC0191-E201-4426-BA3E-D6BD8A969D8F}" type="presParOf" srcId="{F7EDDB5C-833F-4078-B680-26E3B2CB2665}" destId="{3951079B-0B21-4606-8284-67ED1FF74A28}" srcOrd="1" destOrd="0" presId="urn:microsoft.com/office/officeart/2005/8/layout/vList5"/>
    <dgm:cxn modelId="{C874128B-1A4E-4A61-A8AF-49FA3B92DB7E}" type="presParOf" srcId="{F7EDDB5C-833F-4078-B680-26E3B2CB2665}" destId="{248088CF-FD81-4771-96DF-BD88D7911164}" srcOrd="2" destOrd="0" presId="urn:microsoft.com/office/officeart/2005/8/layout/vList5"/>
    <dgm:cxn modelId="{418D83A0-E232-41AB-AAD1-FCB6CB063D09}" type="presParOf" srcId="{248088CF-FD81-4771-96DF-BD88D7911164}" destId="{76FF53CB-6BFF-4F56-9444-D7804E1B4736}" srcOrd="0" destOrd="0" presId="urn:microsoft.com/office/officeart/2005/8/layout/vList5"/>
    <dgm:cxn modelId="{951CD74B-66DE-42F6-A441-448AE80B7401}" type="presParOf" srcId="{248088CF-FD81-4771-96DF-BD88D7911164}" destId="{51283BB5-276E-44D4-A438-703C45FA549B}" srcOrd="1" destOrd="0" presId="urn:microsoft.com/office/officeart/2005/8/layout/vList5"/>
    <dgm:cxn modelId="{D8FB74EF-A15D-4841-BC10-9680555CE404}" type="presParOf" srcId="{F7EDDB5C-833F-4078-B680-26E3B2CB2665}" destId="{D6768F99-7A29-4D69-83E5-921704B17BAC}" srcOrd="3" destOrd="0" presId="urn:microsoft.com/office/officeart/2005/8/layout/vList5"/>
    <dgm:cxn modelId="{24198989-2223-4532-9581-07B28D6458FC}" type="presParOf" srcId="{F7EDDB5C-833F-4078-B680-26E3B2CB2665}" destId="{69766D98-B082-42AF-BD0B-8A9E1F53CD9B}" srcOrd="4" destOrd="0" presId="urn:microsoft.com/office/officeart/2005/8/layout/vList5"/>
    <dgm:cxn modelId="{3338A1FD-E395-4B0D-881B-87650DB421D8}" type="presParOf" srcId="{69766D98-B082-42AF-BD0B-8A9E1F53CD9B}" destId="{2BB9AEA1-3E78-4F6F-A41E-F4BB38421B4C}" srcOrd="0" destOrd="0" presId="urn:microsoft.com/office/officeart/2005/8/layout/vList5"/>
    <dgm:cxn modelId="{DFBCF0C7-23B4-45BF-ABFA-5A499E24ED82}" type="presParOf" srcId="{69766D98-B082-42AF-BD0B-8A9E1F53CD9B}" destId="{96A54FAD-F8D6-4A90-A33C-010F11A65832}" srcOrd="1" destOrd="0" presId="urn:microsoft.com/office/officeart/2005/8/layout/vList5"/>
    <dgm:cxn modelId="{E688CC65-0482-42C2-9A14-BBB97053505B}" type="presParOf" srcId="{F7EDDB5C-833F-4078-B680-26E3B2CB2665}" destId="{9BBFA285-DB8C-432C-8F2D-2800F39A9210}" srcOrd="5" destOrd="0" presId="urn:microsoft.com/office/officeart/2005/8/layout/vList5"/>
    <dgm:cxn modelId="{81625392-1FA5-4E55-A84F-D69FDFBA87BB}" type="presParOf" srcId="{F7EDDB5C-833F-4078-B680-26E3B2CB2665}" destId="{6D4CE43B-598A-443F-A44E-41523E5F88B3}" srcOrd="6" destOrd="0" presId="urn:microsoft.com/office/officeart/2005/8/layout/vList5"/>
    <dgm:cxn modelId="{AC3C3E4E-8D29-4B44-A5D3-B508CA844A25}" type="presParOf" srcId="{6D4CE43B-598A-443F-A44E-41523E5F88B3}" destId="{873E4298-79ED-4BF6-85BF-F6B77A2779C5}" srcOrd="0" destOrd="0" presId="urn:microsoft.com/office/officeart/2005/8/layout/vList5"/>
    <dgm:cxn modelId="{889C3136-D381-44AE-A516-E751BC238CEF}" type="presParOf" srcId="{6D4CE43B-598A-443F-A44E-41523E5F88B3}" destId="{425CF13D-9EF9-414F-A53F-C135790903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F8D0AF-BDA6-4384-9C12-E1D9E73EEDC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303F7747-AEA7-4A7A-AB57-5D8700AE0BF9}">
      <dgm:prSet phldrT="[Text]"/>
      <dgm:spPr>
        <a:solidFill>
          <a:srgbClr val="339966"/>
        </a:solidFill>
      </dgm:spPr>
      <dgm:t>
        <a:bodyPr/>
        <a:lstStyle/>
        <a:p>
          <a:pPr rtl="1"/>
          <a:r>
            <a:rPr lang="fa-IR" b="1" dirty="0" smtClean="0">
              <a:cs typeface="B Zar" panose="00000400000000000000" pitchFamily="2" charset="-78"/>
            </a:rPr>
            <a:t>واحد سنجش</a:t>
          </a:r>
          <a:endParaRPr lang="en-US" dirty="0"/>
        </a:p>
      </dgm:t>
    </dgm:pt>
    <dgm:pt modelId="{A9A48768-A8DB-4CEE-839D-06795A23AA9C}" type="parTrans" cxnId="{D8FE514C-30D6-4A86-95BC-CDABCB74C60B}">
      <dgm:prSet/>
      <dgm:spPr/>
      <dgm:t>
        <a:bodyPr/>
        <a:lstStyle/>
        <a:p>
          <a:endParaRPr lang="en-US"/>
        </a:p>
      </dgm:t>
    </dgm:pt>
    <dgm:pt modelId="{42035558-730D-4F5D-9000-43B2DCC7C964}" type="sibTrans" cxnId="{D8FE514C-30D6-4A86-95BC-CDABCB74C60B}">
      <dgm:prSet/>
      <dgm:spPr/>
      <dgm:t>
        <a:bodyPr/>
        <a:lstStyle/>
        <a:p>
          <a:endParaRPr lang="en-US"/>
        </a:p>
      </dgm:t>
    </dgm:pt>
    <dgm:pt modelId="{CEFD7CC3-5D1B-47FF-B123-4DB8108EAC45}">
      <dgm:prSet phldrT="[Text]" custT="1"/>
      <dgm:spPr/>
      <dgm:t>
        <a:bodyPr/>
        <a:lstStyle/>
        <a:p>
          <a:pPr algn="just" rtl="1"/>
          <a:r>
            <a:rPr lang="fa-IR" sz="1600" b="1" dirty="0" smtClean="0">
              <a:cs typeface="B Zar" panose="00000400000000000000" pitchFamily="2" charset="-78"/>
            </a:rPr>
            <a:t>سنجش برخی از اهداف کمی در برنامه ناصحیح است. این مصادیق مشخص شده و پیشنهاد اصلاح آن ارائه می شود</a:t>
          </a:r>
          <a:r>
            <a:rPr lang="en-US" sz="1600" b="1" dirty="0" smtClean="0">
              <a:cs typeface="B Zar" panose="00000400000000000000" pitchFamily="2" charset="-78"/>
            </a:rPr>
            <a:t>.</a:t>
          </a:r>
          <a:endParaRPr lang="en-US" sz="1600" b="1" dirty="0">
            <a:cs typeface="B Zar" panose="00000400000000000000" pitchFamily="2" charset="-78"/>
          </a:endParaRPr>
        </a:p>
      </dgm:t>
    </dgm:pt>
    <dgm:pt modelId="{A965C8EA-F032-4FDC-BA72-5ED20699B7D9}" type="parTrans" cxnId="{DC6B5C73-8DF5-4C35-AB28-06F68D0A7071}">
      <dgm:prSet/>
      <dgm:spPr/>
      <dgm:t>
        <a:bodyPr/>
        <a:lstStyle/>
        <a:p>
          <a:endParaRPr lang="en-US"/>
        </a:p>
      </dgm:t>
    </dgm:pt>
    <dgm:pt modelId="{B8B3088C-21F1-48FE-AF97-FA2DC6AF5574}" type="sibTrans" cxnId="{DC6B5C73-8DF5-4C35-AB28-06F68D0A7071}">
      <dgm:prSet/>
      <dgm:spPr/>
      <dgm:t>
        <a:bodyPr/>
        <a:lstStyle/>
        <a:p>
          <a:endParaRPr lang="en-US"/>
        </a:p>
      </dgm:t>
    </dgm:pt>
    <dgm:pt modelId="{C6709DC1-A9A5-4798-B17B-5D6F253524CB}">
      <dgm:prSet phldrT="[Text]"/>
      <dgm:spPr>
        <a:solidFill>
          <a:srgbClr val="3B3A76"/>
        </a:solidFill>
      </dgm:spPr>
      <dgm:t>
        <a:bodyPr/>
        <a:lstStyle/>
        <a:p>
          <a:r>
            <a:rPr lang="fa-IR" b="1" dirty="0" smtClean="0">
              <a:cs typeface="B Zar" panose="00000400000000000000" pitchFamily="2" charset="-78"/>
            </a:rPr>
            <a:t>هدفگذاری</a:t>
          </a:r>
          <a:endParaRPr lang="en-US" dirty="0"/>
        </a:p>
      </dgm:t>
    </dgm:pt>
    <dgm:pt modelId="{496730C0-3544-4D52-89E7-C4D57A3F10BD}" type="parTrans" cxnId="{764E6488-C777-4C7A-B622-66E296EB84BD}">
      <dgm:prSet/>
      <dgm:spPr/>
      <dgm:t>
        <a:bodyPr/>
        <a:lstStyle/>
        <a:p>
          <a:endParaRPr lang="en-US"/>
        </a:p>
      </dgm:t>
    </dgm:pt>
    <dgm:pt modelId="{0615BC48-E0DC-48ED-B497-78547FCBF7C1}" type="sibTrans" cxnId="{764E6488-C777-4C7A-B622-66E296EB84BD}">
      <dgm:prSet/>
      <dgm:spPr/>
      <dgm:t>
        <a:bodyPr/>
        <a:lstStyle/>
        <a:p>
          <a:endParaRPr lang="en-US"/>
        </a:p>
      </dgm:t>
    </dgm:pt>
    <dgm:pt modelId="{58DFCCFB-77BD-476B-B4D9-FC9342B358B4}">
      <dgm:prSet phldrT="[Text]" custT="1"/>
      <dgm:spPr/>
      <dgm:t>
        <a:bodyPr/>
        <a:lstStyle/>
        <a:p>
          <a:pPr algn="just" rtl="1"/>
          <a:r>
            <a:rPr lang="fa-IR" sz="1500" b="1" dirty="0" smtClean="0">
              <a:cs typeface="B Zar" panose="00000400000000000000" pitchFamily="2" charset="-78"/>
            </a:rPr>
            <a:t>در برخی از اهداف کمی مقادیر وضع موجود صحیح نیست و یا مقادیر هدفگذاری شده در طول سال های برنامه به تبع مقدار وضع موجود غیر واقعی و یا نحوه توزیع مقادیر در بین سال های برنامه نا متعادل هستند. این مصادیق مشخص شده و پیشنهاد اصلاح آن ارائه می شود</a:t>
          </a:r>
          <a:r>
            <a:rPr lang="en-US" sz="1500" b="1" dirty="0" smtClean="0">
              <a:cs typeface="B Zar" panose="00000400000000000000" pitchFamily="2" charset="-78"/>
            </a:rPr>
            <a:t>.</a:t>
          </a:r>
          <a:endParaRPr lang="en-US" sz="1500" b="1" dirty="0">
            <a:cs typeface="B Zar" panose="00000400000000000000" pitchFamily="2" charset="-78"/>
          </a:endParaRPr>
        </a:p>
      </dgm:t>
    </dgm:pt>
    <dgm:pt modelId="{D4C5338B-1F2C-4D53-9F02-9C47E7544074}" type="parTrans" cxnId="{07F3EB17-F4B6-4C86-BF5F-4057F040095F}">
      <dgm:prSet/>
      <dgm:spPr/>
      <dgm:t>
        <a:bodyPr/>
        <a:lstStyle/>
        <a:p>
          <a:endParaRPr lang="en-US"/>
        </a:p>
      </dgm:t>
    </dgm:pt>
    <dgm:pt modelId="{851AAD4E-16DD-45FC-8C00-9157AAC4D1E7}" type="sibTrans" cxnId="{07F3EB17-F4B6-4C86-BF5F-4057F040095F}">
      <dgm:prSet/>
      <dgm:spPr/>
      <dgm:t>
        <a:bodyPr/>
        <a:lstStyle/>
        <a:p>
          <a:endParaRPr lang="en-US"/>
        </a:p>
      </dgm:t>
    </dgm:pt>
    <dgm:pt modelId="{44859F2F-646A-4820-8F3D-44032720E160}">
      <dgm:prSet phldrT="[Text]"/>
      <dgm:spPr>
        <a:solidFill>
          <a:schemeClr val="accent3">
            <a:lumMod val="50000"/>
          </a:schemeClr>
        </a:solidFill>
      </dgm:spPr>
      <dgm:t>
        <a:bodyPr/>
        <a:lstStyle/>
        <a:p>
          <a:r>
            <a:rPr lang="fa-IR" b="1" dirty="0" smtClean="0">
              <a:cs typeface="B Zar" panose="00000400000000000000" pitchFamily="2" charset="-78"/>
            </a:rPr>
            <a:t>محاسبه پذیری تحقق هدف کمی</a:t>
          </a:r>
          <a:endParaRPr lang="en-US" dirty="0"/>
        </a:p>
      </dgm:t>
    </dgm:pt>
    <dgm:pt modelId="{985A0394-9A0B-447C-932D-830BDED4FBB2}" type="parTrans" cxnId="{DED6D388-C91D-47C7-9818-EBA3A669E2D4}">
      <dgm:prSet/>
      <dgm:spPr/>
      <dgm:t>
        <a:bodyPr/>
        <a:lstStyle/>
        <a:p>
          <a:endParaRPr lang="en-US"/>
        </a:p>
      </dgm:t>
    </dgm:pt>
    <dgm:pt modelId="{CF9A7265-E132-4CD9-9029-FEC4B72DAABB}" type="sibTrans" cxnId="{DED6D388-C91D-47C7-9818-EBA3A669E2D4}">
      <dgm:prSet/>
      <dgm:spPr/>
      <dgm:t>
        <a:bodyPr/>
        <a:lstStyle/>
        <a:p>
          <a:endParaRPr lang="en-US"/>
        </a:p>
      </dgm:t>
    </dgm:pt>
    <dgm:pt modelId="{77E00C01-8325-40F6-A63A-3A0F5F21B0FC}">
      <dgm:prSet phldrT="[Text]" custT="1"/>
      <dgm:spPr/>
      <dgm:t>
        <a:bodyPr/>
        <a:lstStyle/>
        <a:p>
          <a:pPr algn="just" rtl="1"/>
          <a:r>
            <a:rPr lang="fa-IR" sz="1500" b="1" dirty="0" smtClean="0">
              <a:cs typeface="B Zar" panose="00000400000000000000" pitchFamily="2" charset="-78"/>
            </a:rPr>
            <a:t>برخی از اهداف کمی برنامه، منطق محاسبه مقادیر اهداف کمی دارای ابهاماتی است که بالتبع آن سنجش میزان تحقق این اهداف در گزارشات عملکرد سالانه را دشوار می سازد</a:t>
          </a:r>
          <a:r>
            <a:rPr lang="en-US" sz="1500" b="1" dirty="0" smtClean="0">
              <a:cs typeface="B Zar" panose="00000400000000000000" pitchFamily="2" charset="-78"/>
            </a:rPr>
            <a:t>. </a:t>
          </a:r>
          <a:r>
            <a:rPr lang="fa-IR" sz="1500" b="1" dirty="0" smtClean="0">
              <a:cs typeface="B Zar" panose="00000400000000000000" pitchFamily="2" charset="-78"/>
            </a:rPr>
            <a:t>این مصادیق مشخص شده و پیشنهاد اصلاح آن ارائه می شود</a:t>
          </a:r>
          <a:endParaRPr lang="en-US" sz="1500" b="1" dirty="0">
            <a:cs typeface="B Zar" panose="00000400000000000000" pitchFamily="2" charset="-78"/>
          </a:endParaRPr>
        </a:p>
      </dgm:t>
    </dgm:pt>
    <dgm:pt modelId="{20DAAC2C-F7C6-4F83-B205-DCC5F050E86B}" type="parTrans" cxnId="{394E8F63-51F2-404E-9126-A01647B9E5D7}">
      <dgm:prSet/>
      <dgm:spPr/>
      <dgm:t>
        <a:bodyPr/>
        <a:lstStyle/>
        <a:p>
          <a:endParaRPr lang="en-US"/>
        </a:p>
      </dgm:t>
    </dgm:pt>
    <dgm:pt modelId="{829D0F61-7CCC-4CE4-8DCD-15462AABA03B}" type="sibTrans" cxnId="{394E8F63-51F2-404E-9126-A01647B9E5D7}">
      <dgm:prSet/>
      <dgm:spPr/>
      <dgm:t>
        <a:bodyPr/>
        <a:lstStyle/>
        <a:p>
          <a:endParaRPr lang="en-US"/>
        </a:p>
      </dgm:t>
    </dgm:pt>
    <dgm:pt modelId="{D2D0D26E-11D9-4274-A2BB-40BC2321E5AD}" type="pres">
      <dgm:prSet presAssocID="{02F8D0AF-BDA6-4384-9C12-E1D9E73EEDCF}" presName="Name0" presStyleCnt="0">
        <dgm:presLayoutVars>
          <dgm:dir val="rev"/>
          <dgm:animLvl val="lvl"/>
          <dgm:resizeHandles val="exact"/>
        </dgm:presLayoutVars>
      </dgm:prSet>
      <dgm:spPr/>
      <dgm:t>
        <a:bodyPr/>
        <a:lstStyle/>
        <a:p>
          <a:pPr rtl="1"/>
          <a:endParaRPr lang="fa-IR"/>
        </a:p>
      </dgm:t>
    </dgm:pt>
    <dgm:pt modelId="{31351715-0FB9-4597-8E4A-903F8057EB7C}" type="pres">
      <dgm:prSet presAssocID="{303F7747-AEA7-4A7A-AB57-5D8700AE0BF9}" presName="linNode" presStyleCnt="0"/>
      <dgm:spPr/>
      <dgm:t>
        <a:bodyPr/>
        <a:lstStyle/>
        <a:p>
          <a:endParaRPr lang="en-US"/>
        </a:p>
      </dgm:t>
    </dgm:pt>
    <dgm:pt modelId="{D20109B7-3943-4B3C-9F1D-0D1F0C0B221B}" type="pres">
      <dgm:prSet presAssocID="{303F7747-AEA7-4A7A-AB57-5D8700AE0BF9}" presName="parentText" presStyleLbl="node1" presStyleIdx="0" presStyleCnt="3">
        <dgm:presLayoutVars>
          <dgm:chMax val="1"/>
          <dgm:bulletEnabled val="1"/>
        </dgm:presLayoutVars>
      </dgm:prSet>
      <dgm:spPr/>
      <dgm:t>
        <a:bodyPr/>
        <a:lstStyle/>
        <a:p>
          <a:endParaRPr lang="en-US"/>
        </a:p>
      </dgm:t>
    </dgm:pt>
    <dgm:pt modelId="{CA723D90-D36A-49C6-9144-ED9B0CBD8C7B}" type="pres">
      <dgm:prSet presAssocID="{303F7747-AEA7-4A7A-AB57-5D8700AE0BF9}" presName="descendantText" presStyleLbl="alignAccFollowNode1" presStyleIdx="0" presStyleCnt="3">
        <dgm:presLayoutVars>
          <dgm:bulletEnabled val="1"/>
        </dgm:presLayoutVars>
      </dgm:prSet>
      <dgm:spPr/>
      <dgm:t>
        <a:bodyPr/>
        <a:lstStyle/>
        <a:p>
          <a:endParaRPr lang="en-US"/>
        </a:p>
      </dgm:t>
    </dgm:pt>
    <dgm:pt modelId="{1FC86A9C-3DC4-476B-95D0-FB64353BEA88}" type="pres">
      <dgm:prSet presAssocID="{42035558-730D-4F5D-9000-43B2DCC7C964}" presName="sp" presStyleCnt="0"/>
      <dgm:spPr/>
      <dgm:t>
        <a:bodyPr/>
        <a:lstStyle/>
        <a:p>
          <a:endParaRPr lang="en-US"/>
        </a:p>
      </dgm:t>
    </dgm:pt>
    <dgm:pt modelId="{488CA853-07E0-4CCB-8018-6D5FF78DF196}" type="pres">
      <dgm:prSet presAssocID="{C6709DC1-A9A5-4798-B17B-5D6F253524CB}" presName="linNode" presStyleCnt="0"/>
      <dgm:spPr/>
      <dgm:t>
        <a:bodyPr/>
        <a:lstStyle/>
        <a:p>
          <a:endParaRPr lang="en-US"/>
        </a:p>
      </dgm:t>
    </dgm:pt>
    <dgm:pt modelId="{ABF94C5C-C757-4252-A8CA-D63BEA22CD99}" type="pres">
      <dgm:prSet presAssocID="{C6709DC1-A9A5-4798-B17B-5D6F253524CB}" presName="parentText" presStyleLbl="node1" presStyleIdx="1" presStyleCnt="3">
        <dgm:presLayoutVars>
          <dgm:chMax val="1"/>
          <dgm:bulletEnabled val="1"/>
        </dgm:presLayoutVars>
      </dgm:prSet>
      <dgm:spPr/>
      <dgm:t>
        <a:bodyPr/>
        <a:lstStyle/>
        <a:p>
          <a:endParaRPr lang="en-US"/>
        </a:p>
      </dgm:t>
    </dgm:pt>
    <dgm:pt modelId="{D3F27C46-59C3-4AD4-81B0-FAFD12DD1031}" type="pres">
      <dgm:prSet presAssocID="{C6709DC1-A9A5-4798-B17B-5D6F253524CB}" presName="descendantText" presStyleLbl="alignAccFollowNode1" presStyleIdx="1" presStyleCnt="3">
        <dgm:presLayoutVars>
          <dgm:bulletEnabled val="1"/>
        </dgm:presLayoutVars>
      </dgm:prSet>
      <dgm:spPr/>
      <dgm:t>
        <a:bodyPr/>
        <a:lstStyle/>
        <a:p>
          <a:endParaRPr lang="en-US"/>
        </a:p>
      </dgm:t>
    </dgm:pt>
    <dgm:pt modelId="{25930938-8728-41FA-BA91-CEA49ABAFE2E}" type="pres">
      <dgm:prSet presAssocID="{0615BC48-E0DC-48ED-B497-78547FCBF7C1}" presName="sp" presStyleCnt="0"/>
      <dgm:spPr/>
      <dgm:t>
        <a:bodyPr/>
        <a:lstStyle/>
        <a:p>
          <a:endParaRPr lang="en-US"/>
        </a:p>
      </dgm:t>
    </dgm:pt>
    <dgm:pt modelId="{4E8A4900-5A00-4CFE-9D87-41AE3BC41B25}" type="pres">
      <dgm:prSet presAssocID="{44859F2F-646A-4820-8F3D-44032720E160}" presName="linNode" presStyleCnt="0"/>
      <dgm:spPr/>
      <dgm:t>
        <a:bodyPr/>
        <a:lstStyle/>
        <a:p>
          <a:endParaRPr lang="en-US"/>
        </a:p>
      </dgm:t>
    </dgm:pt>
    <dgm:pt modelId="{A6ED2466-C558-4969-955F-8F3B9AE6EE7C}" type="pres">
      <dgm:prSet presAssocID="{44859F2F-646A-4820-8F3D-44032720E160}" presName="parentText" presStyleLbl="node1" presStyleIdx="2" presStyleCnt="3">
        <dgm:presLayoutVars>
          <dgm:chMax val="1"/>
          <dgm:bulletEnabled val="1"/>
        </dgm:presLayoutVars>
      </dgm:prSet>
      <dgm:spPr/>
      <dgm:t>
        <a:bodyPr/>
        <a:lstStyle/>
        <a:p>
          <a:endParaRPr lang="en-US"/>
        </a:p>
      </dgm:t>
    </dgm:pt>
    <dgm:pt modelId="{6C93C833-1C20-49BE-8B33-AFDDDC726F18}" type="pres">
      <dgm:prSet presAssocID="{44859F2F-646A-4820-8F3D-44032720E160}" presName="descendantText" presStyleLbl="alignAccFollowNode1" presStyleIdx="2" presStyleCnt="3">
        <dgm:presLayoutVars>
          <dgm:bulletEnabled val="1"/>
        </dgm:presLayoutVars>
      </dgm:prSet>
      <dgm:spPr/>
      <dgm:t>
        <a:bodyPr/>
        <a:lstStyle/>
        <a:p>
          <a:endParaRPr lang="en-US"/>
        </a:p>
      </dgm:t>
    </dgm:pt>
  </dgm:ptLst>
  <dgm:cxnLst>
    <dgm:cxn modelId="{F0A6E1F6-3135-4B72-8105-BAD7A4FB4F31}" type="presOf" srcId="{77E00C01-8325-40F6-A63A-3A0F5F21B0FC}" destId="{6C93C833-1C20-49BE-8B33-AFDDDC726F18}" srcOrd="0" destOrd="0" presId="urn:microsoft.com/office/officeart/2005/8/layout/vList5"/>
    <dgm:cxn modelId="{DC6B5C73-8DF5-4C35-AB28-06F68D0A7071}" srcId="{303F7747-AEA7-4A7A-AB57-5D8700AE0BF9}" destId="{CEFD7CC3-5D1B-47FF-B123-4DB8108EAC45}" srcOrd="0" destOrd="0" parTransId="{A965C8EA-F032-4FDC-BA72-5ED20699B7D9}" sibTransId="{B8B3088C-21F1-48FE-AF97-FA2DC6AF5574}"/>
    <dgm:cxn modelId="{73302F8B-A1A2-4AED-98F3-063AC0894F6B}" type="presOf" srcId="{58DFCCFB-77BD-476B-B4D9-FC9342B358B4}" destId="{D3F27C46-59C3-4AD4-81B0-FAFD12DD1031}" srcOrd="0" destOrd="0" presId="urn:microsoft.com/office/officeart/2005/8/layout/vList5"/>
    <dgm:cxn modelId="{DED6D388-C91D-47C7-9818-EBA3A669E2D4}" srcId="{02F8D0AF-BDA6-4384-9C12-E1D9E73EEDCF}" destId="{44859F2F-646A-4820-8F3D-44032720E160}" srcOrd="2" destOrd="0" parTransId="{985A0394-9A0B-447C-932D-830BDED4FBB2}" sibTransId="{CF9A7265-E132-4CD9-9029-FEC4B72DAABB}"/>
    <dgm:cxn modelId="{93166FB6-0D67-4AC7-9077-C7FB58A641A6}" type="presOf" srcId="{C6709DC1-A9A5-4798-B17B-5D6F253524CB}" destId="{ABF94C5C-C757-4252-A8CA-D63BEA22CD99}" srcOrd="0" destOrd="0" presId="urn:microsoft.com/office/officeart/2005/8/layout/vList5"/>
    <dgm:cxn modelId="{B6B79ED1-BEAD-4B20-9971-90B88C4FD8BC}" type="presOf" srcId="{44859F2F-646A-4820-8F3D-44032720E160}" destId="{A6ED2466-C558-4969-955F-8F3B9AE6EE7C}" srcOrd="0" destOrd="0" presId="urn:microsoft.com/office/officeart/2005/8/layout/vList5"/>
    <dgm:cxn modelId="{F67AC3FE-7CBF-4DE5-BF80-5655D5E984CE}" type="presOf" srcId="{303F7747-AEA7-4A7A-AB57-5D8700AE0BF9}" destId="{D20109B7-3943-4B3C-9F1D-0D1F0C0B221B}" srcOrd="0" destOrd="0" presId="urn:microsoft.com/office/officeart/2005/8/layout/vList5"/>
    <dgm:cxn modelId="{07F3EB17-F4B6-4C86-BF5F-4057F040095F}" srcId="{C6709DC1-A9A5-4798-B17B-5D6F253524CB}" destId="{58DFCCFB-77BD-476B-B4D9-FC9342B358B4}" srcOrd="0" destOrd="0" parTransId="{D4C5338B-1F2C-4D53-9F02-9C47E7544074}" sibTransId="{851AAD4E-16DD-45FC-8C00-9157AAC4D1E7}"/>
    <dgm:cxn modelId="{34BCA97A-EC49-491F-AB9B-E565711B4FD9}" type="presOf" srcId="{02F8D0AF-BDA6-4384-9C12-E1D9E73EEDCF}" destId="{D2D0D26E-11D9-4274-A2BB-40BC2321E5AD}" srcOrd="0" destOrd="0" presId="urn:microsoft.com/office/officeart/2005/8/layout/vList5"/>
    <dgm:cxn modelId="{764E6488-C777-4C7A-B622-66E296EB84BD}" srcId="{02F8D0AF-BDA6-4384-9C12-E1D9E73EEDCF}" destId="{C6709DC1-A9A5-4798-B17B-5D6F253524CB}" srcOrd="1" destOrd="0" parTransId="{496730C0-3544-4D52-89E7-C4D57A3F10BD}" sibTransId="{0615BC48-E0DC-48ED-B497-78547FCBF7C1}"/>
    <dgm:cxn modelId="{394E8F63-51F2-404E-9126-A01647B9E5D7}" srcId="{44859F2F-646A-4820-8F3D-44032720E160}" destId="{77E00C01-8325-40F6-A63A-3A0F5F21B0FC}" srcOrd="0" destOrd="0" parTransId="{20DAAC2C-F7C6-4F83-B205-DCC5F050E86B}" sibTransId="{829D0F61-7CCC-4CE4-8DCD-15462AABA03B}"/>
    <dgm:cxn modelId="{D8FE514C-30D6-4A86-95BC-CDABCB74C60B}" srcId="{02F8D0AF-BDA6-4384-9C12-E1D9E73EEDCF}" destId="{303F7747-AEA7-4A7A-AB57-5D8700AE0BF9}" srcOrd="0" destOrd="0" parTransId="{A9A48768-A8DB-4CEE-839D-06795A23AA9C}" sibTransId="{42035558-730D-4F5D-9000-43B2DCC7C964}"/>
    <dgm:cxn modelId="{4B62BFDE-2F2E-498D-9E60-0C7F545D7CBE}" type="presOf" srcId="{CEFD7CC3-5D1B-47FF-B123-4DB8108EAC45}" destId="{CA723D90-D36A-49C6-9144-ED9B0CBD8C7B}" srcOrd="0" destOrd="0" presId="urn:microsoft.com/office/officeart/2005/8/layout/vList5"/>
    <dgm:cxn modelId="{8EDC81B1-548B-4938-9632-2FE09217D33A}" type="presParOf" srcId="{D2D0D26E-11D9-4274-A2BB-40BC2321E5AD}" destId="{31351715-0FB9-4597-8E4A-903F8057EB7C}" srcOrd="0" destOrd="0" presId="urn:microsoft.com/office/officeart/2005/8/layout/vList5"/>
    <dgm:cxn modelId="{BE6C1436-5D96-4135-AD30-BEBA81CF24B3}" type="presParOf" srcId="{31351715-0FB9-4597-8E4A-903F8057EB7C}" destId="{D20109B7-3943-4B3C-9F1D-0D1F0C0B221B}" srcOrd="0" destOrd="0" presId="urn:microsoft.com/office/officeart/2005/8/layout/vList5"/>
    <dgm:cxn modelId="{5459D3F9-85CC-4C50-9675-3BCDCB7590A9}" type="presParOf" srcId="{31351715-0FB9-4597-8E4A-903F8057EB7C}" destId="{CA723D90-D36A-49C6-9144-ED9B0CBD8C7B}" srcOrd="1" destOrd="0" presId="urn:microsoft.com/office/officeart/2005/8/layout/vList5"/>
    <dgm:cxn modelId="{149D1533-50C5-4A1F-872C-18BF46E132D2}" type="presParOf" srcId="{D2D0D26E-11D9-4274-A2BB-40BC2321E5AD}" destId="{1FC86A9C-3DC4-476B-95D0-FB64353BEA88}" srcOrd="1" destOrd="0" presId="urn:microsoft.com/office/officeart/2005/8/layout/vList5"/>
    <dgm:cxn modelId="{B6B9455F-BA45-4A9B-8B02-D19FC5907B6E}" type="presParOf" srcId="{D2D0D26E-11D9-4274-A2BB-40BC2321E5AD}" destId="{488CA853-07E0-4CCB-8018-6D5FF78DF196}" srcOrd="2" destOrd="0" presId="urn:microsoft.com/office/officeart/2005/8/layout/vList5"/>
    <dgm:cxn modelId="{258CB1A3-CC3B-4E07-9743-781BA1B5316C}" type="presParOf" srcId="{488CA853-07E0-4CCB-8018-6D5FF78DF196}" destId="{ABF94C5C-C757-4252-A8CA-D63BEA22CD99}" srcOrd="0" destOrd="0" presId="urn:microsoft.com/office/officeart/2005/8/layout/vList5"/>
    <dgm:cxn modelId="{5DCBD059-C6C1-4EA7-BAA0-9FF955D0BD09}" type="presParOf" srcId="{488CA853-07E0-4CCB-8018-6D5FF78DF196}" destId="{D3F27C46-59C3-4AD4-81B0-FAFD12DD1031}" srcOrd="1" destOrd="0" presId="urn:microsoft.com/office/officeart/2005/8/layout/vList5"/>
    <dgm:cxn modelId="{843BAB21-44BE-4593-BE7E-51F01261EF7D}" type="presParOf" srcId="{D2D0D26E-11D9-4274-A2BB-40BC2321E5AD}" destId="{25930938-8728-41FA-BA91-CEA49ABAFE2E}" srcOrd="3" destOrd="0" presId="urn:microsoft.com/office/officeart/2005/8/layout/vList5"/>
    <dgm:cxn modelId="{0C908DA8-45D0-4EE6-A8C5-FA4600BF7C9E}" type="presParOf" srcId="{D2D0D26E-11D9-4274-A2BB-40BC2321E5AD}" destId="{4E8A4900-5A00-4CFE-9D87-41AE3BC41B25}" srcOrd="4" destOrd="0" presId="urn:microsoft.com/office/officeart/2005/8/layout/vList5"/>
    <dgm:cxn modelId="{6B2D54B4-2F94-468C-8325-5B7115B4BC07}" type="presParOf" srcId="{4E8A4900-5A00-4CFE-9D87-41AE3BC41B25}" destId="{A6ED2466-C558-4969-955F-8F3B9AE6EE7C}" srcOrd="0" destOrd="0" presId="urn:microsoft.com/office/officeart/2005/8/layout/vList5"/>
    <dgm:cxn modelId="{49182D83-ABC4-4B07-BF92-2DC6FCD2535E}" type="presParOf" srcId="{4E8A4900-5A00-4CFE-9D87-41AE3BC41B25}" destId="{6C93C833-1C20-49BE-8B33-AFDDDC726F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3A92224-0BA4-464E-8E60-325BB5971BAE}"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0997A73D-0382-4925-B2DB-40DD4BFE10C9}">
      <dgm:prSet phldrT="[Text]"/>
      <dgm:spPr>
        <a:solidFill>
          <a:srgbClr val="7E1028"/>
        </a:solidFill>
      </dgm:spPr>
      <dgm:t>
        <a:bodyPr/>
        <a:lstStyle/>
        <a:p>
          <a:r>
            <a:rPr lang="fa-IR" b="1" dirty="0" smtClean="0">
              <a:cs typeface="B Zar" panose="00000400000000000000" pitchFamily="2" charset="-78"/>
            </a:rPr>
            <a:t>منابع مالی مورد نیاز</a:t>
          </a:r>
          <a:endParaRPr lang="en-US" dirty="0"/>
        </a:p>
      </dgm:t>
    </dgm:pt>
    <dgm:pt modelId="{650C213A-E602-48EC-B46D-E00DE1619642}" type="parTrans" cxnId="{352D72A8-F886-41D5-BC9C-416D69CC7E5C}">
      <dgm:prSet/>
      <dgm:spPr/>
      <dgm:t>
        <a:bodyPr/>
        <a:lstStyle/>
        <a:p>
          <a:endParaRPr lang="en-US"/>
        </a:p>
      </dgm:t>
    </dgm:pt>
    <dgm:pt modelId="{D856B578-88E4-4818-B062-7F3C7AC54CC3}" type="sibTrans" cxnId="{352D72A8-F886-41D5-BC9C-416D69CC7E5C}">
      <dgm:prSet/>
      <dgm:spPr/>
      <dgm:t>
        <a:bodyPr/>
        <a:lstStyle/>
        <a:p>
          <a:endParaRPr lang="en-US"/>
        </a:p>
      </dgm:t>
    </dgm:pt>
    <dgm:pt modelId="{336B82AA-F3E5-4F93-BDAA-7B3E971204EC}">
      <dgm:prSet phldrT="[Text]" custT="1"/>
      <dgm:spPr>
        <a:solidFill>
          <a:srgbClr val="C00000">
            <a:alpha val="17000"/>
          </a:srgbClr>
        </a:solidFill>
      </dgm:spPr>
      <dgm:t>
        <a:bodyPr/>
        <a:lstStyle/>
        <a:p>
          <a:pPr rtl="1"/>
          <a:r>
            <a:rPr lang="fa-IR" sz="1400" b="1" dirty="0" smtClean="0">
              <a:cs typeface="B Zar" panose="00000400000000000000" pitchFamily="2" charset="-78"/>
            </a:rPr>
            <a:t>تحقق برخی از اهداف کمی برنامه نیازمند منابع مالی قابل توجهی (برای مثال فراتر از بودجه سالیانه آن واحد) می باشد. این دست از اهداف کمی مشخص و مقادیر مالی مورد نیاز آن عنوان می شود</a:t>
          </a:r>
          <a:r>
            <a:rPr lang="en-US" sz="1400" b="1" dirty="0" smtClean="0">
              <a:cs typeface="B Zar" panose="00000400000000000000" pitchFamily="2" charset="-78"/>
            </a:rPr>
            <a:t>.</a:t>
          </a:r>
          <a:endParaRPr lang="en-US" sz="1400" b="1" dirty="0">
            <a:cs typeface="B Zar" panose="00000400000000000000" pitchFamily="2" charset="-78"/>
          </a:endParaRPr>
        </a:p>
      </dgm:t>
    </dgm:pt>
    <dgm:pt modelId="{4E30C3E8-B582-45DC-BFA5-C4C24DF129DD}" type="parTrans" cxnId="{D4E8BCEA-7237-4F96-BA7C-76E041484F84}">
      <dgm:prSet/>
      <dgm:spPr/>
      <dgm:t>
        <a:bodyPr/>
        <a:lstStyle/>
        <a:p>
          <a:endParaRPr lang="en-US"/>
        </a:p>
      </dgm:t>
    </dgm:pt>
    <dgm:pt modelId="{C6CDE609-F6BF-437F-B81E-6FC34C640C1B}" type="sibTrans" cxnId="{D4E8BCEA-7237-4F96-BA7C-76E041484F84}">
      <dgm:prSet/>
      <dgm:spPr/>
      <dgm:t>
        <a:bodyPr/>
        <a:lstStyle/>
        <a:p>
          <a:endParaRPr lang="en-US"/>
        </a:p>
      </dgm:t>
    </dgm:pt>
    <dgm:pt modelId="{58CF0129-0E57-4BB7-9F66-7487B85A52FE}">
      <dgm:prSet phldrT="[Text]"/>
      <dgm:spPr>
        <a:solidFill>
          <a:srgbClr val="333399"/>
        </a:solidFill>
      </dgm:spPr>
      <dgm:t>
        <a:bodyPr/>
        <a:lstStyle/>
        <a:p>
          <a:r>
            <a:rPr lang="fa-IR" b="1" dirty="0" smtClean="0">
              <a:cs typeface="B Zar" panose="00000400000000000000" pitchFamily="2" charset="-78"/>
            </a:rPr>
            <a:t>الزامات اجرایی</a:t>
          </a:r>
          <a:endParaRPr lang="en-US" dirty="0"/>
        </a:p>
      </dgm:t>
    </dgm:pt>
    <dgm:pt modelId="{8C357A89-85D2-4A8F-9A1B-38561EC4526B}" type="parTrans" cxnId="{4D3B3384-9BB2-4D7D-8FA9-98BC2E836AE0}">
      <dgm:prSet/>
      <dgm:spPr/>
      <dgm:t>
        <a:bodyPr/>
        <a:lstStyle/>
        <a:p>
          <a:endParaRPr lang="en-US"/>
        </a:p>
      </dgm:t>
    </dgm:pt>
    <dgm:pt modelId="{FDD89D8B-3183-47F5-B8F7-640573C95511}" type="sibTrans" cxnId="{4D3B3384-9BB2-4D7D-8FA9-98BC2E836AE0}">
      <dgm:prSet/>
      <dgm:spPr/>
      <dgm:t>
        <a:bodyPr/>
        <a:lstStyle/>
        <a:p>
          <a:endParaRPr lang="en-US"/>
        </a:p>
      </dgm:t>
    </dgm:pt>
    <dgm:pt modelId="{9B229AA6-8AB5-4537-AE87-39C16CF38869}">
      <dgm:prSet phldrT="[Text]" custT="1"/>
      <dgm:spPr>
        <a:solidFill>
          <a:srgbClr val="333399">
            <a:alpha val="22000"/>
          </a:srgbClr>
        </a:solidFill>
      </dgm:spPr>
      <dgm:t>
        <a:bodyPr/>
        <a:lstStyle/>
        <a:p>
          <a:pPr rtl="1"/>
          <a:r>
            <a:rPr lang="fa-IR" sz="1400" b="1" dirty="0" smtClean="0">
              <a:cs typeface="B Zar" panose="00000400000000000000" pitchFamily="2" charset="-78"/>
            </a:rPr>
            <a:t>اهداف کمی برنامه می بایست قابل اجرا باشد چنانچه تحقق یک هدف کمی در گرو وجود برخی امکانات فیزیکی، دانش فنی و یا تخصصی، ظرفیت کارشناسی و یا ساختار و تشکیلات خاص و یا حتی تعامل و هماهنگی با بخش های داخلی شهرداری و یا خارج از شهرداری تهران است این ویژگی ها تشریح می شود</a:t>
          </a:r>
          <a:r>
            <a:rPr lang="en-US" sz="1400" b="1" dirty="0" smtClean="0">
              <a:cs typeface="B Zar" panose="00000400000000000000" pitchFamily="2" charset="-78"/>
            </a:rPr>
            <a:t>.</a:t>
          </a:r>
          <a:r>
            <a:rPr lang="fa-IR" sz="1400" b="1" dirty="0" smtClean="0">
              <a:cs typeface="B Zar" panose="00000400000000000000" pitchFamily="2" charset="-78"/>
            </a:rPr>
            <a:t> </a:t>
          </a:r>
          <a:endParaRPr lang="en-US" sz="1400" b="1" dirty="0">
            <a:cs typeface="B Zar" panose="00000400000000000000" pitchFamily="2" charset="-78"/>
          </a:endParaRPr>
        </a:p>
      </dgm:t>
    </dgm:pt>
    <dgm:pt modelId="{8A4EEDEC-4BA8-4E9E-A31D-FC5B45A95D4D}" type="parTrans" cxnId="{48CD69F7-D1DB-45E7-8417-DAC3AAB83494}">
      <dgm:prSet/>
      <dgm:spPr/>
      <dgm:t>
        <a:bodyPr/>
        <a:lstStyle/>
        <a:p>
          <a:endParaRPr lang="en-US"/>
        </a:p>
      </dgm:t>
    </dgm:pt>
    <dgm:pt modelId="{FC155AD9-0982-46F7-B3D2-E5360A347E59}" type="sibTrans" cxnId="{48CD69F7-D1DB-45E7-8417-DAC3AAB83494}">
      <dgm:prSet/>
      <dgm:spPr/>
      <dgm:t>
        <a:bodyPr/>
        <a:lstStyle/>
        <a:p>
          <a:endParaRPr lang="en-US"/>
        </a:p>
      </dgm:t>
    </dgm:pt>
    <dgm:pt modelId="{F0B28D57-0D84-4FFB-B020-C050462234D8}">
      <dgm:prSet phldrT="[Text]"/>
      <dgm:spPr>
        <a:solidFill>
          <a:srgbClr val="006666"/>
        </a:solidFill>
      </dgm:spPr>
      <dgm:t>
        <a:bodyPr/>
        <a:lstStyle/>
        <a:p>
          <a:r>
            <a:rPr lang="fa-IR" b="1" dirty="0" smtClean="0">
              <a:cs typeface="B Zar" panose="00000400000000000000" pitchFamily="2" charset="-78"/>
            </a:rPr>
            <a:t>تکراری بودن محتوای هدف کمی</a:t>
          </a:r>
          <a:endParaRPr lang="en-US" dirty="0"/>
        </a:p>
      </dgm:t>
    </dgm:pt>
    <dgm:pt modelId="{19CCCF75-B6F3-4174-B316-7389DC4C5762}" type="parTrans" cxnId="{AF44D669-6718-4C9C-AB62-74135C129025}">
      <dgm:prSet/>
      <dgm:spPr/>
      <dgm:t>
        <a:bodyPr/>
        <a:lstStyle/>
        <a:p>
          <a:endParaRPr lang="en-US"/>
        </a:p>
      </dgm:t>
    </dgm:pt>
    <dgm:pt modelId="{C53A692E-AAF6-4CD3-836B-81996D79FA31}" type="sibTrans" cxnId="{AF44D669-6718-4C9C-AB62-74135C129025}">
      <dgm:prSet/>
      <dgm:spPr/>
      <dgm:t>
        <a:bodyPr/>
        <a:lstStyle/>
        <a:p>
          <a:endParaRPr lang="en-US"/>
        </a:p>
      </dgm:t>
    </dgm:pt>
    <dgm:pt modelId="{0D55D96B-87B8-4036-A8F9-6637F2C81F71}">
      <dgm:prSet phldrT="[Text]" custT="1"/>
      <dgm:spPr>
        <a:solidFill>
          <a:schemeClr val="accent2">
            <a:lumMod val="60000"/>
            <a:lumOff val="40000"/>
            <a:alpha val="26000"/>
          </a:schemeClr>
        </a:solidFill>
      </dgm:spPr>
      <dgm:t>
        <a:bodyPr/>
        <a:lstStyle/>
        <a:p>
          <a:pPr rtl="1"/>
          <a:r>
            <a:rPr lang="fa-IR" sz="1400" b="1" dirty="0" smtClean="0">
              <a:cs typeface="B Zar" panose="00000400000000000000" pitchFamily="2" charset="-78"/>
            </a:rPr>
            <a:t>در صورتی که دو یا چند هدف کمی در یک موضوع به هدفگذاری متفاوت در طول سالهای برنامه پرداخته است مصادیق آن عنوان شده و پیشنهاد اصلاح مطرح می شود</a:t>
          </a:r>
          <a:r>
            <a:rPr lang="en-US" sz="1400" b="1" dirty="0" smtClean="0">
              <a:cs typeface="B Zar" panose="00000400000000000000" pitchFamily="2" charset="-78"/>
            </a:rPr>
            <a:t>.</a:t>
          </a:r>
          <a:endParaRPr lang="en-US" sz="1400" b="1" dirty="0">
            <a:cs typeface="B Zar" panose="00000400000000000000" pitchFamily="2" charset="-78"/>
          </a:endParaRPr>
        </a:p>
      </dgm:t>
    </dgm:pt>
    <dgm:pt modelId="{C75B2E11-7F56-4858-8B66-BD8A2E11B94C}" type="parTrans" cxnId="{7584E691-BF99-49A9-B36F-42D5537AE63A}">
      <dgm:prSet/>
      <dgm:spPr/>
      <dgm:t>
        <a:bodyPr/>
        <a:lstStyle/>
        <a:p>
          <a:endParaRPr lang="en-US"/>
        </a:p>
      </dgm:t>
    </dgm:pt>
    <dgm:pt modelId="{FE11D0B0-EBDB-4A82-8A1E-D4A3FA144F21}" type="sibTrans" cxnId="{7584E691-BF99-49A9-B36F-42D5537AE63A}">
      <dgm:prSet/>
      <dgm:spPr/>
      <dgm:t>
        <a:bodyPr/>
        <a:lstStyle/>
        <a:p>
          <a:endParaRPr lang="en-US"/>
        </a:p>
      </dgm:t>
    </dgm:pt>
    <dgm:pt modelId="{555129D4-B8AF-4335-A96A-71797E6BD255}" type="pres">
      <dgm:prSet presAssocID="{33A92224-0BA4-464E-8E60-325BB5971BAE}" presName="Name0" presStyleCnt="0">
        <dgm:presLayoutVars>
          <dgm:dir val="rev"/>
          <dgm:animLvl val="lvl"/>
          <dgm:resizeHandles val="exact"/>
        </dgm:presLayoutVars>
      </dgm:prSet>
      <dgm:spPr/>
      <dgm:t>
        <a:bodyPr/>
        <a:lstStyle/>
        <a:p>
          <a:pPr rtl="1"/>
          <a:endParaRPr lang="fa-IR"/>
        </a:p>
      </dgm:t>
    </dgm:pt>
    <dgm:pt modelId="{B174390F-33A8-4CD7-991D-495C046CB984}" type="pres">
      <dgm:prSet presAssocID="{0997A73D-0382-4925-B2DB-40DD4BFE10C9}" presName="linNode" presStyleCnt="0"/>
      <dgm:spPr/>
      <dgm:t>
        <a:bodyPr/>
        <a:lstStyle/>
        <a:p>
          <a:endParaRPr lang="en-US"/>
        </a:p>
      </dgm:t>
    </dgm:pt>
    <dgm:pt modelId="{1A95FF3F-04D0-4D79-B6AB-4614EBC22B0C}" type="pres">
      <dgm:prSet presAssocID="{0997A73D-0382-4925-B2DB-40DD4BFE10C9}" presName="parentText" presStyleLbl="node1" presStyleIdx="0" presStyleCnt="3">
        <dgm:presLayoutVars>
          <dgm:chMax val="1"/>
          <dgm:bulletEnabled val="1"/>
        </dgm:presLayoutVars>
      </dgm:prSet>
      <dgm:spPr/>
      <dgm:t>
        <a:bodyPr/>
        <a:lstStyle/>
        <a:p>
          <a:endParaRPr lang="en-US"/>
        </a:p>
      </dgm:t>
    </dgm:pt>
    <dgm:pt modelId="{7E7EB292-42FA-4CB8-ACF0-9F40120E10DF}" type="pres">
      <dgm:prSet presAssocID="{0997A73D-0382-4925-B2DB-40DD4BFE10C9}" presName="descendantText" presStyleLbl="alignAccFollowNode1" presStyleIdx="0" presStyleCnt="3">
        <dgm:presLayoutVars>
          <dgm:bulletEnabled val="1"/>
        </dgm:presLayoutVars>
      </dgm:prSet>
      <dgm:spPr/>
      <dgm:t>
        <a:bodyPr/>
        <a:lstStyle/>
        <a:p>
          <a:endParaRPr lang="en-US"/>
        </a:p>
      </dgm:t>
    </dgm:pt>
    <dgm:pt modelId="{1865A41F-DE11-4F22-B408-72BD95213962}" type="pres">
      <dgm:prSet presAssocID="{D856B578-88E4-4818-B062-7F3C7AC54CC3}" presName="sp" presStyleCnt="0"/>
      <dgm:spPr/>
      <dgm:t>
        <a:bodyPr/>
        <a:lstStyle/>
        <a:p>
          <a:endParaRPr lang="en-US"/>
        </a:p>
      </dgm:t>
    </dgm:pt>
    <dgm:pt modelId="{FE8F753D-7929-40F0-BE43-964F397E6783}" type="pres">
      <dgm:prSet presAssocID="{58CF0129-0E57-4BB7-9F66-7487B85A52FE}" presName="linNode" presStyleCnt="0"/>
      <dgm:spPr/>
      <dgm:t>
        <a:bodyPr/>
        <a:lstStyle/>
        <a:p>
          <a:endParaRPr lang="en-US"/>
        </a:p>
      </dgm:t>
    </dgm:pt>
    <dgm:pt modelId="{4B5109A7-3203-44A6-BFEC-76BBE5E3D44E}" type="pres">
      <dgm:prSet presAssocID="{58CF0129-0E57-4BB7-9F66-7487B85A52FE}" presName="parentText" presStyleLbl="node1" presStyleIdx="1" presStyleCnt="3">
        <dgm:presLayoutVars>
          <dgm:chMax val="1"/>
          <dgm:bulletEnabled val="1"/>
        </dgm:presLayoutVars>
      </dgm:prSet>
      <dgm:spPr/>
      <dgm:t>
        <a:bodyPr/>
        <a:lstStyle/>
        <a:p>
          <a:endParaRPr lang="en-US"/>
        </a:p>
      </dgm:t>
    </dgm:pt>
    <dgm:pt modelId="{F1525C26-DF01-40FC-A034-33BDCD40331A}" type="pres">
      <dgm:prSet presAssocID="{58CF0129-0E57-4BB7-9F66-7487B85A52FE}" presName="descendantText" presStyleLbl="alignAccFollowNode1" presStyleIdx="1" presStyleCnt="3">
        <dgm:presLayoutVars>
          <dgm:bulletEnabled val="1"/>
        </dgm:presLayoutVars>
      </dgm:prSet>
      <dgm:spPr/>
      <dgm:t>
        <a:bodyPr/>
        <a:lstStyle/>
        <a:p>
          <a:endParaRPr lang="en-US"/>
        </a:p>
      </dgm:t>
    </dgm:pt>
    <dgm:pt modelId="{97C0D6D5-1EBC-440F-8BA1-CF2231747930}" type="pres">
      <dgm:prSet presAssocID="{FDD89D8B-3183-47F5-B8F7-640573C95511}" presName="sp" presStyleCnt="0"/>
      <dgm:spPr/>
      <dgm:t>
        <a:bodyPr/>
        <a:lstStyle/>
        <a:p>
          <a:endParaRPr lang="en-US"/>
        </a:p>
      </dgm:t>
    </dgm:pt>
    <dgm:pt modelId="{5121C36D-9946-4310-9881-1BE9173E1934}" type="pres">
      <dgm:prSet presAssocID="{F0B28D57-0D84-4FFB-B020-C050462234D8}" presName="linNode" presStyleCnt="0"/>
      <dgm:spPr/>
      <dgm:t>
        <a:bodyPr/>
        <a:lstStyle/>
        <a:p>
          <a:endParaRPr lang="en-US"/>
        </a:p>
      </dgm:t>
    </dgm:pt>
    <dgm:pt modelId="{D95AA2DE-9AA0-4C44-B8A1-15B1F45463D4}" type="pres">
      <dgm:prSet presAssocID="{F0B28D57-0D84-4FFB-B020-C050462234D8}" presName="parentText" presStyleLbl="node1" presStyleIdx="2" presStyleCnt="3">
        <dgm:presLayoutVars>
          <dgm:chMax val="1"/>
          <dgm:bulletEnabled val="1"/>
        </dgm:presLayoutVars>
      </dgm:prSet>
      <dgm:spPr/>
      <dgm:t>
        <a:bodyPr/>
        <a:lstStyle/>
        <a:p>
          <a:endParaRPr lang="en-US"/>
        </a:p>
      </dgm:t>
    </dgm:pt>
    <dgm:pt modelId="{E4A8C37E-332E-4451-B336-7D2C01256DAF}" type="pres">
      <dgm:prSet presAssocID="{F0B28D57-0D84-4FFB-B020-C050462234D8}" presName="descendantText" presStyleLbl="alignAccFollowNode1" presStyleIdx="2" presStyleCnt="3">
        <dgm:presLayoutVars>
          <dgm:bulletEnabled val="1"/>
        </dgm:presLayoutVars>
      </dgm:prSet>
      <dgm:spPr/>
      <dgm:t>
        <a:bodyPr/>
        <a:lstStyle/>
        <a:p>
          <a:endParaRPr lang="en-US"/>
        </a:p>
      </dgm:t>
    </dgm:pt>
  </dgm:ptLst>
  <dgm:cxnLst>
    <dgm:cxn modelId="{BBC94B45-CF22-464C-9B23-29DBE6B3DDD4}" type="presOf" srcId="{58CF0129-0E57-4BB7-9F66-7487B85A52FE}" destId="{4B5109A7-3203-44A6-BFEC-76BBE5E3D44E}" srcOrd="0" destOrd="0" presId="urn:microsoft.com/office/officeart/2005/8/layout/vList5"/>
    <dgm:cxn modelId="{E5CAE03C-32C5-4333-B616-AF1C63A4E59D}" type="presOf" srcId="{F0B28D57-0D84-4FFB-B020-C050462234D8}" destId="{D95AA2DE-9AA0-4C44-B8A1-15B1F45463D4}" srcOrd="0" destOrd="0" presId="urn:microsoft.com/office/officeart/2005/8/layout/vList5"/>
    <dgm:cxn modelId="{7584E691-BF99-49A9-B36F-42D5537AE63A}" srcId="{F0B28D57-0D84-4FFB-B020-C050462234D8}" destId="{0D55D96B-87B8-4036-A8F9-6637F2C81F71}" srcOrd="0" destOrd="0" parTransId="{C75B2E11-7F56-4858-8B66-BD8A2E11B94C}" sibTransId="{FE11D0B0-EBDB-4A82-8A1E-D4A3FA144F21}"/>
    <dgm:cxn modelId="{AF44D669-6718-4C9C-AB62-74135C129025}" srcId="{33A92224-0BA4-464E-8E60-325BB5971BAE}" destId="{F0B28D57-0D84-4FFB-B020-C050462234D8}" srcOrd="2" destOrd="0" parTransId="{19CCCF75-B6F3-4174-B316-7389DC4C5762}" sibTransId="{C53A692E-AAF6-4CD3-836B-81996D79FA31}"/>
    <dgm:cxn modelId="{B1FE6E20-8271-401E-ABE8-0D3C51ED7C68}" type="presOf" srcId="{0997A73D-0382-4925-B2DB-40DD4BFE10C9}" destId="{1A95FF3F-04D0-4D79-B6AB-4614EBC22B0C}" srcOrd="0" destOrd="0" presId="urn:microsoft.com/office/officeart/2005/8/layout/vList5"/>
    <dgm:cxn modelId="{0312C6ED-A2D5-4939-BD83-6383305799EB}" type="presOf" srcId="{9B229AA6-8AB5-4537-AE87-39C16CF38869}" destId="{F1525C26-DF01-40FC-A034-33BDCD40331A}" srcOrd="0" destOrd="0" presId="urn:microsoft.com/office/officeart/2005/8/layout/vList5"/>
    <dgm:cxn modelId="{B895D3CA-3BE0-4F86-902C-E8174E81393C}" type="presOf" srcId="{336B82AA-F3E5-4F93-BDAA-7B3E971204EC}" destId="{7E7EB292-42FA-4CB8-ACF0-9F40120E10DF}" srcOrd="0" destOrd="0" presId="urn:microsoft.com/office/officeart/2005/8/layout/vList5"/>
    <dgm:cxn modelId="{48CD69F7-D1DB-45E7-8417-DAC3AAB83494}" srcId="{58CF0129-0E57-4BB7-9F66-7487B85A52FE}" destId="{9B229AA6-8AB5-4537-AE87-39C16CF38869}" srcOrd="0" destOrd="0" parTransId="{8A4EEDEC-4BA8-4E9E-A31D-FC5B45A95D4D}" sibTransId="{FC155AD9-0982-46F7-B3D2-E5360A347E59}"/>
    <dgm:cxn modelId="{C7129378-5E40-4F03-9865-67DD523AC1C5}" type="presOf" srcId="{0D55D96B-87B8-4036-A8F9-6637F2C81F71}" destId="{E4A8C37E-332E-4451-B336-7D2C01256DAF}" srcOrd="0" destOrd="0" presId="urn:microsoft.com/office/officeart/2005/8/layout/vList5"/>
    <dgm:cxn modelId="{824EE538-E493-4025-A1F1-69660ADD2202}" type="presOf" srcId="{33A92224-0BA4-464E-8E60-325BB5971BAE}" destId="{555129D4-B8AF-4335-A96A-71797E6BD255}" srcOrd="0" destOrd="0" presId="urn:microsoft.com/office/officeart/2005/8/layout/vList5"/>
    <dgm:cxn modelId="{D4E8BCEA-7237-4F96-BA7C-76E041484F84}" srcId="{0997A73D-0382-4925-B2DB-40DD4BFE10C9}" destId="{336B82AA-F3E5-4F93-BDAA-7B3E971204EC}" srcOrd="0" destOrd="0" parTransId="{4E30C3E8-B582-45DC-BFA5-C4C24DF129DD}" sibTransId="{C6CDE609-F6BF-437F-B81E-6FC34C640C1B}"/>
    <dgm:cxn modelId="{4D3B3384-9BB2-4D7D-8FA9-98BC2E836AE0}" srcId="{33A92224-0BA4-464E-8E60-325BB5971BAE}" destId="{58CF0129-0E57-4BB7-9F66-7487B85A52FE}" srcOrd="1" destOrd="0" parTransId="{8C357A89-85D2-4A8F-9A1B-38561EC4526B}" sibTransId="{FDD89D8B-3183-47F5-B8F7-640573C95511}"/>
    <dgm:cxn modelId="{352D72A8-F886-41D5-BC9C-416D69CC7E5C}" srcId="{33A92224-0BA4-464E-8E60-325BB5971BAE}" destId="{0997A73D-0382-4925-B2DB-40DD4BFE10C9}" srcOrd="0" destOrd="0" parTransId="{650C213A-E602-48EC-B46D-E00DE1619642}" sibTransId="{D856B578-88E4-4818-B062-7F3C7AC54CC3}"/>
    <dgm:cxn modelId="{AD32B3B5-ACF2-41DB-B14C-F0681B0C4AC7}" type="presParOf" srcId="{555129D4-B8AF-4335-A96A-71797E6BD255}" destId="{B174390F-33A8-4CD7-991D-495C046CB984}" srcOrd="0" destOrd="0" presId="urn:microsoft.com/office/officeart/2005/8/layout/vList5"/>
    <dgm:cxn modelId="{49BDFDB7-0C95-4754-91D7-285124B8DFDE}" type="presParOf" srcId="{B174390F-33A8-4CD7-991D-495C046CB984}" destId="{1A95FF3F-04D0-4D79-B6AB-4614EBC22B0C}" srcOrd="0" destOrd="0" presId="urn:microsoft.com/office/officeart/2005/8/layout/vList5"/>
    <dgm:cxn modelId="{20A570B7-298E-4E93-840D-3BA3714BA195}" type="presParOf" srcId="{B174390F-33A8-4CD7-991D-495C046CB984}" destId="{7E7EB292-42FA-4CB8-ACF0-9F40120E10DF}" srcOrd="1" destOrd="0" presId="urn:microsoft.com/office/officeart/2005/8/layout/vList5"/>
    <dgm:cxn modelId="{3DCD3F7C-161A-44C4-982D-77FF992746C2}" type="presParOf" srcId="{555129D4-B8AF-4335-A96A-71797E6BD255}" destId="{1865A41F-DE11-4F22-B408-72BD95213962}" srcOrd="1" destOrd="0" presId="urn:microsoft.com/office/officeart/2005/8/layout/vList5"/>
    <dgm:cxn modelId="{5B528932-E5DB-4F83-9D1E-4A012676E72A}" type="presParOf" srcId="{555129D4-B8AF-4335-A96A-71797E6BD255}" destId="{FE8F753D-7929-40F0-BE43-964F397E6783}" srcOrd="2" destOrd="0" presId="urn:microsoft.com/office/officeart/2005/8/layout/vList5"/>
    <dgm:cxn modelId="{93BB59A5-0569-429A-B769-52DF4F480AFF}" type="presParOf" srcId="{FE8F753D-7929-40F0-BE43-964F397E6783}" destId="{4B5109A7-3203-44A6-BFEC-76BBE5E3D44E}" srcOrd="0" destOrd="0" presId="urn:microsoft.com/office/officeart/2005/8/layout/vList5"/>
    <dgm:cxn modelId="{024F389C-4869-4422-9D75-0747813A4C4B}" type="presParOf" srcId="{FE8F753D-7929-40F0-BE43-964F397E6783}" destId="{F1525C26-DF01-40FC-A034-33BDCD40331A}" srcOrd="1" destOrd="0" presId="urn:microsoft.com/office/officeart/2005/8/layout/vList5"/>
    <dgm:cxn modelId="{CA0F3507-EDA3-45BE-9145-606187EBF70E}" type="presParOf" srcId="{555129D4-B8AF-4335-A96A-71797E6BD255}" destId="{97C0D6D5-1EBC-440F-8BA1-CF2231747930}" srcOrd="3" destOrd="0" presId="urn:microsoft.com/office/officeart/2005/8/layout/vList5"/>
    <dgm:cxn modelId="{8FB8848A-65C5-413C-8EC2-6C00AC3C50A9}" type="presParOf" srcId="{555129D4-B8AF-4335-A96A-71797E6BD255}" destId="{5121C36D-9946-4310-9881-1BE9173E1934}" srcOrd="4" destOrd="0" presId="urn:microsoft.com/office/officeart/2005/8/layout/vList5"/>
    <dgm:cxn modelId="{EDAAF85B-C966-449C-AFF2-15AA4F63FC8B}" type="presParOf" srcId="{5121C36D-9946-4310-9881-1BE9173E1934}" destId="{D95AA2DE-9AA0-4C44-B8A1-15B1F45463D4}" srcOrd="0" destOrd="0" presId="urn:microsoft.com/office/officeart/2005/8/layout/vList5"/>
    <dgm:cxn modelId="{A1E828D5-5514-4A5A-A9BA-B1FFE7033203}" type="presParOf" srcId="{5121C36D-9946-4310-9881-1BE9173E1934}" destId="{E4A8C37E-332E-4451-B336-7D2C01256D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36EBEB-0452-4F32-91EF-F5238355E932}" type="datetimeFigureOut">
              <a:rPr lang="en-US" smtClean="0"/>
              <a:t>7/7/2017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A22F59-0F90-401F-823F-F6CAEA1CA0BD}" type="slidenum">
              <a:rPr lang="en-US" smtClean="0"/>
              <a:t>‹#›</a:t>
            </a:fld>
            <a:endParaRPr lang="en-US"/>
          </a:p>
        </p:txBody>
      </p:sp>
    </p:spTree>
    <p:extLst>
      <p:ext uri="{BB962C8B-B14F-4D97-AF65-F5344CB8AC3E}">
        <p14:creationId xmlns:p14="http://schemas.microsoft.com/office/powerpoint/2010/main" val="593075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DD6746-6017-4694-8772-D47E9217F18C}" type="datetimeFigureOut">
              <a:rPr lang="en-US" smtClean="0"/>
              <a:t>7/7/2017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7C650-31FD-4444-A50A-BD1BF7223AE8}" type="slidenum">
              <a:rPr lang="en-US" smtClean="0"/>
              <a:t>‹#›</a:t>
            </a:fld>
            <a:endParaRPr lang="en-US"/>
          </a:p>
        </p:txBody>
      </p:sp>
    </p:spTree>
    <p:extLst>
      <p:ext uri="{BB962C8B-B14F-4D97-AF65-F5344CB8AC3E}">
        <p14:creationId xmlns:p14="http://schemas.microsoft.com/office/powerpoint/2010/main" val="227554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C07C650-31FD-4444-A50A-BD1BF7223AE8}" type="slidenum">
              <a:rPr lang="en-US" smtClean="0"/>
              <a:t>1</a:t>
            </a:fld>
            <a:endParaRPr lang="en-US"/>
          </a:p>
        </p:txBody>
      </p:sp>
    </p:spTree>
    <p:extLst>
      <p:ext uri="{BB962C8B-B14F-4D97-AF65-F5344CB8AC3E}">
        <p14:creationId xmlns:p14="http://schemas.microsoft.com/office/powerpoint/2010/main" val="409879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25DE5C1-4839-43CD-8FBB-DEC43C3B733B}" type="slidenum">
              <a:rPr lang="fa-IR" smtClean="0">
                <a:solidFill>
                  <a:prstClr val="black"/>
                </a:solidFill>
              </a:rPr>
              <a:pPr/>
              <a:t>25</a:t>
            </a:fld>
            <a:endParaRPr lang="fa-IR">
              <a:solidFill>
                <a:prstClr val="black"/>
              </a:solidFill>
            </a:endParaRPr>
          </a:p>
        </p:txBody>
      </p:sp>
    </p:spTree>
    <p:extLst>
      <p:ext uri="{BB962C8B-B14F-4D97-AF65-F5344CB8AC3E}">
        <p14:creationId xmlns:p14="http://schemas.microsoft.com/office/powerpoint/2010/main" val="69926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25DE5C1-4839-43CD-8FBB-DEC43C3B733B}" type="slidenum">
              <a:rPr lang="fa-IR" smtClean="0"/>
              <a:t>26</a:t>
            </a:fld>
            <a:endParaRPr lang="fa-IR"/>
          </a:p>
        </p:txBody>
      </p:sp>
    </p:spTree>
    <p:extLst>
      <p:ext uri="{BB962C8B-B14F-4D97-AF65-F5344CB8AC3E}">
        <p14:creationId xmlns:p14="http://schemas.microsoft.com/office/powerpoint/2010/main" val="349226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smtClean="0"/>
              <a:t>1- با تبدیل بوستان یاس فاطمی به فضای سبز عمومی و بوستان داخل محدوده به میزان 500 هکتار از عملکرد مساحت کمربند سبز پیرامون شهر تهران کسر و به فضای بوستان و تفرجگاه عمومی اضافه می گردد.</a:t>
            </a:r>
            <a:endParaRPr lang="fa-IR" dirty="0"/>
          </a:p>
        </p:txBody>
      </p:sp>
      <p:sp>
        <p:nvSpPr>
          <p:cNvPr id="4" name="Slide Number Placeholder 3"/>
          <p:cNvSpPr>
            <a:spLocks noGrp="1"/>
          </p:cNvSpPr>
          <p:nvPr>
            <p:ph type="sldNum" sz="quarter" idx="10"/>
          </p:nvPr>
        </p:nvSpPr>
        <p:spPr/>
        <p:txBody>
          <a:bodyPr/>
          <a:lstStyle/>
          <a:p>
            <a:fld id="{8CCFB38C-C7E7-4955-89C1-6E48533364AA}" type="slidenum">
              <a:rPr lang="fa-IR" smtClean="0"/>
              <a:t>58</a:t>
            </a:fld>
            <a:endParaRPr lang="fa-IR"/>
          </a:p>
        </p:txBody>
      </p:sp>
      <p:sp>
        <p:nvSpPr>
          <p:cNvPr id="5" name="Footer Placeholder 4"/>
          <p:cNvSpPr>
            <a:spLocks noGrp="1"/>
          </p:cNvSpPr>
          <p:nvPr>
            <p:ph type="ftr" sz="quarter" idx="11"/>
          </p:nvPr>
        </p:nvSpPr>
        <p:spPr/>
        <p:txBody>
          <a:bodyPr/>
          <a:lstStyle/>
          <a:p>
            <a:r>
              <a:rPr lang="fa-IR" smtClean="0"/>
              <a:t>با تبدیل بوستان یاس فاطمی به فضای سبز عمومی و بوستان داخل محدوده به میزان 500 هکتار از عملکرد مساحت کمربند سبز پیرامون شهر تهران کسر و به فضای بوستان و تفرجگاه عمومی اضافه می گردد.</a:t>
            </a:r>
            <a:endParaRPr lang="fa-IR"/>
          </a:p>
        </p:txBody>
      </p:sp>
    </p:spTree>
    <p:extLst>
      <p:ext uri="{BB962C8B-B14F-4D97-AF65-F5344CB8AC3E}">
        <p14:creationId xmlns:p14="http://schemas.microsoft.com/office/powerpoint/2010/main" val="337988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C07C650-31FD-4444-A50A-BD1BF7223AE8}" type="slidenum">
              <a:rPr lang="en-US" smtClean="0"/>
              <a:t>121</a:t>
            </a:fld>
            <a:endParaRPr lang="en-US"/>
          </a:p>
        </p:txBody>
      </p:sp>
    </p:spTree>
    <p:extLst>
      <p:ext uri="{BB962C8B-B14F-4D97-AF65-F5344CB8AC3E}">
        <p14:creationId xmlns:p14="http://schemas.microsoft.com/office/powerpoint/2010/main" val="280326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F649BE-E3A6-47D3-89AF-BB752818BFCD}" type="slidenum">
              <a:rPr lang="en-US" smtClean="0"/>
              <a:t>153</a:t>
            </a:fld>
            <a:endParaRPr lang="en-US"/>
          </a:p>
        </p:txBody>
      </p:sp>
    </p:spTree>
    <p:extLst>
      <p:ext uri="{BB962C8B-B14F-4D97-AF65-F5344CB8AC3E}">
        <p14:creationId xmlns:p14="http://schemas.microsoft.com/office/powerpoint/2010/main" val="3230340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90ECE3B-A722-499B-A565-7546A2D438D2}" type="datetime8">
              <a:rPr lang="fa-IR" smtClean="0">
                <a:solidFill>
                  <a:prstClr val="black">
                    <a:tint val="75000"/>
                  </a:prstClr>
                </a:solidFill>
              </a:rPr>
              <a:t>07 ژوئيه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469638920"/>
      </p:ext>
    </p:extLst>
  </p:cSld>
  <p:clrMapOvr>
    <a:masterClrMapping/>
  </p:clrMapOvr>
  <p:transition spd="med" advClick="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59C7661-1822-4F7E-8E81-D31ED369C841}" type="datetime8">
              <a:rPr lang="fa-IR" smtClean="0">
                <a:solidFill>
                  <a:prstClr val="black">
                    <a:tint val="75000"/>
                  </a:prstClr>
                </a:solidFill>
              </a:rPr>
              <a:t>07 ژوئيه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3611211681"/>
      </p:ext>
    </p:extLst>
  </p:cSld>
  <p:clrMapOvr>
    <a:masterClrMapping/>
  </p:clrMapOvr>
  <p:transition spd="med" advClick="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8B5C801-C7E9-4466-8A48-E02004AC312A}" type="datetime8">
              <a:rPr lang="fa-IR" smtClean="0">
                <a:solidFill>
                  <a:prstClr val="black">
                    <a:tint val="75000"/>
                  </a:prstClr>
                </a:solidFill>
              </a:rPr>
              <a:t>07 ژوئيه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2135279034"/>
      </p:ext>
    </p:extLst>
  </p:cSld>
  <p:clrMapOvr>
    <a:masterClrMapping/>
  </p:clrMapOvr>
  <p:transition spd="med" advClick="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51F0A3D-15FC-412A-A531-7380997D0F3B}" type="datetime8">
              <a:rPr lang="fa-IR" smtClean="0">
                <a:solidFill>
                  <a:prstClr val="black">
                    <a:tint val="75000"/>
                  </a:prstClr>
                </a:solidFill>
              </a:rPr>
              <a:t>07 ژوئيه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626368107"/>
      </p:ext>
    </p:extLst>
  </p:cSld>
  <p:clrMapOvr>
    <a:masterClrMapping/>
  </p:clrMapOvr>
  <p:transition spd="med" advClick="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51BA5-015C-4A78-BA0D-5B6DBA73C67B}" type="datetime8">
              <a:rPr lang="fa-IR" smtClean="0">
                <a:solidFill>
                  <a:prstClr val="black">
                    <a:tint val="75000"/>
                  </a:prstClr>
                </a:solidFill>
              </a:rPr>
              <a:t>07 ژوئيه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3207402370"/>
      </p:ext>
    </p:extLst>
  </p:cSld>
  <p:clrMapOvr>
    <a:masterClrMapping/>
  </p:clrMapOvr>
  <p:transition spd="med"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A6613F2-4407-4025-A9C1-F4658FA5443B}" type="datetime8">
              <a:rPr lang="fa-IR" smtClean="0">
                <a:solidFill>
                  <a:prstClr val="black">
                    <a:tint val="75000"/>
                  </a:prstClr>
                </a:solidFill>
              </a:rPr>
              <a:t>07 ژوئيه 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4095113242"/>
      </p:ext>
    </p:extLst>
  </p:cSld>
  <p:clrMapOvr>
    <a:masterClrMapping/>
  </p:clrMapOvr>
  <p:transition spd="med"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1A9944C-DE2B-4095-8E5B-C0F16470BD25}" type="datetime8">
              <a:rPr lang="fa-IR" smtClean="0">
                <a:solidFill>
                  <a:prstClr val="black">
                    <a:tint val="75000"/>
                  </a:prstClr>
                </a:solidFill>
              </a:rPr>
              <a:t>07 ژوئيه 17</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827038554"/>
      </p:ext>
    </p:extLst>
  </p:cSld>
  <p:clrMapOvr>
    <a:masterClrMapping/>
  </p:clrMapOvr>
  <p:transition spd="med" advClick="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5596EE9-1767-4FD8-98A2-B16F47EB1CD8}" type="datetime8">
              <a:rPr lang="fa-IR" smtClean="0">
                <a:solidFill>
                  <a:prstClr val="black">
                    <a:tint val="75000"/>
                  </a:prstClr>
                </a:solidFill>
              </a:rPr>
              <a:t>07 ژوئيه 17</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2358048605"/>
      </p:ext>
    </p:extLst>
  </p:cSld>
  <p:clrMapOvr>
    <a:masterClrMapping/>
  </p:clrMapOvr>
  <p:transition spd="med" advClick="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93271-7E70-409B-8A88-7FABAF8887BE}" type="datetime8">
              <a:rPr lang="fa-IR" smtClean="0">
                <a:solidFill>
                  <a:prstClr val="black">
                    <a:tint val="75000"/>
                  </a:prstClr>
                </a:solidFill>
              </a:rPr>
              <a:t>07 ژوئيه 17</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575011378"/>
      </p:ext>
    </p:extLst>
  </p:cSld>
  <p:clrMapOvr>
    <a:masterClrMapping/>
  </p:clrMapOvr>
  <p:transition spd="med"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A64F9-B13C-4B0D-ABC5-66E31AA362BE}" type="datetime8">
              <a:rPr lang="fa-IR" smtClean="0">
                <a:solidFill>
                  <a:prstClr val="black">
                    <a:tint val="75000"/>
                  </a:prstClr>
                </a:solidFill>
              </a:rPr>
              <a:t>07 ژوئيه 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2124708442"/>
      </p:ext>
    </p:extLst>
  </p:cSld>
  <p:clrMapOvr>
    <a:masterClrMapping/>
  </p:clrMapOvr>
  <p:transition spd="med"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203DD-5330-4B1A-A266-8DDB0C2E1C1C}" type="datetime8">
              <a:rPr lang="fa-IR" smtClean="0">
                <a:solidFill>
                  <a:prstClr val="black">
                    <a:tint val="75000"/>
                  </a:prstClr>
                </a:solidFill>
              </a:rPr>
              <a:t>07 ژوئيه 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AF34D74-9CAA-4A47-A7FD-3A4E4E9E2722}" type="slidenum">
              <a:rPr lang="fa-IR" smtClean="0"/>
              <a:pPr/>
              <a:t>‹#›</a:t>
            </a:fld>
            <a:endParaRPr lang="fa-IR"/>
          </a:p>
        </p:txBody>
      </p:sp>
    </p:spTree>
    <p:extLst>
      <p:ext uri="{BB962C8B-B14F-4D97-AF65-F5344CB8AC3E}">
        <p14:creationId xmlns:p14="http://schemas.microsoft.com/office/powerpoint/2010/main" val="3358002513"/>
      </p:ext>
    </p:extLst>
  </p:cSld>
  <p:clrMapOvr>
    <a:masterClrMapping/>
  </p:clrMapOvr>
  <p:transition spd="med"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rtl="1"/>
            <a:fld id="{37C09DAC-077D-4198-A7B3-4C7299D4B86E}" type="datetime8">
              <a:rPr lang="fa-IR" smtClean="0">
                <a:solidFill>
                  <a:prstClr val="black">
                    <a:tint val="75000"/>
                  </a:prstClr>
                </a:solidFill>
              </a:rPr>
              <a:t>07 ژوئيه 17</a:t>
            </a:fld>
            <a:endParaRPr lang="fa-I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rtl="1"/>
            <a:r>
              <a:rPr lang="fa-IR" smtClean="0">
                <a:solidFill>
                  <a:prstClr val="black">
                    <a:tint val="75000"/>
                  </a:prstClr>
                </a:solidFill>
              </a:rPr>
              <a:t>دبیرخانه دائمی پایش برنامه پنجساله دوم شهرداری تهران</a:t>
            </a:r>
            <a:endParaRPr lang="fa-IR">
              <a:solidFill>
                <a:prstClr val="black">
                  <a:tint val="75000"/>
                </a:prstClr>
              </a:solidFill>
            </a:endParaRPr>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rtl="1"/>
            <a:fld id="{8AF34D74-9CAA-4A47-A7FD-3A4E4E9E2722}" type="slidenum">
              <a:rPr lang="fa-IR" smtClean="0"/>
              <a:pPr rtl="1"/>
              <a:t>‹#›</a:t>
            </a:fld>
            <a:endParaRPr lang="fa-IR"/>
          </a:p>
        </p:txBody>
      </p:sp>
    </p:spTree>
    <p:extLst>
      <p:ext uri="{BB962C8B-B14F-4D97-AF65-F5344CB8AC3E}">
        <p14:creationId xmlns:p14="http://schemas.microsoft.com/office/powerpoint/2010/main" val="38618128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advClick="0">
    <p:fade/>
  </p:transition>
  <p:timing>
    <p:tnLst>
      <p:par>
        <p:cTn id="1" dur="indefinite" restart="never" nodeType="tmRoot"/>
      </p:par>
    </p:tnLst>
  </p:timing>
  <p:hf hdr="0" ftr="0" dt="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doc/&#1575;&#1580;&#1578;&#1605;&#1575;&#1593;&#1740;/96-&#1576;.pdf" TargetMode="External"/><Relationship Id="rId2" Type="http://schemas.openxmlformats.org/officeDocument/2006/relationships/hyperlink" Target="doc/&#1575;&#1580;&#1578;&#1605;&#1575;&#1593;&#1740;/96-%20&#1575;&#1604;&#1601;.pdf"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doc/&#1575;&#1580;&#1578;&#1605;&#1575;&#1593;&#1740;/98-&#1662;.pdf" TargetMode="External"/><Relationship Id="rId2" Type="http://schemas.openxmlformats.org/officeDocument/2006/relationships/hyperlink" Target="doc/&#1575;&#1580;&#1578;&#1605;&#1575;&#1593;&#1740;/96%20&#1662;.pdf" TargetMode="External"/><Relationship Id="rId1" Type="http://schemas.openxmlformats.org/officeDocument/2006/relationships/slideLayout" Target="../slideLayouts/slideLayout2.xml"/><Relationship Id="rId5" Type="http://schemas.openxmlformats.org/officeDocument/2006/relationships/hyperlink" Target="doc/&#1575;&#1580;&#1578;&#1605;&#1575;&#1593;&#1740;/98-&#1580;.pdf" TargetMode="External"/><Relationship Id="rId4" Type="http://schemas.openxmlformats.org/officeDocument/2006/relationships/hyperlink" Target="doc/&#1575;&#1580;&#1578;&#1605;&#1575;&#1593;&#1740;/98%20&#1579;.pdf"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doc/&#1575;&#1580;&#1578;&#1605;&#1575;&#1593;&#1740;/100-%20&#1575;&#1604;&#1601;.pdf" TargetMode="External"/><Relationship Id="rId2" Type="http://schemas.openxmlformats.org/officeDocument/2006/relationships/hyperlink" Target="doc/&#1575;&#1580;&#1578;&#1605;&#1575;&#1593;&#1740;/99-&#1576;.pdf" TargetMode="External"/><Relationship Id="rId1" Type="http://schemas.openxmlformats.org/officeDocument/2006/relationships/slideLayout" Target="../slideLayouts/slideLayout2.xml"/><Relationship Id="rId4" Type="http://schemas.openxmlformats.org/officeDocument/2006/relationships/hyperlink" Target="doc/&#1575;&#1580;&#1578;&#1605;&#1575;&#1593;&#1740;/100-&#1662;.pdf"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doc/&#1575;&#1580;&#1578;&#1605;&#1575;&#1593;&#1740;/102-&#1578;.pdf" TargetMode="External"/><Relationship Id="rId2" Type="http://schemas.openxmlformats.org/officeDocument/2006/relationships/hyperlink" Target="doc/&#1575;&#1580;&#1578;&#1605;&#1575;&#1593;&#1740;/102-&#1576;.pdf"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doc/&#1575;&#1580;&#1578;&#1605;&#1575;&#1593;&#1740;/102-&#1670;.pdf" TargetMode="External"/><Relationship Id="rId2" Type="http://schemas.openxmlformats.org/officeDocument/2006/relationships/hyperlink" Target="doc/&#1575;&#1580;&#1578;&#1605;&#1575;&#1593;&#1740;/102%20&#1579;.pdf"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doc/&#1575;&#1580;&#1578;&#1605;&#1575;&#1593;&#1740;/102-&#1581;.pdf" TargetMode="External"/><Relationship Id="rId2" Type="http://schemas.openxmlformats.org/officeDocument/2006/relationships/hyperlink" Target="doc/&#1575;&#1580;&#1578;&#1605;&#1575;&#1593;&#1740;/102-&#1601;.pdf" TargetMode="External"/><Relationship Id="rId1" Type="http://schemas.openxmlformats.org/officeDocument/2006/relationships/slideLayout" Target="../slideLayouts/slideLayout2.xml"/><Relationship Id="rId4" Type="http://schemas.openxmlformats.org/officeDocument/2006/relationships/hyperlink" Target="doc/&#1575;&#1580;&#1578;&#1605;&#1575;&#1593;&#1740;/102-&#1582;.pdf"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doc/&#1575;&#1580;&#1578;&#1605;&#1575;&#1593;&#1740;/103-&#1578;.pdf" TargetMode="External"/><Relationship Id="rId2" Type="http://schemas.openxmlformats.org/officeDocument/2006/relationships/hyperlink" Target="doc/&#1575;&#1580;&#1578;&#1605;&#1575;&#1593;&#1740;/103-&#1576;.pdf" TargetMode="External"/><Relationship Id="rId1" Type="http://schemas.openxmlformats.org/officeDocument/2006/relationships/slideLayout" Target="../slideLayouts/slideLayout2.xml"/><Relationship Id="rId4" Type="http://schemas.openxmlformats.org/officeDocument/2006/relationships/hyperlink" Target="doc/&#1575;&#1580;&#1578;&#1605;&#1575;&#1593;&#1740;/103-&#1662;.pdf"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doc/&#1575;&#1580;&#1578;&#1605;&#1575;&#1593;&#1740;/104-&#1662;.pdf" TargetMode="External"/><Relationship Id="rId2" Type="http://schemas.openxmlformats.org/officeDocument/2006/relationships/hyperlink" Target="doc/&#1575;&#1580;&#1578;&#1605;&#1575;&#1593;&#1740;/104-&#1576;.pdf" TargetMode="External"/><Relationship Id="rId1" Type="http://schemas.openxmlformats.org/officeDocument/2006/relationships/slideLayout" Target="../slideLayouts/slideLayout2.xml"/><Relationship Id="rId4" Type="http://schemas.openxmlformats.org/officeDocument/2006/relationships/hyperlink" Target="doc/&#1575;&#1580;&#1578;&#1605;&#1575;&#1593;&#1740;/104-&#1578;.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doc/&#1575;&#1580;&#1578;&#1605;&#1575;&#1593;&#1740;/104-&#1580;.pdf" TargetMode="External"/><Relationship Id="rId2" Type="http://schemas.openxmlformats.org/officeDocument/2006/relationships/hyperlink" Target="doc/&#1575;&#1580;&#1578;&#1605;&#1575;&#1593;&#1740;/104-&#1579;.pdf" TargetMode="External"/><Relationship Id="rId1" Type="http://schemas.openxmlformats.org/officeDocument/2006/relationships/slideLayout" Target="../slideLayouts/slideLayout2.xml"/><Relationship Id="rId4" Type="http://schemas.openxmlformats.org/officeDocument/2006/relationships/hyperlink" Target="doc/&#1575;&#1580;&#1578;&#1605;&#1575;&#1593;&#1740;/104-&#1584;.pdf" TargetMode="External"/></Relationships>
</file>

<file path=ppt/slides/_rels/slide111.xml.rels><?xml version="1.0" encoding="UTF-8" standalone="yes"?>
<Relationships xmlns="http://schemas.openxmlformats.org/package/2006/relationships"><Relationship Id="rId2" Type="http://schemas.openxmlformats.org/officeDocument/2006/relationships/hyperlink" Target="doc/&#1575;&#1580;&#1578;&#1605;&#1575;&#1593;&#1740;/104-&#1670;.pdf"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doc/&#1575;&#1580;&#1578;&#1605;&#1575;&#1593;&#1740;/104-&#1581;.pdf"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doc/&#1575;&#1580;&#1578;&#1605;&#1575;&#1593;&#1740;/104-&#1586;.pdf" TargetMode="External"/><Relationship Id="rId2" Type="http://schemas.openxmlformats.org/officeDocument/2006/relationships/hyperlink" Target="doc/&#1575;&#1580;&#1578;&#1605;&#1575;&#1593;&#1740;/104-&#1582;.pdf" TargetMode="External"/><Relationship Id="rId1" Type="http://schemas.openxmlformats.org/officeDocument/2006/relationships/slideLayout" Target="../slideLayouts/slideLayout2.xml"/><Relationship Id="rId5" Type="http://schemas.openxmlformats.org/officeDocument/2006/relationships/hyperlink" Target="doc/&#1575;&#1580;&#1578;&#1605;&#1575;&#1593;&#1740;/104-&#1591;.pdf" TargetMode="External"/><Relationship Id="rId4" Type="http://schemas.openxmlformats.org/officeDocument/2006/relationships/hyperlink" Target="doc/&#1575;&#1580;&#1578;&#1605;&#1575;&#1593;&#1740;/104-&#1587;.pdf"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doc/&#1575;&#1580;&#1578;&#1605;&#1575;&#1593;&#1740;/104-&#1607;.pdf" TargetMode="External"/><Relationship Id="rId2" Type="http://schemas.openxmlformats.org/officeDocument/2006/relationships/hyperlink" Target="doc/&#1575;&#1580;&#1578;&#1605;&#1575;&#1593;&#1740;/104-&#1608;.pdf"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doc/&#1575;&#1580;&#1578;&#1605;&#1575;&#1593;&#1740;/106-&#1662;.pdf" TargetMode="External"/><Relationship Id="rId2" Type="http://schemas.openxmlformats.org/officeDocument/2006/relationships/hyperlink" Target="doc/&#1575;&#1580;&#1578;&#1605;&#1575;&#1593;&#1740;/106-&#1576;.pdf" TargetMode="External"/><Relationship Id="rId1" Type="http://schemas.openxmlformats.org/officeDocument/2006/relationships/slideLayout" Target="../slideLayouts/slideLayout2.xml"/><Relationship Id="rId4" Type="http://schemas.openxmlformats.org/officeDocument/2006/relationships/hyperlink" Target="doc/&#1575;&#1580;&#1578;&#1605;&#1575;&#1593;&#1740;/107-&#1670;.pdf"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doc/&#1575;&#1580;&#1578;&#1605;&#1575;&#1593;&#1740;/107-&#1585;.pdf" TargetMode="External"/><Relationship Id="rId2" Type="http://schemas.openxmlformats.org/officeDocument/2006/relationships/hyperlink" Target="doc/&#1575;&#1580;&#1578;&#1605;&#1575;&#1593;&#1740;/107-&#1581;.pdf" TargetMode="External"/><Relationship Id="rId1" Type="http://schemas.openxmlformats.org/officeDocument/2006/relationships/slideLayout" Target="../slideLayouts/slideLayout2.xml"/><Relationship Id="rId4" Type="http://schemas.openxmlformats.org/officeDocument/2006/relationships/hyperlink" Target="doc/&#1575;&#1580;&#1578;&#1605;&#1575;&#1593;&#1740;/108-&#1576;.pdf"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doc/&#1575;&#1580;&#1578;&#1605;&#1575;&#1593;&#1740;/110-&#1576;.pdf" TargetMode="External"/><Relationship Id="rId2" Type="http://schemas.openxmlformats.org/officeDocument/2006/relationships/hyperlink" Target="doc/&#1575;&#1580;&#1578;&#1605;&#1575;&#1593;&#1740;/110-%20&#1575;&#1604;&#1601;.pdf" TargetMode="External"/><Relationship Id="rId1" Type="http://schemas.openxmlformats.org/officeDocument/2006/relationships/slideLayout" Target="../slideLayouts/slideLayout2.xml"/><Relationship Id="rId4" Type="http://schemas.openxmlformats.org/officeDocument/2006/relationships/hyperlink" Target="doc/&#1575;&#1580;&#1578;&#1605;&#1575;&#1593;&#1740;/110-&#1582;.pdf"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doc/&#1575;&#1580;&#1578;&#1605;&#1575;&#1593;&#1740;/114-&#1582;.pdf" TargetMode="External"/><Relationship Id="rId2" Type="http://schemas.openxmlformats.org/officeDocument/2006/relationships/hyperlink" Target="doc/&#1575;&#1580;&#1578;&#1605;&#1575;&#1593;&#1740;/114-%20&#1575;&#1604;&#1601;.pdf" TargetMode="External"/><Relationship Id="rId1" Type="http://schemas.openxmlformats.org/officeDocument/2006/relationships/slideLayout" Target="../slideLayouts/slideLayout2.xml"/><Relationship Id="rId5" Type="http://schemas.openxmlformats.org/officeDocument/2006/relationships/slide" Target="slide98.xml"/><Relationship Id="rId4" Type="http://schemas.openxmlformats.org/officeDocument/2006/relationships/hyperlink" Target="doc/&#1575;&#1580;&#1578;&#1605;&#1575;&#1593;&#1740;/115-%20&#1575;&#1604;&#1601;.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doc/&#1605;&#1583;&#1740;&#1585;&#1740;&#1578;/116-&#1662;.pdf" TargetMode="External"/><Relationship Id="rId2" Type="http://schemas.openxmlformats.org/officeDocument/2006/relationships/hyperlink" Target="doc/&#1605;&#1583;&#1740;&#1585;&#1740;&#1578;/116-&#1578;.pdf"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doc/&#1605;&#1583;&#1740;&#1585;&#1740;&#1578;/117-%20&#1575;&#1604;&#1601;.pdf" TargetMode="External"/><Relationship Id="rId2" Type="http://schemas.openxmlformats.org/officeDocument/2006/relationships/hyperlink" Target="doc/&#1605;&#1583;&#1740;&#1585;&#1740;&#1578;/116-&#1580;.pdf"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doc/&#1605;&#1583;&#1740;&#1585;&#1740;&#1578;/117-&#1579;.pdf"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doc/&#1605;&#1583;&#1740;&#1585;&#1740;&#1578;/117-&#1583;.pdf" TargetMode="External"/><Relationship Id="rId2" Type="http://schemas.openxmlformats.org/officeDocument/2006/relationships/hyperlink" Target="doc/&#1605;&#1583;&#1740;&#1585;&#1740;&#1578;/117-&#1670;.pdf"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doc/&#1605;&#1583;&#1740;&#1585;&#1740;&#1578;/118.pdf"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doc/&#1605;&#1583;&#1740;&#1585;&#1740;&#1578;/122-&#1579;.pdf" TargetMode="External"/><Relationship Id="rId2" Type="http://schemas.openxmlformats.org/officeDocument/2006/relationships/hyperlink" Target="doc/&#1605;&#1583;&#1740;&#1585;&#1740;&#1578;/122-&#1578;.pdf"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doc/&#1605;&#1583;&#1740;&#1585;&#1740;&#1578;/125.pdf"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doc/&#1605;&#1583;&#1740;&#1585;&#1740;&#1578;/130-%20&#1575;&#1604;&#1601;.pdf" TargetMode="External"/><Relationship Id="rId2" Type="http://schemas.openxmlformats.org/officeDocument/2006/relationships/hyperlink" Target="doc/&#1605;&#1583;&#1740;&#1585;&#1740;&#1578;/129.pdf" TargetMode="External"/><Relationship Id="rId1" Type="http://schemas.openxmlformats.org/officeDocument/2006/relationships/slideLayout" Target="../slideLayouts/slideLayout2.xml"/><Relationship Id="rId4" Type="http://schemas.openxmlformats.org/officeDocument/2006/relationships/hyperlink" Target="doc/&#1605;&#1583;&#1740;&#1585;&#1740;&#1578;/130-&#1579;.pdf"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doc/&#1605;&#1583;&#1740;&#1585;&#1740;&#1578;/131-&#1662;.pdf" TargetMode="External"/><Relationship Id="rId2" Type="http://schemas.openxmlformats.org/officeDocument/2006/relationships/hyperlink" Target="doc/&#1605;&#1583;&#1740;&#1585;&#1740;&#1578;/131-%20&#1575;&#1604;&#1601;.pdf" TargetMode="External"/><Relationship Id="rId1" Type="http://schemas.openxmlformats.org/officeDocument/2006/relationships/slideLayout" Target="../slideLayouts/slideLayout2.xml"/><Relationship Id="rId4" Type="http://schemas.openxmlformats.org/officeDocument/2006/relationships/hyperlink" Target="doc/&#1605;&#1583;&#1740;&#1585;&#1740;&#1578;/131-&#1670;.pdf"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doc/&#1605;&#1583;&#1740;&#1585;&#1740;&#1578;/133-&#1576;.pdf" TargetMode="External"/><Relationship Id="rId2" Type="http://schemas.openxmlformats.org/officeDocument/2006/relationships/hyperlink" Target="doc/&#1605;&#1583;&#1740;&#1585;&#1740;&#1578;/131-&#1582;.pdf"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doc/&#1605;&#1583;&#1740;&#1585;&#1740;&#1578;/136-&#1662;.pdf" TargetMode="External"/><Relationship Id="rId2" Type="http://schemas.openxmlformats.org/officeDocument/2006/relationships/hyperlink" Target="doc/&#1605;&#1583;&#1740;&#1585;&#1740;&#1578;/136-&#1576;.pdf"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doc/&#1605;&#1583;&#1740;&#1585;&#1740;&#1578;/141.pdf" TargetMode="External"/><Relationship Id="rId2" Type="http://schemas.openxmlformats.org/officeDocument/2006/relationships/hyperlink" Target="doc/&#1605;&#1583;&#1740;&#1585;&#1740;&#1578;/138.pdf" TargetMode="External"/><Relationship Id="rId1" Type="http://schemas.openxmlformats.org/officeDocument/2006/relationships/slideLayout" Target="../slideLayouts/slideLayout2.xml"/><Relationship Id="rId4" Type="http://schemas.openxmlformats.org/officeDocument/2006/relationships/hyperlink" Target="doc/&#1605;&#1583;&#1740;&#1585;&#1740;&#1578;/145.pdf"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hyperlink" Target="doc/&#1605;&#1583;&#1740;&#1585;&#1740;&#1578;/149-&#1575;&#1604;&#1601;.pdf"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doc/&#1605;&#1583;&#1740;&#1585;&#1740;&#1578;/149-&#1583;.pdf" TargetMode="External"/><Relationship Id="rId2" Type="http://schemas.openxmlformats.org/officeDocument/2006/relationships/hyperlink" Target="doc/&#1605;&#1583;&#1740;&#1585;&#1740;&#1578;/149-&#1576;.pdf"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doc/&#1605;&#1583;&#1740;&#1585;&#1740;&#1578;/152.pdf" TargetMode="External"/><Relationship Id="rId2" Type="http://schemas.openxmlformats.org/officeDocument/2006/relationships/hyperlink" Target="doc/&#1605;&#1583;&#1740;&#1585;&#1740;&#1578;/151.pdf" TargetMode="External"/><Relationship Id="rId1" Type="http://schemas.openxmlformats.org/officeDocument/2006/relationships/slideLayout" Target="../slideLayouts/slideLayout2.xml"/><Relationship Id="rId4" Type="http://schemas.openxmlformats.org/officeDocument/2006/relationships/hyperlink" Target="doc/&#1605;&#1583;&#1740;&#1585;&#1740;&#1578;/153.pdf" TargetMode="External"/></Relationships>
</file>

<file path=ppt/slides/_rels/slide151.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hyperlink" Target="doc/&#1605;&#1583;&#1740;&#1585;&#1740;&#1578;/156.pdf"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slide" Target="slide17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152.xml"/><Relationship Id="rId4" Type="http://schemas.openxmlformats.org/officeDocument/2006/relationships/slide" Target="slide177.xml"/></Relationships>
</file>

<file path=ppt/slides/_rels/slide20.xml.rels><?xml version="1.0" encoding="UTF-8" standalone="yes"?>
<Relationships xmlns="http://schemas.openxmlformats.org/package/2006/relationships"><Relationship Id="rId8" Type="http://schemas.openxmlformats.org/officeDocument/2006/relationships/slide" Target="slide120.xml"/><Relationship Id="rId3" Type="http://schemas.openxmlformats.org/officeDocument/2006/relationships/slide" Target="slide22.xml"/><Relationship Id="rId7" Type="http://schemas.openxmlformats.org/officeDocument/2006/relationships/slide" Target="slide98.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83.xml"/><Relationship Id="rId5" Type="http://schemas.openxmlformats.org/officeDocument/2006/relationships/slide" Target="slide71.xml"/><Relationship Id="rId4" Type="http://schemas.openxmlformats.org/officeDocument/2006/relationships/slide" Target="slide53.xml"/><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doc/&#1581;&#1605;&#1604;%20&#1608;%20&#1606;&#1602;&#1604;/3-%20&#1576;.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doc/&#1581;&#1605;&#1604;%20&#1608;%20&#1606;&#1602;&#1604;/3-&#1662;.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doc/&#1581;&#1605;&#1604;%20&#1608;%20&#1606;&#1602;&#1604;/3-&#157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doc/&#1575;&#1578;&#1670;%20&#1581;&#1605;&#1604;%20&#1608;%20&#1606;&#1602;&#1604;/&#1605;&#1575;&#1583;&#1607;%203%20&#1576;&#1606;&#1583;%20&#1578;-%20&#1705;&#1740;&#1601;&#1740;&#1578;%20&#1587;&#1608;&#1582;&#1578;.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doc/&#1581;&#1605;&#1604;%20&#1608;%20&#1606;&#1602;&#1604;/3-&#1579;.pdf" TargetMode="External"/><Relationship Id="rId2" Type="http://schemas.openxmlformats.org/officeDocument/2006/relationships/hyperlink" Target="doc/&#1581;&#1605;&#1604;%20&#1608;%20&#1606;&#1602;&#1604;/3-&#1578;.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doc/&#1581;&#1605;&#1604;%20&#1608;%20&#1606;&#1602;&#1604;/3-&#1585;.pdf" TargetMode="External"/><Relationship Id="rId2" Type="http://schemas.openxmlformats.org/officeDocument/2006/relationships/hyperlink" Target="doc/&#1581;&#1605;&#1604;%20&#1608;%20&#1606;&#1602;&#1604;/3-%20&#1578;&#1576;&#1589;&#1585;&#1607;%207.pdf" TargetMode="External"/><Relationship Id="rId1" Type="http://schemas.openxmlformats.org/officeDocument/2006/relationships/slideLayout" Target="../slideLayouts/slideLayout2.xml"/><Relationship Id="rId5" Type="http://schemas.openxmlformats.org/officeDocument/2006/relationships/hyperlink" Target="doc/&#1575;&#1578;&#1670;%20&#1581;&#1605;&#1604;%20&#1608;%20&#1606;&#1602;&#1604;/&#1605;&#1575;&#1583;&#1607;%203%20&#1578;&#1576;&#1589;&#1585;&#1607;%209-%20&#1591;&#1585;&#1581;%20&#1705;&#1575;&#1607;&#1588;.pdf" TargetMode="External"/><Relationship Id="rId4" Type="http://schemas.openxmlformats.org/officeDocument/2006/relationships/hyperlink" Target="doc/&#1581;&#1605;&#1604;%20&#1608;%20&#1606;&#1602;&#1604;/3-%20&#1578;&#1576;&#1589;&#1585;&#1607;%209.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doc/&#1581;&#1605;&#1604;%20&#1608;%20&#1606;&#1602;&#1604;/4-%20&#1576;.pdf" TargetMode="External"/><Relationship Id="rId2" Type="http://schemas.openxmlformats.org/officeDocument/2006/relationships/hyperlink" Target="doc/&#1581;&#1605;&#1604;%20&#1608;%20&#1606;&#1602;&#1604;/4-%20&#1575;&#1604;&#1601;.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doc/&#1581;&#1605;&#1604;%20&#1608;%20&#1606;&#1602;&#1604;/4-&#1579;.pdf" TargetMode="External"/><Relationship Id="rId2" Type="http://schemas.openxmlformats.org/officeDocument/2006/relationships/hyperlink" Target="doc/&#1581;&#1605;&#1604;%20&#1608;%20&#1606;&#1602;&#1604;/4-&#1662;.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doc/&#1581;&#1605;&#1604;%20&#1608;%20&#1606;&#1602;&#1604;/5-%20&#1575;&#1604;&#1601;.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doc/&#1581;&#1605;&#1604;%20&#1608;%20&#1606;&#1602;&#1604;/6-%20&#1575;&#1604;&#1601;.pdf" TargetMode="External"/><Relationship Id="rId2" Type="http://schemas.openxmlformats.org/officeDocument/2006/relationships/hyperlink" Target="doc/&#1581;&#1605;&#1604;%20&#1608;%20&#1606;&#1602;&#1604;/6.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doc/&#1581;&#1605;&#1604;%20&#1608;%20&#1606;&#1602;&#1604;/6-%20&#1576;.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doc/&#1581;&#1605;&#1604;%20&#1608;%20&#1606;&#1602;&#1604;/6-%20&#1576;.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doc/&#1581;&#1605;&#1604;%20&#1608;%20&#1606;&#1602;&#1604;/6-&#1578;.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doc/&#1581;&#1605;&#1604;%20&#1608;%20&#1606;&#1602;&#1604;/6-&#1579;.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doc/&#1581;&#1605;&#1604;%20&#1608;%20&#1606;&#1602;&#1604;/9-%20&#1575;&#1604;&#1601;.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doc/&#1581;&#1605;&#1604;%20&#1608;%20&#1606;&#1602;&#1604;/9-%20&#1578;&#1576;&#1589;&#1585;&#1607;%201.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doc/&#1581;&#1605;&#1604;%20&#1608;%20&#1606;&#1602;&#1604;/12-%20&#1576;.pdf" TargetMode="External"/><Relationship Id="rId2" Type="http://schemas.openxmlformats.org/officeDocument/2006/relationships/hyperlink" Target="doc/&#1581;&#1605;&#1604;%20&#1608;%20&#1606;&#1602;&#1604;/12-%20&#1575;&#1604;&#1601;.pdf" TargetMode="External"/><Relationship Id="rId1" Type="http://schemas.openxmlformats.org/officeDocument/2006/relationships/slideLayout" Target="../slideLayouts/slideLayout2.xml"/><Relationship Id="rId4" Type="http://schemas.openxmlformats.org/officeDocument/2006/relationships/hyperlink" Target="doc/&#1581;&#1605;&#1604;%20&#1608;%20&#1606;&#1602;&#1604;/12-&#1662;.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doc/&#1581;&#1605;&#1604;%20&#1608;%20&#1606;&#1602;&#1604;/14.pdf" TargetMode="External"/><Relationship Id="rId2" Type="http://schemas.openxmlformats.org/officeDocument/2006/relationships/hyperlink" Target="doc/&#1581;&#1605;&#1604;%20&#1608;%20&#1606;&#1602;&#1604;/13-%20&#1575;&#1604;&#1601;-&#1576;.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doc/&#1581;&#1605;&#1604;%20&#1608;%20&#1606;&#1602;&#1604;/17.pdf" TargetMode="External"/><Relationship Id="rId2" Type="http://schemas.openxmlformats.org/officeDocument/2006/relationships/hyperlink" Target="doc/&#1581;&#1605;&#1604;%20&#1608;%20&#1606;&#1602;&#1604;/16-&#1662;.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doc/&#1581;&#1605;&#1604;%20&#1608;%20&#1606;&#1602;&#1604;/19.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doc/&#1581;&#1605;&#1604;%20&#1608;%20&#1606;&#1602;&#1604;/19-&#157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doc/&#1581;&#1605;&#1604;%20&#1608;%20&#1606;&#1602;&#1604;/19-&#1579;.pdf" TargetMode="External"/><Relationship Id="rId2" Type="http://schemas.openxmlformats.org/officeDocument/2006/relationships/hyperlink" Target="doc/&#1581;&#1605;&#1604;%20&#1608;%20&#1606;&#1602;&#1604;/19-&#1662;-&#1578;.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doc/&#1581;&#1605;&#1604;%20&#1608;%20&#1606;&#1602;&#1604;/20.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doc/&#1705;&#1575;&#1585;&#1576;&#1585;&#1711;%20&#1582;&#1583;&#1605;&#1575;&#1578;%20&#1588;&#1607;&#1585;&#1740;/&#1605;&#1575;&#1583;&#1607;%2021-%20&#1575;&#1604;&#1601;.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2021-&#1670;.pdf" TargetMode="External"/><Relationship Id="rId2" Type="http://schemas.openxmlformats.org/officeDocument/2006/relationships/hyperlink" Target="doc/&#1705;&#1575;&#1585;&#1576;&#1585;&#1711;%20&#1582;&#1583;&#1605;&#1575;&#1578;%20&#1588;&#1607;&#1585;&#1740;/&#1605;&#1575;&#1583;&#1607;%2021-&#1578;.pdf" TargetMode="External"/><Relationship Id="rId1" Type="http://schemas.openxmlformats.org/officeDocument/2006/relationships/slideLayout" Target="../slideLayouts/slideLayout2.xml"/><Relationship Id="rId5" Type="http://schemas.openxmlformats.org/officeDocument/2006/relationships/hyperlink" Target="doc/&#1705;&#1575;&#1585;&#1576;&#1585;&#1711;%20&#1582;&#1583;&#1605;&#1575;&#1578;%20&#1588;&#1607;&#1585;&#1740;/&#1605;&#1575;&#1583;&#1607;%2022.pdf" TargetMode="External"/><Relationship Id="rId4" Type="http://schemas.openxmlformats.org/officeDocument/2006/relationships/hyperlink" Target="doc/&#1705;&#1575;&#1585;&#1576;&#1585;&#1711;%20&#1582;&#1583;&#1605;&#1575;&#1578;%20&#1588;&#1607;&#1585;&#1740;/&#1605;&#1575;&#1583;&#1607;21-&#1579;.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202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doc/&#1608;&#1610;&#1585;&#1575;&#1610;&#1588;%20%20&#1607;&#1601;&#1578;&#1605;%20&#1605;&#1585;&#1583;&#1575;&#1583;%2093%20&#1583;&#1576;&#1740;&#1585;&#1582;&#1575;&#1606;&#1607;%20&#1662;&#1575;&#1740;&#1588;%20&#1576;&#1585;&#1606;&#1575;&#1605;&#1607;.pdf" TargetMode="Externa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2029-&#1662;.pdf" TargetMode="External"/><Relationship Id="rId2" Type="http://schemas.openxmlformats.org/officeDocument/2006/relationships/hyperlink" Target="doc/&#1705;&#1575;&#1585;&#1576;&#1585;&#1711;%20&#1582;&#1583;&#1605;&#1575;&#1578;%20&#1588;&#1607;&#1585;&#1740;/&#1605;&#1575;&#1583;&#1607;%2029-%20%20&#1576;.pdf" TargetMode="External"/><Relationship Id="rId1" Type="http://schemas.openxmlformats.org/officeDocument/2006/relationships/slideLayout" Target="../slideLayouts/slideLayout2.xml"/><Relationship Id="rId4" Type="http://schemas.openxmlformats.org/officeDocument/2006/relationships/hyperlink" Target="doc/&#1705;&#1575;&#1585;&#1576;&#1585;&#1711;%20&#1582;&#1583;&#1605;&#1575;&#1578;%20&#1588;&#1607;&#1585;&#1740;/&#1605;&#1575;&#1583;&#1607;%2029-%20&#1578;&#1576;&#1589;&#1585;&#1607;%201.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2031.pdf" TargetMode="External"/><Relationship Id="rId2" Type="http://schemas.openxmlformats.org/officeDocument/2006/relationships/hyperlink" Target="doc/&#1705;&#1575;&#1585;&#1576;&#1585;&#1711;%20&#1582;&#1583;&#1605;&#1575;&#1578;%20&#1588;&#1607;&#1585;&#1740;/&#1605;&#1575;&#1583;&#1607;%2030.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2034.pdf" TargetMode="External"/><Relationship Id="rId2" Type="http://schemas.openxmlformats.org/officeDocument/2006/relationships/hyperlink" Target="doc/&#1705;&#1575;&#1585;&#1576;&#1585;&#1711;%20&#1582;&#1583;&#1605;&#1575;&#1578;%20&#1588;&#1607;&#1585;&#1740;/&#1605;&#1575;&#1583;&#1607;33.pdf" TargetMode="External"/><Relationship Id="rId1" Type="http://schemas.openxmlformats.org/officeDocument/2006/relationships/slideLayout" Target="../slideLayouts/slideLayout2.xml"/><Relationship Id="rId4" Type="http://schemas.openxmlformats.org/officeDocument/2006/relationships/hyperlink" Target="doc/&#1705;&#1575;&#1585;&#1576;&#1585;&#1711;%20&#1582;&#1583;&#1605;&#1575;&#1578;%20&#1588;&#1607;&#1585;&#1740;/&#1605;&#1575;&#1583;&#1607;%2035.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2040.pdf" TargetMode="External"/><Relationship Id="rId2" Type="http://schemas.openxmlformats.org/officeDocument/2006/relationships/hyperlink" Target="doc/&#1705;&#1575;&#1585;&#1576;&#1585;&#1711;%20&#1582;&#1583;&#1605;&#1575;&#1578;%20&#1588;&#1607;&#1585;&#1740;/&#1605;&#1575;&#1583;&#1607;38-%20&#1575;&#1604;&#1601;.pdf" TargetMode="External"/><Relationship Id="rId1" Type="http://schemas.openxmlformats.org/officeDocument/2006/relationships/slideLayout" Target="../slideLayouts/slideLayout2.xml"/><Relationship Id="rId4" Type="http://schemas.openxmlformats.org/officeDocument/2006/relationships/hyperlink" Target="doc/&#1705;&#1575;&#1585;&#1576;&#1585;&#1711;%20&#1582;&#1583;&#1605;&#1575;&#1578;%20&#1588;&#1607;&#1585;&#1740;/&#1605;&#1575;&#1583;&#1607;%2041.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2044.pdf" TargetMode="External"/><Relationship Id="rId2" Type="http://schemas.openxmlformats.org/officeDocument/2006/relationships/hyperlink" Target="doc/&#1705;&#1575;&#1585;&#1576;&#1585;&#1711;%20&#1582;&#1583;&#1605;&#1575;&#1578;%20&#1588;&#1607;&#1585;&#1740;/&#1605;&#1575;&#1583;&#1607;%2043.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2047.pdf" TargetMode="External"/><Relationship Id="rId2" Type="http://schemas.openxmlformats.org/officeDocument/2006/relationships/hyperlink" Target="doc/&#1705;&#1575;&#1585;&#1576;&#1585;&#1711;%20&#1582;&#1583;&#1605;&#1575;&#1578;%20&#1588;&#1607;&#1585;&#1740;/&#1605;&#1575;&#1583;&#1607;%2046.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48-&#1581;.pdf" TargetMode="External"/><Relationship Id="rId2" Type="http://schemas.openxmlformats.org/officeDocument/2006/relationships/hyperlink" Target="doc/&#1705;&#1575;&#1585;&#1576;&#1585;&#1711;%20&#1582;&#1583;&#1605;&#1575;&#1578;%20&#1588;&#1607;&#1585;&#1740;/&#1605;&#1575;&#1583;&#1607;%2048-&#1576;.pdf" TargetMode="External"/><Relationship Id="rId1" Type="http://schemas.openxmlformats.org/officeDocument/2006/relationships/slideLayout" Target="../slideLayouts/slideLayout2.xml"/><Relationship Id="rId4" Type="http://schemas.openxmlformats.org/officeDocument/2006/relationships/hyperlink" Target="doc/&#1705;&#1575;&#1585;&#1576;&#1585;&#1711;%20&#1582;&#1583;&#1605;&#1575;&#1578;%20&#1588;&#1607;&#1585;&#1740;/&#1605;&#1575;&#1583;&#1607;48-&#1578;&#1576;&#1589;&#1585;&#1607;.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doc/&#1705;&#1575;&#1585;&#1576;&#1585;&#1711;%20&#1582;&#1583;&#1605;&#1575;&#1578;%20&#1588;&#1607;&#1585;&#1740;/&#1605;&#1575;&#1583;&#1607;50-&#1662;.pdf" TargetMode="External"/><Relationship Id="rId2" Type="http://schemas.openxmlformats.org/officeDocument/2006/relationships/hyperlink" Target="doc/&#1705;&#1575;&#1585;&#1576;&#1585;&#1711;%20&#1582;&#1583;&#1605;&#1575;&#1578;%20&#1588;&#1607;&#1585;&#1740;/&#1605;&#1575;&#1583;&#1607;50-&#1575;&#1604;&#160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doc/&#1576;&#1581;&#1585;&#1575;&#1606;/55-%20&#1578;&#1575;%2056.pdf" TargetMode="External"/><Relationship Id="rId2" Type="http://schemas.openxmlformats.org/officeDocument/2006/relationships/hyperlink" Target="doc/&#1576;&#1581;&#1585;&#1575;&#1606;/53-%20&#1575;&#1604;&#1601;.pdf"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doc/&#1576;&#1581;&#1585;&#1575;&#1606;/58.pdf" TargetMode="External"/><Relationship Id="rId2" Type="http://schemas.openxmlformats.org/officeDocument/2006/relationships/hyperlink" Target="doc/&#1576;&#1581;&#1585;&#1575;&#1606;/57.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doc/&#1576;&#1581;&#1585;&#1575;&#1606;/59.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doc/&#1576;&#1581;&#1585;&#1575;&#1606;/64.pdf"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doc/&#1576;&#1581;&#1585;&#1575;&#1606;/65-%20&#1576;.pdf" TargetMode="External"/><Relationship Id="rId2" Type="http://schemas.openxmlformats.org/officeDocument/2006/relationships/hyperlink" Target="doc/&#1576;&#1581;&#1585;&#1575;&#1606;/65-%20&#1575;&#1604;&#16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doc/&#1576;&#1581;&#1585;&#1575;&#1606;/67.pdf" TargetMode="External"/><Relationship Id="rId2" Type="http://schemas.openxmlformats.org/officeDocument/2006/relationships/hyperlink" Target="doc/&#1576;&#1581;&#1585;&#1575;&#1606;/65-&#1662;.pdf" TargetMode="External"/><Relationship Id="rId1" Type="http://schemas.openxmlformats.org/officeDocument/2006/relationships/slideLayout" Target="../slideLayouts/slideLayout2.xml"/><Relationship Id="rId4" Type="http://schemas.openxmlformats.org/officeDocument/2006/relationships/hyperlink" Target="doc/&#1576;&#1581;&#1585;&#1575;&#1606;/70-%20&#1575;&#1604;&#1601;.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doc/&#1576;&#1581;&#1585;&#1575;&#1606;/77.pdf" TargetMode="External"/><Relationship Id="rId2" Type="http://schemas.openxmlformats.org/officeDocument/2006/relationships/hyperlink" Target="doc/&#1576;&#1581;&#1585;&#1575;&#1606;/73-%20&#1576;.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doc/&#1588;&#1607;&#1585;&#1587;&#1575;&#1586;&#1740;/86-&#1670;.pdf" TargetMode="External"/><Relationship Id="rId2" Type="http://schemas.openxmlformats.org/officeDocument/2006/relationships/hyperlink" Target="doc/&#1588;&#1607;&#1585;&#1587;&#1575;&#1586;&#1740;/86-&#1576;.pdf"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doc/&#1588;&#1607;&#1585;&#1587;&#1575;&#1586;&#1740;/89%20&#1575;&#1604;&#1601;%20&#1608;%20&#1576;.pdf" TargetMode="External"/><Relationship Id="rId2" Type="http://schemas.openxmlformats.org/officeDocument/2006/relationships/hyperlink" Target="doc/&#1588;&#1607;&#1585;&#1587;&#1575;&#1586;&#1740;/88%20.pdf"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doc/&#1588;&#1607;&#1585;&#1587;&#1575;&#1586;&#1740;/90%20&#1670;.pdf" TargetMode="External"/><Relationship Id="rId2" Type="http://schemas.openxmlformats.org/officeDocument/2006/relationships/hyperlink" Target="doc/&#1588;&#1607;&#1585;&#1587;&#1575;&#1586;&#1740;/90%20&#1662;%20&#1608;%20&#1578;.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doc/&#1587;&#1575;&#1586;&#1605;&#1575;&#1606;%20&#1575;&#1580;&#1585;&#1575;&#1740;&#1740;%20&#1606;&#1607;&#1575;&#1740;&#1740;%204%20&#1582;&#1585;&#1583;&#1575;&#1583;.xlsx"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doc/&#1588;&#1607;&#1585;&#1587;&#1575;&#1586;&#1740;/92%20&#1576;.pdf" TargetMode="External"/><Relationship Id="rId2" Type="http://schemas.openxmlformats.org/officeDocument/2006/relationships/hyperlink" Target="doc/&#1588;&#1607;&#1585;&#1587;&#1575;&#1586;&#1740;/92%20&#1575;&#1604;&#1601;.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doc/&#1588;&#1607;&#1585;&#1587;&#1575;&#1586;&#1740;/93%20&#1578;%20.pdf" TargetMode="External"/><Relationship Id="rId2" Type="http://schemas.openxmlformats.org/officeDocument/2006/relationships/hyperlink" Target="doc/&#1588;&#1607;&#1585;&#1587;&#1575;&#1586;&#1740;/93%20&#1575;&#1604;&#1601;.pdf"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doc/&#1588;&#1607;&#1585;&#1587;&#1575;&#1586;&#1740;/94&#1576;&#1606;&#1583;%20&#1581;%20.pdf" TargetMode="External"/><Relationship Id="rId2" Type="http://schemas.openxmlformats.org/officeDocument/2006/relationships/hyperlink" Target="doc/&#1588;&#1607;&#1585;&#1587;&#1575;&#1586;&#1740;/94%20&#1576;&#1606;&#1583;%20&#1576;.pdf"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doc/&#1588;&#1607;&#1585;&#1587;&#1575;&#1586;&#1740;/95%20&#1576;&#1606;&#1583;%20&#1575;&#1604;&#1601;%20&#1608;%20&#1576;.pdf"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8879" y="2605849"/>
            <a:ext cx="6586242" cy="1646302"/>
          </a:xfrm>
        </p:spPr>
        <p:txBody>
          <a:bodyPr anchor="ctr">
            <a:noAutofit/>
          </a:bodyPr>
          <a:lstStyle/>
          <a:p>
            <a:pPr algn="ctr">
              <a:lnSpc>
                <a:spcPct val="200000"/>
              </a:lnSpc>
            </a:pPr>
            <a:r>
              <a:rPr lang="fa-IR" sz="4000" b="1" dirty="0" smtClean="0">
                <a:effectLst>
                  <a:outerShdw blurRad="38100" dist="38100" dir="2700000" algn="tl">
                    <a:srgbClr val="000000">
                      <a:alpha val="43137"/>
                    </a:srgbClr>
                  </a:outerShdw>
                </a:effectLst>
                <a:cs typeface="B Nazanin" panose="00000400000000000000" pitchFamily="2" charset="-78"/>
              </a:rPr>
              <a:t>باسمه تعالی</a:t>
            </a:r>
            <a:br>
              <a:rPr lang="fa-IR" sz="4000" b="1" dirty="0" smtClean="0">
                <a:effectLst>
                  <a:outerShdw blurRad="38100" dist="38100" dir="2700000" algn="tl">
                    <a:srgbClr val="000000">
                      <a:alpha val="43137"/>
                    </a:srgbClr>
                  </a:outerShdw>
                </a:effectLst>
                <a:cs typeface="B Nazanin" panose="00000400000000000000" pitchFamily="2" charset="-78"/>
              </a:rPr>
            </a:br>
            <a:r>
              <a:rPr lang="fa-IR" sz="4000" b="1" dirty="0" smtClean="0">
                <a:effectLst>
                  <a:outerShdw blurRad="38100" dist="38100" dir="2700000" algn="tl">
                    <a:srgbClr val="000000">
                      <a:alpha val="43137"/>
                    </a:srgbClr>
                  </a:outerShdw>
                </a:effectLst>
                <a:cs typeface="B Nazanin" panose="00000400000000000000" pitchFamily="2" charset="-78"/>
              </a:rPr>
              <a:t>گزارش عملکرد سه ساله</a:t>
            </a:r>
            <a:br>
              <a:rPr lang="fa-IR" sz="4000" b="1" dirty="0" smtClean="0">
                <a:effectLst>
                  <a:outerShdw blurRad="38100" dist="38100" dir="2700000" algn="tl">
                    <a:srgbClr val="000000">
                      <a:alpha val="43137"/>
                    </a:srgbClr>
                  </a:outerShdw>
                </a:effectLst>
                <a:cs typeface="B Nazanin" panose="00000400000000000000" pitchFamily="2" charset="-78"/>
              </a:rPr>
            </a:br>
            <a:r>
              <a:rPr lang="fa-IR" sz="4000" b="1" dirty="0" smtClean="0">
                <a:effectLst>
                  <a:outerShdw blurRad="38100" dist="38100" dir="2700000" algn="tl">
                    <a:srgbClr val="000000">
                      <a:alpha val="43137"/>
                    </a:srgbClr>
                  </a:outerShdw>
                </a:effectLst>
                <a:cs typeface="B Nazanin" panose="00000400000000000000" pitchFamily="2" charset="-78"/>
              </a:rPr>
              <a:t>برنامه پنجساله دوم شهرداری تهران</a:t>
            </a:r>
            <a:endParaRPr lang="fa-IR" sz="4000" b="1" dirty="0">
              <a:effectLst>
                <a:outerShdw blurRad="38100" dist="38100" dir="2700000" algn="tl">
                  <a:srgbClr val="000000">
                    <a:alpha val="43137"/>
                  </a:srgbClr>
                </a:outerShdw>
              </a:effectLst>
              <a:cs typeface="B Nazanin" panose="00000400000000000000" pitchFamily="2" charset="-78"/>
            </a:endParaRPr>
          </a:p>
        </p:txBody>
      </p:sp>
      <p:sp>
        <p:nvSpPr>
          <p:cNvPr id="5" name="Rounded Rectangle 4"/>
          <p:cNvSpPr/>
          <p:nvPr/>
        </p:nvSpPr>
        <p:spPr>
          <a:xfrm>
            <a:off x="304800" y="5715000"/>
            <a:ext cx="1447800" cy="685800"/>
          </a:xfrm>
          <a:prstGeom prst="roundRect">
            <a:avLst/>
          </a:prstGeom>
          <a:solidFill>
            <a:srgbClr val="FF66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fa-IR" sz="2000" b="1" dirty="0" smtClean="0">
                <a:solidFill>
                  <a:schemeClr val="tx1"/>
                </a:solidFill>
                <a:cs typeface="B Nazanin" panose="00000400000000000000" pitchFamily="2" charset="-78"/>
                <a:hlinkClick r:id="rId4" action="ppaction://hlinksldjump"/>
              </a:rPr>
              <a:t>شروع</a:t>
            </a:r>
            <a:endParaRPr lang="fa-IR"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168002877"/>
      </p:ext>
    </p:extLst>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aphicFrame>
        <p:nvGraphicFramePr>
          <p:cNvPr id="5" name="Table 4"/>
          <p:cNvGraphicFramePr>
            <a:graphicFrameLocks noGrp="1"/>
          </p:cNvGraphicFramePr>
          <p:nvPr>
            <p:extLst>
              <p:ext uri="{D42A27DB-BD31-4B8C-83A1-F6EECF244321}">
                <p14:modId xmlns:p14="http://schemas.microsoft.com/office/powerpoint/2010/main" val="1444507416"/>
              </p:ext>
            </p:extLst>
          </p:nvPr>
        </p:nvGraphicFramePr>
        <p:xfrm>
          <a:off x="4590" y="1447800"/>
          <a:ext cx="9139411" cy="5410201"/>
        </p:xfrm>
        <a:graphic>
          <a:graphicData uri="http://schemas.openxmlformats.org/drawingml/2006/table">
            <a:tbl>
              <a:tblPr firstRow="1" bandRow="1">
                <a:tableStyleId>{74C1A8A3-306A-4EB7-A6B1-4F7E0EB9C5D6}</a:tableStyleId>
              </a:tblPr>
              <a:tblGrid>
                <a:gridCol w="1054552"/>
                <a:gridCol w="1230310"/>
                <a:gridCol w="1493949"/>
                <a:gridCol w="878793"/>
                <a:gridCol w="2724259"/>
                <a:gridCol w="790914"/>
                <a:gridCol w="573325"/>
                <a:gridCol w="393309"/>
              </a:tblGrid>
              <a:tr h="9075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dirty="0" smtClean="0">
                          <a:cs typeface="B Nazanin" panose="00000400000000000000" pitchFamily="2" charset="-78"/>
                        </a:rPr>
                        <a:t>مهلت اقدام </a:t>
                      </a:r>
                      <a:endParaRPr lang="en-US" sz="1800" b="0" dirty="0" smtClean="0">
                        <a:solidFill>
                          <a:schemeClr val="bg1"/>
                        </a:solidFill>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800" dirty="0" smtClean="0">
                          <a:cs typeface="B Nazanin" panose="00000400000000000000" pitchFamily="2" charset="-78"/>
                        </a:rPr>
                        <a:t>همکار</a:t>
                      </a:r>
                      <a:endParaRPr lang="en-US" sz="1800" b="0" dirty="0">
                        <a:solidFill>
                          <a:schemeClr val="bg1"/>
                        </a:solidFill>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dirty="0" smtClean="0">
                          <a:cs typeface="B Nazanin" panose="00000400000000000000" pitchFamily="2" charset="-78"/>
                        </a:rPr>
                        <a:t>واحد اجرایی زیر مجموعه</a:t>
                      </a:r>
                      <a:r>
                        <a:rPr lang="fa-IR" sz="1800" baseline="0" dirty="0" smtClean="0">
                          <a:cs typeface="B Nazanin" panose="00000400000000000000" pitchFamily="2" charset="-78"/>
                        </a:rPr>
                        <a:t> </a:t>
                      </a:r>
                      <a:r>
                        <a:rPr lang="fa-IR" sz="1800" dirty="0" smtClean="0">
                          <a:cs typeface="B Nazanin" panose="00000400000000000000" pitchFamily="2" charset="-78"/>
                        </a:rPr>
                        <a:t>مجری</a:t>
                      </a:r>
                      <a:endParaRPr lang="en-US" sz="1800" b="0" dirty="0" smtClean="0">
                        <a:solidFill>
                          <a:schemeClr val="bg1"/>
                        </a:solidFill>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800" dirty="0" smtClean="0">
                          <a:cs typeface="B Nazanin" panose="00000400000000000000" pitchFamily="2" charset="-78"/>
                        </a:rPr>
                        <a:t>مجری</a:t>
                      </a:r>
                      <a:endParaRPr lang="en-US" sz="1800" b="0" dirty="0">
                        <a:solidFill>
                          <a:schemeClr val="bg1"/>
                        </a:solidFill>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800" dirty="0" smtClean="0">
                          <a:cs typeface="B Nazanin" panose="00000400000000000000" pitchFamily="2" charset="-78"/>
                        </a:rPr>
                        <a:t>اقدامات لازم</a:t>
                      </a:r>
                      <a:endParaRPr lang="en-US" sz="1800" b="0" dirty="0">
                        <a:solidFill>
                          <a:schemeClr val="bg1"/>
                        </a:solidFill>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cs typeface="B Nazanin" panose="00000400000000000000" pitchFamily="2" charset="-78"/>
                        </a:rPr>
                        <a:t>ماموریت</a:t>
                      </a:r>
                      <a:endParaRPr lang="en-US" sz="1600" b="0" dirty="0">
                        <a:solidFill>
                          <a:schemeClr val="bg1"/>
                        </a:solidFill>
                        <a:cs typeface="B Nazanin" pitchFamily="2" charset="-78"/>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cs typeface="B Nazanin" panose="00000400000000000000" pitchFamily="2" charset="-78"/>
                        </a:rPr>
                        <a:t>ماده</a:t>
                      </a:r>
                      <a:r>
                        <a:rPr lang="fa-IR" sz="1600" baseline="0" dirty="0" smtClean="0">
                          <a:cs typeface="B Nazanin" panose="00000400000000000000" pitchFamily="2" charset="-78"/>
                        </a:rPr>
                        <a:t> برنامه</a:t>
                      </a:r>
                      <a:endParaRPr lang="en-US" sz="1600" b="0" dirty="0">
                        <a:solidFill>
                          <a:schemeClr val="bg1"/>
                        </a:solidFill>
                        <a:cs typeface="B Nazanin" pitchFamily="2" charset="-78"/>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800" dirty="0" smtClean="0">
                          <a:cs typeface="B Nazanin" panose="00000400000000000000" pitchFamily="2" charset="-78"/>
                        </a:rPr>
                        <a:t>ردیف</a:t>
                      </a:r>
                      <a:endParaRPr lang="en-US" sz="1800" b="0" dirty="0">
                        <a:solidFill>
                          <a:schemeClr val="bg1"/>
                        </a:solidFill>
                        <a:cs typeface="B Nazanin" pitchFamily="2" charset="-78"/>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0945">
                <a:tc>
                  <a:txBody>
                    <a:bodyPr/>
                    <a:lstStyle/>
                    <a:p>
                      <a:pPr algn="ctr"/>
                      <a:r>
                        <a:rPr lang="fa-IR" sz="1600" dirty="0" smtClean="0">
                          <a:cs typeface="B Nazanin" panose="00000400000000000000" pitchFamily="2" charset="-78"/>
                        </a:rPr>
                        <a:t>پایان سال 93 </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cs typeface="B Nazanin" panose="00000400000000000000" pitchFamily="2" charset="-78"/>
                        </a:rPr>
                        <a:t>مناطق/</a:t>
                      </a:r>
                      <a:r>
                        <a:rPr lang="fa-IR" sz="1600" baseline="0" dirty="0" smtClean="0">
                          <a:cs typeface="B Nazanin" panose="00000400000000000000" pitchFamily="2" charset="-78"/>
                        </a:rPr>
                        <a:t> وزارت نیرو / سازمان بحران</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cs typeface="B Nazanin" panose="00000400000000000000" pitchFamily="2" charset="-78"/>
                        </a:rPr>
                        <a:t>سازمان مشاور / شرکت خاکریزآب</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 فنی و عمرانی</a:t>
                      </a:r>
                      <a:endParaRPr lang="en-US" sz="1600" b="0" dirty="0" smtClean="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r>
                        <a:rPr lang="fa-IR" sz="1600" dirty="0" smtClean="0">
                          <a:cs typeface="B Nazanin" panose="00000400000000000000" pitchFamily="2" charset="-78"/>
                        </a:rPr>
                        <a:t>  شهرداری تهران مکلف است«طرح جامع مدیریت آب های سطحی» مشتمل بر توسعه شبکه آب های سطحی با بکارگیری</a:t>
                      </a:r>
                      <a:r>
                        <a:rPr lang="fa-IR" sz="1600" baseline="0" dirty="0" smtClean="0">
                          <a:cs typeface="B Nazanin" panose="00000400000000000000" pitchFamily="2" charset="-78"/>
                        </a:rPr>
                        <a:t> </a:t>
                      </a:r>
                      <a:r>
                        <a:rPr lang="fa-IR" sz="1600" dirty="0" smtClean="0">
                          <a:cs typeface="B Nazanin" panose="00000400000000000000" pitchFamily="2" charset="-78"/>
                        </a:rPr>
                        <a:t>رویکردهای نوین مدیریت آب های سطحی و با انجام مطالعات میدانی و تدقیق جداول و نقشه ها، تدوین و در سال اول برنامه به شورا ارائه نماید</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fa-IR" sz="1800" dirty="0" smtClean="0">
                          <a:cs typeface="B Nazanin" panose="00000400000000000000" pitchFamily="2" charset="-78"/>
                        </a:rPr>
                        <a:t>ماموریت</a:t>
                      </a:r>
                      <a:r>
                        <a:rPr lang="fa-IR" sz="1800" baseline="0" dirty="0" smtClean="0">
                          <a:cs typeface="B Nazanin" panose="00000400000000000000" pitchFamily="2" charset="-78"/>
                        </a:rPr>
                        <a:t> ایمنی و مدیریت بحران</a:t>
                      </a:r>
                      <a:endParaRPr lang="en-US" sz="2400" b="0" dirty="0">
                        <a:cs typeface="B Nazanin" pitchFamily="2" charset="-78"/>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fa-IR" sz="1800" dirty="0" smtClean="0">
                          <a:cs typeface="B Nazanin" panose="00000400000000000000" pitchFamily="2" charset="-78"/>
                        </a:rPr>
                        <a:t>57</a:t>
                      </a:r>
                      <a:endParaRPr lang="en-US" sz="18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fa-IR" sz="1800" dirty="0" smtClean="0">
                          <a:cs typeface="B Nazanin" panose="00000400000000000000" pitchFamily="2" charset="-78"/>
                        </a:rPr>
                        <a:t>4</a:t>
                      </a:r>
                      <a:endParaRPr lang="en-US" sz="18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0965">
                <a:tc>
                  <a:txBody>
                    <a:bodyPr/>
                    <a:lstStyle/>
                    <a:p>
                      <a:pPr algn="ctr"/>
                      <a:r>
                        <a:rPr lang="fa-IR" sz="1600" dirty="0" smtClean="0">
                          <a:cs typeface="B Nazanin" panose="00000400000000000000" pitchFamily="2" charset="-78"/>
                        </a:rPr>
                        <a:t>پایان سال 97</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مناطق/</a:t>
                      </a:r>
                      <a:r>
                        <a:rPr lang="fa-IR" sz="1600" baseline="0" dirty="0" smtClean="0">
                          <a:cs typeface="B Nazanin" panose="00000400000000000000" pitchFamily="2" charset="-78"/>
                        </a:rPr>
                        <a:t> وزارت نیرو</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cs typeface="B Nazanin" panose="00000400000000000000" pitchFamily="2" charset="-78"/>
                        </a:rPr>
                        <a:t>شرکت خاکریزآب</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 فنی و عمرانی</a:t>
                      </a:r>
                      <a:endParaRPr lang="en-US" sz="1600" b="0" dirty="0" smtClean="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cs typeface="B Nazanin" panose="00000400000000000000" pitchFamily="2" charset="-78"/>
                        </a:rPr>
                        <a:t>اجرایی نمودن طرح جامع مدیریت</a:t>
                      </a:r>
                      <a:r>
                        <a:rPr lang="fa-IR" sz="1600" baseline="0" dirty="0" smtClean="0">
                          <a:cs typeface="B Nazanin" panose="00000400000000000000" pitchFamily="2" charset="-78"/>
                        </a:rPr>
                        <a:t> آبهای سطحی در شبکه اصلی</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pPr algn="ctr"/>
                      <a:endParaRPr lang="en-US" sz="1800" b="1" dirty="0">
                        <a:cs typeface="B Traffic" pitchFamily="2" charset="-78"/>
                      </a:endParaRPr>
                    </a:p>
                  </a:txBody>
                  <a:tcPr anchor="ctr"/>
                </a:tc>
                <a:tc vMerge="1">
                  <a:txBody>
                    <a:bodyPr/>
                    <a:lstStyle/>
                    <a:p>
                      <a:pPr algn="ctr"/>
                      <a:endParaRPr lang="en-US" sz="1800" b="1" dirty="0">
                        <a:cs typeface="B Traffic" pitchFamily="2" charset="-78"/>
                      </a:endParaRPr>
                    </a:p>
                  </a:txBody>
                  <a:tcPr anchor="ctr"/>
                </a:tc>
              </a:tr>
              <a:tr h="1050720">
                <a:tc>
                  <a:txBody>
                    <a:bodyPr/>
                    <a:lstStyle/>
                    <a:p>
                      <a:pPr algn="ctr"/>
                      <a:r>
                        <a:rPr lang="fa-IR" sz="1600" dirty="0" smtClean="0">
                          <a:cs typeface="B Nazanin" panose="00000400000000000000" pitchFamily="2" charset="-78"/>
                        </a:rPr>
                        <a:t>پایان سال 97</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cs typeface="B Nazanin" panose="00000400000000000000" pitchFamily="2" charset="-78"/>
                        </a:rPr>
                        <a:t>فنی و عمران</a:t>
                      </a:r>
                      <a:r>
                        <a:rPr lang="fa-IR" sz="1600" baseline="0" dirty="0" smtClean="0">
                          <a:cs typeface="B Nazanin" panose="00000400000000000000" pitchFamily="2" charset="-78"/>
                        </a:rPr>
                        <a:t>ی/ وزارت نیرو</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cs typeface="B Nazanin" panose="00000400000000000000" pitchFamily="2" charset="-78"/>
                        </a:rPr>
                        <a:t>معاونت فنی و عمرانی</a:t>
                      </a:r>
                      <a:endParaRPr lang="en-US" sz="1600" b="0"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مناطق</a:t>
                      </a:r>
                      <a:endParaRPr lang="en-US" sz="1600" b="0" dirty="0" smtClean="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اجرایی نمودن طرح جامع مدیریت</a:t>
                      </a:r>
                      <a:r>
                        <a:rPr lang="fa-IR" sz="1600" baseline="0" dirty="0" smtClean="0">
                          <a:cs typeface="B Nazanin" panose="00000400000000000000" pitchFamily="2" charset="-78"/>
                        </a:rPr>
                        <a:t> آبهای سطحی در شبکه فرعی</a:t>
                      </a:r>
                      <a:endParaRPr lang="en-US" sz="1600" b="0" dirty="0" smtClean="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pPr algn="ctr"/>
                      <a:endParaRPr lang="en-US" sz="1800" b="1" dirty="0">
                        <a:cs typeface="B Traffic" pitchFamily="2" charset="-78"/>
                      </a:endParaRPr>
                    </a:p>
                  </a:txBody>
                  <a:tcPr anchor="ctr"/>
                </a:tc>
                <a:tc vMerge="1">
                  <a:txBody>
                    <a:bodyPr/>
                    <a:lstStyle/>
                    <a:p>
                      <a:pPr algn="ctr"/>
                      <a:endParaRPr lang="en-US" sz="1800" b="1" dirty="0">
                        <a:cs typeface="B Traffic" pitchFamily="2" charset="-78"/>
                      </a:endParaRPr>
                    </a:p>
                  </a:txBody>
                  <a:tcPr anchor="ctr"/>
                </a:tc>
              </a:tr>
            </a:tbl>
          </a:graphicData>
        </a:graphic>
      </p:graphicFrame>
      <p:sp>
        <p:nvSpPr>
          <p:cNvPr id="6" name="Rectangle 5"/>
          <p:cNvSpPr/>
          <p:nvPr/>
        </p:nvSpPr>
        <p:spPr>
          <a:xfrm>
            <a:off x="685800" y="609600"/>
            <a:ext cx="8458200" cy="461665"/>
          </a:xfrm>
          <a:prstGeom prst="rect">
            <a:avLst/>
          </a:prstGeom>
          <a:noFill/>
        </p:spPr>
        <p:txBody>
          <a:bodyPr wrap="square">
            <a:spAutoFit/>
          </a:bodyPr>
          <a:lstStyle/>
          <a:p>
            <a:pPr algn="r" rtl="1"/>
            <a:r>
              <a:rPr lang="fa-IR" sz="2000" b="1" dirty="0" smtClean="0">
                <a:ln w="1905"/>
                <a:effectLst>
                  <a:innerShdw blurRad="69850" dist="43180" dir="5400000">
                    <a:srgbClr val="000000">
                      <a:alpha val="65000"/>
                    </a:srgbClr>
                  </a:innerShdw>
                </a:effectLst>
                <a:cs typeface="B Titr" pitchFamily="2" charset="-78"/>
              </a:rPr>
              <a:t> </a:t>
            </a:r>
            <a:r>
              <a:rPr lang="fa-IR" sz="2400" b="1" dirty="0">
                <a:effectLst>
                  <a:outerShdw blurRad="53975" dist="22860" dir="5400000" algn="tl" rotWithShape="0">
                    <a:srgbClr val="000000">
                      <a:alpha val="55000"/>
                    </a:srgbClr>
                  </a:outerShdw>
                </a:effectLst>
                <a:latin typeface="+mj-lt"/>
                <a:ea typeface="+mj-ea"/>
                <a:cs typeface="B Nazanin" pitchFamily="2" charset="-78"/>
              </a:rPr>
              <a:t>نمونه ای از </a:t>
            </a:r>
            <a:r>
              <a:rPr lang="fa-IR" sz="2400" b="1" dirty="0" smtClean="0">
                <a:effectLst>
                  <a:outerShdw blurRad="53975" dist="22860" dir="5400000" algn="tl" rotWithShape="0">
                    <a:srgbClr val="000000">
                      <a:alpha val="55000"/>
                    </a:srgbClr>
                  </a:outerShdw>
                </a:effectLst>
                <a:latin typeface="+mj-lt"/>
                <a:ea typeface="+mj-ea"/>
                <a:cs typeface="B Nazanin" pitchFamily="2" charset="-78"/>
              </a:rPr>
              <a:t>سازمان اجرایی برنامه </a:t>
            </a:r>
            <a:r>
              <a:rPr lang="fa-IR" sz="2400" b="1" dirty="0">
                <a:effectLst>
                  <a:outerShdw blurRad="53975" dist="22860" dir="5400000" algn="tl" rotWithShape="0">
                    <a:srgbClr val="000000">
                      <a:alpha val="55000"/>
                    </a:srgbClr>
                  </a:outerShdw>
                </a:effectLst>
                <a:latin typeface="+mj-lt"/>
                <a:ea typeface="+mj-ea"/>
                <a:cs typeface="B Nazanin" pitchFamily="2" charset="-78"/>
              </a:rPr>
              <a:t>در کارگروه عمران و زیرساخت شهری</a:t>
            </a:r>
          </a:p>
        </p:txBody>
      </p:sp>
      <p:sp>
        <p:nvSpPr>
          <p:cNvPr id="7" name="Action Button: Forward or Next 6">
            <a:hlinkClick r:id="" action="ppaction://hlinkshowjump?jump=nextslide" highlightClick="1"/>
          </p:cNvPr>
          <p:cNvSpPr/>
          <p:nvPr/>
        </p:nvSpPr>
        <p:spPr>
          <a:xfrm>
            <a:off x="457200"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4247815"/>
      </p:ext>
    </p:extLst>
  </p:cSld>
  <p:clrMapOvr>
    <a:masterClrMapping/>
  </p:clrMapOvr>
  <p:transition spd="med" advClick="0">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678180" y="1676400"/>
            <a:ext cx="8001000" cy="4800600"/>
          </a:xfrm>
          <a:noFill/>
          <a:ln>
            <a:noFill/>
          </a:ln>
        </p:spPr>
        <p:txBody>
          <a:bodyPr>
            <a:normAutofit fontScale="70000" lnSpcReduction="20000"/>
          </a:bodyPr>
          <a:lstStyle/>
          <a:p>
            <a:pPr algn="just">
              <a:lnSpc>
                <a:spcPct val="170000"/>
              </a:lnSpc>
            </a:pPr>
            <a:r>
              <a:rPr lang="ar-SA" sz="2900" dirty="0" smtClean="0">
                <a:cs typeface="B Zar" panose="00000400000000000000" pitchFamily="2" charset="-78"/>
              </a:rPr>
              <a:t>در راستا</a:t>
            </a:r>
            <a:r>
              <a:rPr lang="fa-IR" sz="2900" dirty="0" smtClean="0">
                <a:cs typeface="B Zar" panose="00000400000000000000" pitchFamily="2" charset="-78"/>
              </a:rPr>
              <a:t>ی انجام این بخش</a:t>
            </a:r>
            <a:r>
              <a:rPr lang="ar-SA" sz="2900" dirty="0" smtClean="0">
                <a:cs typeface="B Zar" panose="00000400000000000000" pitchFamily="2" charset="-78"/>
              </a:rPr>
              <a:t> </a:t>
            </a:r>
            <a:r>
              <a:rPr lang="ar-SA" sz="2900" dirty="0">
                <a:cs typeface="B Zar" panose="00000400000000000000" pitchFamily="2" charset="-78"/>
              </a:rPr>
              <a:t>شهرداری موظف است، نسبت به «ارتقاء و اعتلای سرمایه فرهنگی و اجتماعی شهروندان، مسئولیت­پذیری اجتماعی بخش خصوصی و بنگاه­های اقتصادی به منظور کاهش سوء اثرات اجتماعی، زیست</a:t>
            </a:r>
            <a:r>
              <a:rPr lang="en-US" sz="2900" dirty="0">
                <a:cs typeface="B Zar" panose="00000400000000000000" pitchFamily="2" charset="-78"/>
              </a:rPr>
              <a:t>­</a:t>
            </a:r>
            <a:r>
              <a:rPr lang="ar-SA" sz="2900" dirty="0">
                <a:cs typeface="B Zar" panose="00000400000000000000" pitchFamily="2" charset="-78"/>
              </a:rPr>
              <a:t>محیطی و اقتصادی مرتبط با فعالیت</a:t>
            </a:r>
            <a:r>
              <a:rPr lang="en-US" sz="2900" dirty="0">
                <a:cs typeface="B Zar" panose="00000400000000000000" pitchFamily="2" charset="-78"/>
              </a:rPr>
              <a:t>­</a:t>
            </a:r>
            <a:r>
              <a:rPr lang="ar-SA" sz="2900" dirty="0">
                <a:cs typeface="B Zar" panose="00000400000000000000" pitchFamily="2" charset="-78"/>
              </a:rPr>
              <a:t>های شهری، حمایت از خدمات و محصولات فرهنگی و هنری، شناسایی، بازسازی و نگهداری اماکن، میادین و خیابان­های حامل ارزش­ها و وقایع تاریخی و انقلاب اسلامی‏، بسترسازی و ایجاد زمینه مشارکت بیشتر تشكل‌هاي صنفي، حمایت از برنامه­های دینی، فرهنگی، اجتماعی، هنری و ورزشی سازمان­های مردم نهاد و سطح­بندی تشکل­های موفق فرهنگی و هنری، تقویت اقتصاد فرهنگ و هنر، با اتخاذ سیاست­های حمایتی » اقدام </a:t>
            </a:r>
            <a:r>
              <a:rPr lang="ar-SA" sz="2900" dirty="0" smtClean="0">
                <a:cs typeface="B Zar" panose="00000400000000000000" pitchFamily="2" charset="-78"/>
              </a:rPr>
              <a:t>نماید</a:t>
            </a:r>
            <a:r>
              <a:rPr lang="fa-IR" sz="2900" dirty="0" smtClean="0">
                <a:cs typeface="B Zar" panose="00000400000000000000" pitchFamily="2" charset="-78"/>
              </a:rPr>
              <a:t>.</a:t>
            </a:r>
          </a:p>
          <a:p>
            <a:pPr algn="just">
              <a:lnSpc>
                <a:spcPct val="170000"/>
              </a:lnSpc>
            </a:pPr>
            <a:r>
              <a:rPr lang="fa-IR" sz="2600" dirty="0" smtClean="0">
                <a:cs typeface="B Zar" panose="00000400000000000000" pitchFamily="2" charset="-78"/>
              </a:rPr>
              <a:t>این بخش </a:t>
            </a:r>
            <a:r>
              <a:rPr lang="fa-IR" sz="2600" b="1" dirty="0" smtClean="0">
                <a:cs typeface="B Zar" panose="00000400000000000000" pitchFamily="2" charset="-78"/>
              </a:rPr>
              <a:t>شامل</a:t>
            </a:r>
            <a:r>
              <a:rPr lang="fa-IR" sz="2600" b="1" dirty="0">
                <a:cs typeface="B Zar" panose="00000400000000000000" pitchFamily="2" charset="-78"/>
              </a:rPr>
              <a:t> </a:t>
            </a:r>
            <a:r>
              <a:rPr lang="fa-IR" sz="2600" b="1" dirty="0" smtClean="0">
                <a:cs typeface="B Zar" panose="00000400000000000000" pitchFamily="2" charset="-78"/>
              </a:rPr>
              <a:t>6 ماده</a:t>
            </a:r>
            <a:r>
              <a:rPr lang="fa-IR" sz="2600" b="1" dirty="0">
                <a:cs typeface="B Zar" panose="00000400000000000000" pitchFamily="2" charset="-78"/>
              </a:rPr>
              <a:t>، </a:t>
            </a:r>
            <a:r>
              <a:rPr lang="fa-IR" sz="2600" b="1" dirty="0" smtClean="0">
                <a:cs typeface="B Zar" panose="00000400000000000000" pitchFamily="2" charset="-78"/>
              </a:rPr>
              <a:t>27 بند </a:t>
            </a:r>
            <a:r>
              <a:rPr lang="fa-IR" sz="2600" dirty="0" smtClean="0">
                <a:cs typeface="B Zar" panose="00000400000000000000" pitchFamily="2" charset="-78"/>
              </a:rPr>
              <a:t>می باشد.</a:t>
            </a:r>
          </a:p>
          <a:p>
            <a:pPr algn="just">
              <a:lnSpc>
                <a:spcPct val="170000"/>
              </a:lnSpc>
            </a:pPr>
            <a:r>
              <a:rPr lang="fa-IR" sz="2600" dirty="0" smtClean="0">
                <a:cs typeface="B Zar" panose="00000400000000000000" pitchFamily="2" charset="-78"/>
              </a:rPr>
              <a:t>مهم ترین اقدامات و عملکردهایی که در راستای تحقق مواد و احکام مربوط به این بخش صورت پذیرفته است عبارتند </a:t>
            </a:r>
            <a:r>
              <a:rPr lang="fa-IR" sz="2400" dirty="0" smtClean="0">
                <a:cs typeface="B Zar" panose="00000400000000000000" pitchFamily="2" charset="-78"/>
              </a:rPr>
              <a:t>از:</a:t>
            </a:r>
            <a:endParaRPr lang="en-US" sz="2400" dirty="0">
              <a:cs typeface="B Zar" panose="00000400000000000000" pitchFamily="2" charset="-78"/>
            </a:endParaRPr>
          </a:p>
        </p:txBody>
      </p:sp>
      <p:sp>
        <p:nvSpPr>
          <p:cNvPr id="6" name="Title 1"/>
          <p:cNvSpPr txBox="1">
            <a:spLocks/>
          </p:cNvSpPr>
          <p:nvPr/>
        </p:nvSpPr>
        <p:spPr>
          <a:xfrm>
            <a:off x="1219200" y="3810"/>
            <a:ext cx="7467600" cy="12192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pPr>
            <a:r>
              <a:rPr lang="fa-IR" sz="2000" b="1" dirty="0" smtClean="0">
                <a:ln w="12700">
                  <a:solidFill>
                    <a:schemeClr val="tx2">
                      <a:satMod val="155000"/>
                    </a:schemeClr>
                  </a:solidFill>
                  <a:prstDash val="solid"/>
                </a:ln>
                <a:solidFill>
                  <a:schemeClr val="tx1"/>
                </a:solidFill>
                <a:cs typeface="B Titr" pitchFamily="2" charset="-78"/>
              </a:rPr>
              <a:t>بخش بیستم : </a:t>
            </a:r>
            <a:r>
              <a:rPr lang="ar-SA" sz="2000" b="1" dirty="0" smtClean="0">
                <a:ln w="12700">
                  <a:solidFill>
                    <a:schemeClr val="tx2">
                      <a:satMod val="155000"/>
                    </a:schemeClr>
                  </a:solidFill>
                  <a:prstDash val="solid"/>
                </a:ln>
                <a:solidFill>
                  <a:schemeClr val="tx1"/>
                </a:solidFill>
                <a:cs typeface="B Titr" pitchFamily="2" charset="-78"/>
              </a:rPr>
              <a:t>ارتقاء </a:t>
            </a:r>
            <a:r>
              <a:rPr lang="ar-SA" sz="2000" b="1" dirty="0">
                <a:ln w="12700">
                  <a:solidFill>
                    <a:schemeClr val="tx2">
                      <a:satMod val="155000"/>
                    </a:schemeClr>
                  </a:solidFill>
                  <a:prstDash val="solid"/>
                </a:ln>
                <a:solidFill>
                  <a:schemeClr val="tx1"/>
                </a:solidFill>
                <a:cs typeface="B Titr" pitchFamily="2" charset="-78"/>
              </a:rPr>
              <a:t>سرمایه فرهنگی و اجتماعی شهروندان از طریق ترویج و اشاعه فرهنگ اسلامی</a:t>
            </a:r>
            <a:r>
              <a:rPr lang="en-US" sz="2000" b="1" dirty="0">
                <a:ln w="12700">
                  <a:solidFill>
                    <a:schemeClr val="tx2">
                      <a:satMod val="155000"/>
                    </a:schemeClr>
                  </a:solidFill>
                  <a:prstDash val="solid"/>
                </a:ln>
                <a:solidFill>
                  <a:schemeClr val="tx1"/>
                </a:solidFill>
                <a:cs typeface="B Titr" pitchFamily="2" charset="-78"/>
              </a:rPr>
              <a:t>_</a:t>
            </a:r>
            <a:r>
              <a:rPr lang="ar-SA" sz="2000" b="1" dirty="0">
                <a:ln w="12700">
                  <a:solidFill>
                    <a:schemeClr val="tx2">
                      <a:satMod val="155000"/>
                    </a:schemeClr>
                  </a:solidFill>
                  <a:prstDash val="solid"/>
                </a:ln>
                <a:solidFill>
                  <a:schemeClr val="tx1"/>
                </a:solidFill>
                <a:cs typeface="B Titr" pitchFamily="2" charset="-78"/>
              </a:rPr>
              <a:t> ایرانی با تأکید ویژه بر آموزه­های فرهنگ قرآنی</a:t>
            </a:r>
            <a:endParaRPr lang="fa-IR" sz="2000" b="1" dirty="0">
              <a:ln w="12700">
                <a:solidFill>
                  <a:schemeClr val="tx2">
                    <a:satMod val="155000"/>
                  </a:schemeClr>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100</a:t>
            </a:fld>
            <a:endParaRPr lang="fa-IR"/>
          </a:p>
        </p:txBody>
      </p:sp>
    </p:spTree>
    <p:extLst>
      <p:ext uri="{BB962C8B-B14F-4D97-AF65-F5344CB8AC3E}">
        <p14:creationId xmlns:p14="http://schemas.microsoft.com/office/powerpoint/2010/main" val="2921173829"/>
      </p:ext>
    </p:extLst>
  </p:cSld>
  <p:clrMapOvr>
    <a:masterClrMapping/>
  </p:clrMapOvr>
  <p:transition spd="med" advClick="0">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88759" y="1652337"/>
            <a:ext cx="8470231" cy="5129463"/>
          </a:xfrm>
          <a:noFill/>
          <a:ln>
            <a:noFill/>
          </a:ln>
        </p:spPr>
        <p:txBody>
          <a:bodyPr>
            <a:noAutofit/>
          </a:bodyPr>
          <a:lstStyle/>
          <a:p>
            <a:pPr algn="just">
              <a:lnSpc>
                <a:spcPct val="150000"/>
              </a:lnSpc>
            </a:pPr>
            <a:r>
              <a:rPr lang="fa-IR" sz="2000" b="1" dirty="0" smtClean="0">
                <a:latin typeface="Adobe Arabic"/>
                <a:ea typeface="Adobe Arabic"/>
                <a:cs typeface="B Zar" panose="00000400000000000000" pitchFamily="2" charset="-78"/>
              </a:rPr>
              <a:t>در </a:t>
            </a:r>
            <a:r>
              <a:rPr lang="fa-IR" sz="2000" b="1" dirty="0">
                <a:latin typeface="Adobe Arabic"/>
                <a:ea typeface="Adobe Arabic"/>
                <a:cs typeface="B Zar" panose="00000400000000000000" pitchFamily="2" charset="-78"/>
              </a:rPr>
              <a:t>راستای </a:t>
            </a:r>
            <a:r>
              <a:rPr lang="fa-IR" sz="2000" b="1" dirty="0">
                <a:latin typeface="Adobe Arabic"/>
                <a:ea typeface="Adobe Arabic"/>
                <a:cs typeface="B Zar" panose="00000400000000000000" pitchFamily="2" charset="-78"/>
                <a:hlinkClick r:id="rId2" action="ppaction://hlinkfile"/>
              </a:rPr>
              <a:t>تحقق ماده </a:t>
            </a:r>
            <a:r>
              <a:rPr lang="fa-IR" sz="2000" b="1" dirty="0" smtClean="0">
                <a:latin typeface="Adobe Arabic"/>
                <a:ea typeface="Adobe Arabic"/>
                <a:cs typeface="B Zar" panose="00000400000000000000" pitchFamily="2" charset="-78"/>
                <a:hlinkClick r:id="rId2" action="ppaction://hlinkfile"/>
              </a:rPr>
              <a:t>96 بند الف:</a:t>
            </a:r>
            <a:endParaRPr lang="fa-IR" sz="2000" b="1" dirty="0">
              <a:latin typeface="Adobe Arabic"/>
              <a:ea typeface="Adobe Arabic"/>
              <a:cs typeface="B Zar" panose="00000400000000000000" pitchFamily="2" charset="-78"/>
            </a:endParaRPr>
          </a:p>
          <a:p>
            <a:pPr marL="446088" indent="-446088" algn="just">
              <a:lnSpc>
                <a:spcPct val="150000"/>
              </a:lnSpc>
              <a:buFont typeface="Wingdings" pitchFamily="2" charset="2"/>
              <a:buChar char="ü"/>
            </a:pPr>
            <a:r>
              <a:rPr lang="fa-IR" sz="1900" dirty="0" smtClean="0">
                <a:latin typeface="Adobe Arabic"/>
                <a:ea typeface="Adobe Arabic"/>
                <a:cs typeface="B Zar" panose="00000400000000000000" pitchFamily="2" charset="-78"/>
              </a:rPr>
              <a:t>اختصاص </a:t>
            </a:r>
            <a:r>
              <a:rPr lang="fa-IR" sz="1900" dirty="0">
                <a:latin typeface="Adobe Arabic"/>
                <a:ea typeface="Adobe Arabic"/>
                <a:cs typeface="B Zar" panose="00000400000000000000" pitchFamily="2" charset="-78"/>
              </a:rPr>
              <a:t>110 مسجد شاخص و فعال در سال 1395(با احتساب مساجد شاخص سال 93و 94 مجموعا 310 مسجد) جهت برگزاری کلاس‏های آموزشی (قرآن، نماز، احکام، اصول اعتقادات، مبانی دینی ، اخلاق) با استفاده از ظرفیت مساجد در محلات شهر </a:t>
            </a:r>
            <a:r>
              <a:rPr lang="fa-IR" sz="1900" dirty="0" smtClean="0">
                <a:latin typeface="Adobe Arabic"/>
                <a:ea typeface="Adobe Arabic"/>
                <a:cs typeface="B Zar" panose="00000400000000000000" pitchFamily="2" charset="-78"/>
              </a:rPr>
              <a:t>تهران؛</a:t>
            </a:r>
            <a:endParaRPr lang="fa-IR" sz="1900" dirty="0">
              <a:latin typeface="Adobe Arabic"/>
              <a:ea typeface="Adobe Arabic"/>
              <a:cs typeface="B Zar" panose="00000400000000000000" pitchFamily="2" charset="-78"/>
            </a:endParaRPr>
          </a:p>
          <a:p>
            <a:pPr marL="446088" indent="-446088" algn="just">
              <a:lnSpc>
                <a:spcPct val="150000"/>
              </a:lnSpc>
              <a:buFont typeface="Wingdings" pitchFamily="2" charset="2"/>
              <a:buChar char="ü"/>
            </a:pPr>
            <a:r>
              <a:rPr lang="fa-IR" sz="1900" dirty="0" smtClean="0">
                <a:latin typeface="Adobe Arabic"/>
                <a:ea typeface="Adobe Arabic"/>
                <a:cs typeface="B Zar" panose="00000400000000000000" pitchFamily="2" charset="-78"/>
              </a:rPr>
              <a:t>تولید </a:t>
            </a:r>
            <a:r>
              <a:rPr lang="fa-IR" sz="1900" dirty="0">
                <a:latin typeface="Adobe Arabic"/>
                <a:ea typeface="Adobe Arabic"/>
                <a:cs typeface="B Zar" panose="00000400000000000000" pitchFamily="2" charset="-78"/>
              </a:rPr>
              <a:t>و توزیع 100 هزار نسخه کتابچه، بروشور، لوح فشرده برای تقویت نگرش شهروندان به مباحث قرآنی در سال </a:t>
            </a:r>
            <a:r>
              <a:rPr lang="fa-IR" sz="1900" dirty="0" smtClean="0">
                <a:latin typeface="Adobe Arabic"/>
                <a:ea typeface="Adobe Arabic"/>
                <a:cs typeface="B Zar" panose="00000400000000000000" pitchFamily="2" charset="-78"/>
              </a:rPr>
              <a:t>1395؛</a:t>
            </a:r>
            <a:endParaRPr lang="fa-IR" sz="1900" dirty="0">
              <a:latin typeface="Adobe Arabic"/>
              <a:ea typeface="Adobe Arabic"/>
              <a:cs typeface="B Zar" panose="00000400000000000000" pitchFamily="2" charset="-78"/>
            </a:endParaRPr>
          </a:p>
          <a:p>
            <a:pPr marL="446088" indent="-446088" algn="just">
              <a:lnSpc>
                <a:spcPct val="150000"/>
              </a:lnSpc>
              <a:buFont typeface="Wingdings" pitchFamily="2" charset="2"/>
              <a:buChar char="ü"/>
            </a:pPr>
            <a:r>
              <a:rPr lang="fa-IR" sz="1900" dirty="0" smtClean="0">
                <a:latin typeface="Adobe Arabic"/>
                <a:ea typeface="Adobe Arabic"/>
                <a:cs typeface="B Zar" panose="00000400000000000000" pitchFamily="2" charset="-78"/>
              </a:rPr>
              <a:t>حمایت </a:t>
            </a:r>
            <a:r>
              <a:rPr lang="fa-IR" sz="1900" dirty="0">
                <a:latin typeface="Adobe Arabic"/>
                <a:ea typeface="Adobe Arabic"/>
                <a:cs typeface="B Zar" panose="00000400000000000000" pitchFamily="2" charset="-78"/>
              </a:rPr>
              <a:t>از برنامه های قرآنی در بیش از 20 مرکز دینی در سال </a:t>
            </a:r>
            <a:r>
              <a:rPr lang="fa-IR" sz="1900" dirty="0" smtClean="0">
                <a:latin typeface="Adobe Arabic"/>
                <a:ea typeface="Adobe Arabic"/>
                <a:cs typeface="B Zar" panose="00000400000000000000" pitchFamily="2" charset="-78"/>
              </a:rPr>
              <a:t>1395؛</a:t>
            </a:r>
          </a:p>
          <a:p>
            <a:pPr algn="just">
              <a:lnSpc>
                <a:spcPct val="150000"/>
              </a:lnSpc>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3" action="ppaction://hlinkfile"/>
              </a:rPr>
              <a:t>تحقق ماده 96 بند ب:</a:t>
            </a:r>
            <a:endParaRPr lang="fa-IR" sz="2000" b="1" dirty="0">
              <a:latin typeface="Adobe Arabic"/>
              <a:ea typeface="Adobe Arabic"/>
              <a:cs typeface="B Zar" panose="00000400000000000000" pitchFamily="2" charset="-78"/>
            </a:endParaRPr>
          </a:p>
          <a:p>
            <a:pPr marL="0" indent="0" algn="just">
              <a:lnSpc>
                <a:spcPct val="150000"/>
              </a:lnSpc>
              <a:buNone/>
            </a:pPr>
            <a:r>
              <a:rPr lang="ar-SA" sz="1900" dirty="0">
                <a:latin typeface="Adobe Arabic"/>
                <a:ea typeface="Adobe Arabic"/>
                <a:cs typeface="B Zar" panose="00000400000000000000" pitchFamily="2" charset="-78"/>
              </a:rPr>
              <a:t>کمک به تعمیر و تجهیز جهت نگهداری بیش از دوهزارو 100 باب مسجد و امکنة مذهبی شهرتهران به صورت متمرکز و غیر </a:t>
            </a:r>
            <a:r>
              <a:rPr lang="ar-SA" sz="1900" dirty="0" smtClean="0">
                <a:latin typeface="Adobe Arabic"/>
                <a:ea typeface="Adobe Arabic"/>
                <a:cs typeface="B Zar" panose="00000400000000000000" pitchFamily="2" charset="-78"/>
              </a:rPr>
              <a:t>متمرکز</a:t>
            </a:r>
            <a:r>
              <a:rPr lang="fa-IR" sz="1900" dirty="0">
                <a:latin typeface="Adobe Arabic"/>
                <a:ea typeface="Adobe Arabic"/>
                <a:cs typeface="B Zar" panose="00000400000000000000" pitchFamily="2" charset="-78"/>
              </a:rPr>
              <a:t> </a:t>
            </a:r>
            <a:r>
              <a:rPr lang="fa-IR" sz="1900" dirty="0" smtClean="0">
                <a:latin typeface="Adobe Arabic"/>
                <a:ea typeface="Adobe Arabic"/>
                <a:cs typeface="B Zar" panose="00000400000000000000" pitchFamily="2" charset="-78"/>
              </a:rPr>
              <a:t>و </a:t>
            </a:r>
            <a:r>
              <a:rPr lang="fa-IR" sz="1900" dirty="0">
                <a:latin typeface="Adobe Arabic"/>
                <a:ea typeface="Adobe Arabic"/>
                <a:cs typeface="B Zar" panose="00000400000000000000" pitchFamily="2" charset="-78"/>
              </a:rPr>
              <a:t>کمک به برگزاری مراسم اعتکاف در 400 مسجد شهر تهران بصورت </a:t>
            </a:r>
            <a:r>
              <a:rPr lang="fa-IR" sz="1900" dirty="0" smtClean="0">
                <a:latin typeface="Adobe Arabic"/>
                <a:ea typeface="Adobe Arabic"/>
                <a:cs typeface="B Zar" panose="00000400000000000000" pitchFamily="2" charset="-78"/>
              </a:rPr>
              <a:t>سالانه.</a:t>
            </a:r>
            <a:endParaRPr lang="fa-IR" sz="1900" dirty="0">
              <a:latin typeface="Adobe Arabic"/>
              <a:ea typeface="Adobe Arabic"/>
              <a:cs typeface="B Zar" panose="00000400000000000000" pitchFamily="2" charset="-78"/>
            </a:endParaRPr>
          </a:p>
        </p:txBody>
      </p:sp>
      <p:sp>
        <p:nvSpPr>
          <p:cNvPr id="5" name="Title 1"/>
          <p:cNvSpPr txBox="1">
            <a:spLocks/>
          </p:cNvSpPr>
          <p:nvPr/>
        </p:nvSpPr>
        <p:spPr>
          <a:xfrm>
            <a:off x="288759" y="184149"/>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endParaRPr lang="fa-IR" dirty="0">
              <a:ln w="6600">
                <a:noFill/>
                <a:prstDash val="solid"/>
              </a:ln>
              <a:solidFill>
                <a:schemeClr val="tx1"/>
              </a:solidFill>
              <a:effectLst/>
            </a:endParaRPr>
          </a:p>
          <a:p>
            <a:endParaRPr lang="fa-IR" dirty="0" smtClean="0">
              <a:ln w="6600">
                <a:noFill/>
                <a:prstDash val="solid"/>
              </a:ln>
              <a:solidFill>
                <a:schemeClr val="tx1"/>
              </a:solidFill>
              <a:effectLst/>
            </a:endParaRP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101</a:t>
            </a:fld>
            <a:endParaRPr lang="fa-IR"/>
          </a:p>
        </p:txBody>
      </p:sp>
    </p:spTree>
    <p:extLst>
      <p:ext uri="{BB962C8B-B14F-4D97-AF65-F5344CB8AC3E}">
        <p14:creationId xmlns:p14="http://schemas.microsoft.com/office/powerpoint/2010/main" val="109772956"/>
      </p:ext>
    </p:extLst>
  </p:cSld>
  <p:clrMapOvr>
    <a:masterClrMapping/>
  </p:clrMapOvr>
  <p:transition spd="med" advClick="0">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14349" y="1447800"/>
            <a:ext cx="8470231" cy="5263480"/>
          </a:xfrm>
          <a:noFill/>
          <a:ln>
            <a:noFill/>
          </a:ln>
        </p:spPr>
        <p:txBody>
          <a:bodyPr>
            <a:noAutofit/>
          </a:bodyPr>
          <a:lstStyle/>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2" action="ppaction://hlinkfile"/>
              </a:rPr>
              <a:t>تحقق </a:t>
            </a:r>
            <a:r>
              <a:rPr lang="fa-IR" sz="1600" b="1" dirty="0" smtClean="0">
                <a:latin typeface="Adobe Arabic"/>
                <a:ea typeface="Adobe Arabic"/>
                <a:cs typeface="B Zar" panose="00000400000000000000" pitchFamily="2" charset="-78"/>
                <a:hlinkClick r:id="rId2" action="ppaction://hlinkfile"/>
              </a:rPr>
              <a:t>ماده96بند </a:t>
            </a:r>
            <a:r>
              <a:rPr lang="fa-IR" sz="1600" b="1" dirty="0">
                <a:latin typeface="Adobe Arabic"/>
                <a:ea typeface="Adobe Arabic"/>
                <a:cs typeface="B Zar" panose="00000400000000000000" pitchFamily="2" charset="-78"/>
                <a:hlinkClick r:id="rId2" action="ppaction://hlinkfile"/>
              </a:rPr>
              <a:t>پ:</a:t>
            </a:r>
            <a:endParaRPr lang="fa-IR" sz="1600" b="1" dirty="0">
              <a:latin typeface="Adobe Arabic"/>
              <a:ea typeface="Adobe Arabic"/>
              <a:cs typeface="B Zar" panose="00000400000000000000" pitchFamily="2" charset="-78"/>
            </a:endParaRPr>
          </a:p>
          <a:p>
            <a:pPr marL="0" indent="0" algn="just">
              <a:lnSpc>
                <a:spcPct val="150000"/>
              </a:lnSpc>
              <a:buNone/>
            </a:pPr>
            <a:r>
              <a:rPr lang="fa-IR" sz="1600" dirty="0">
                <a:latin typeface="Adobe Arabic"/>
                <a:ea typeface="Adobe Arabic"/>
                <a:cs typeface="B Zar" panose="00000400000000000000" pitchFamily="2" charset="-78"/>
              </a:rPr>
              <a:t>فضاسازی با نصب بیلبورد و پرچم (سبز و فیروزه ای) برای 1200 مسجد شاخص و محوری، 220 بوستان اصلی، 40 میدان اصلی و غبار روبی و آذین بندی در 1200 مسجد بمناسبت هفته ولایت</a:t>
            </a: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3" action="ppaction://hlinkfile"/>
              </a:rPr>
              <a:t>تحقق ماده 98 بند </a:t>
            </a:r>
            <a:r>
              <a:rPr lang="fa-IR" sz="1600" b="1" dirty="0" smtClean="0">
                <a:latin typeface="Adobe Arabic"/>
                <a:ea typeface="Adobe Arabic"/>
                <a:cs typeface="B Zar" panose="00000400000000000000" pitchFamily="2" charset="-78"/>
                <a:hlinkClick r:id="rId3" action="ppaction://hlinkfile"/>
              </a:rPr>
              <a:t>پ:</a:t>
            </a:r>
            <a:endParaRPr lang="fa-IR" sz="1600" b="1" dirty="0" smtClean="0">
              <a:latin typeface="Adobe Arabic"/>
              <a:ea typeface="Adobe Arabic"/>
              <a:cs typeface="B Zar" panose="00000400000000000000" pitchFamily="2" charset="-78"/>
            </a:endParaRPr>
          </a:p>
          <a:p>
            <a:pPr marL="0" indent="0" algn="just">
              <a:lnSpc>
                <a:spcPct val="150000"/>
              </a:lnSpc>
              <a:buNone/>
            </a:pPr>
            <a:r>
              <a:rPr lang="fa-IR" sz="1600" dirty="0">
                <a:latin typeface="Adobe Arabic"/>
                <a:ea typeface="Adobe Arabic"/>
                <a:cs typeface="B Zar" panose="00000400000000000000" pitchFamily="2" charset="-78"/>
              </a:rPr>
              <a:t>چاپ17 عنوان کتاب در حوزه دفاع مقدس به تعداد 30000 شمارگان (که 2 عنوان کتاب با عنوان «رد پای ستاره، چشمان فرمانده» به تعداد 2000 نسخه در سال 1395چاپ شده اند)، خریداری 3263 عنوان کتاب فارسی، لاتین، عربی،  لوح فشرده  و 46 عنوان پایان نامه مرتبط با دفاع مقدس</a:t>
            </a: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4" action="ppaction://hlinkfile"/>
              </a:rPr>
              <a:t>تحقق ماده 98 بند </a:t>
            </a:r>
            <a:r>
              <a:rPr lang="fa-IR" sz="1600" b="1" dirty="0" smtClean="0">
                <a:latin typeface="Adobe Arabic"/>
                <a:ea typeface="Adobe Arabic"/>
                <a:cs typeface="B Zar" panose="00000400000000000000" pitchFamily="2" charset="-78"/>
                <a:hlinkClick r:id="rId4" action="ppaction://hlinkfile"/>
              </a:rPr>
              <a:t>ث:</a:t>
            </a:r>
            <a:endParaRPr lang="fa-IR" sz="1600" b="1" dirty="0">
              <a:latin typeface="Adobe Arabic"/>
              <a:ea typeface="Adobe Arabic"/>
              <a:cs typeface="B Zar" panose="00000400000000000000" pitchFamily="2" charset="-78"/>
            </a:endParaRPr>
          </a:p>
          <a:p>
            <a:pPr marL="0" indent="0" algn="just">
              <a:lnSpc>
                <a:spcPct val="150000"/>
              </a:lnSpc>
              <a:buNone/>
            </a:pPr>
            <a:r>
              <a:rPr lang="ar-SA" sz="1600" dirty="0">
                <a:latin typeface="Adobe Arabic"/>
                <a:ea typeface="Adobe Arabic"/>
                <a:cs typeface="B Zar" panose="00000400000000000000" pitchFamily="2" charset="-78"/>
              </a:rPr>
              <a:t>برگزاری 4248 فعالیت  فراغتیِ آیینی ، فرهنگی و هنری در راستای غنی سازی اوقات فراغت با مشارکت کانون های مردم نهاد در 31 روز مهم مذهبی و ملی و راه اندازی و فعالیت بیش از 200 غرفه ی فرهنگی تفریحی،  اجرای نمایشهای میدانی و  بازارچه های </a:t>
            </a:r>
            <a:r>
              <a:rPr lang="ar-SA" sz="1600" dirty="0" smtClean="0">
                <a:latin typeface="Adobe Arabic"/>
                <a:ea typeface="Adobe Arabic"/>
                <a:cs typeface="B Zar" panose="00000400000000000000" pitchFamily="2" charset="-78"/>
              </a:rPr>
              <a:t>هنری</a:t>
            </a:r>
            <a:r>
              <a:rPr lang="fa-IR" sz="1600" dirty="0" smtClean="0">
                <a:latin typeface="Adobe Arabic"/>
                <a:ea typeface="Adobe Arabic"/>
                <a:cs typeface="B Zar" panose="00000400000000000000" pitchFamily="2" charset="-78"/>
              </a:rPr>
              <a:t>.</a:t>
            </a:r>
            <a:endParaRPr lang="fa-IR" sz="1600" dirty="0">
              <a:latin typeface="Adobe Arabic"/>
              <a:ea typeface="Adobe Arabic"/>
              <a:cs typeface="B Zar" panose="00000400000000000000" pitchFamily="2" charset="-78"/>
            </a:endParaRP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5" action="ppaction://hlinkfile"/>
              </a:rPr>
              <a:t>تحقق ماده </a:t>
            </a:r>
            <a:r>
              <a:rPr lang="fa-IR" sz="1600" b="1" dirty="0" smtClean="0">
                <a:latin typeface="Adobe Arabic"/>
                <a:ea typeface="Adobe Arabic"/>
                <a:cs typeface="B Zar" panose="00000400000000000000" pitchFamily="2" charset="-78"/>
                <a:hlinkClick r:id="rId5" action="ppaction://hlinkfile"/>
              </a:rPr>
              <a:t>98 بند ج:</a:t>
            </a:r>
            <a:endParaRPr lang="fa-IR" sz="1600" b="1" dirty="0">
              <a:latin typeface="Adobe Arabic"/>
              <a:ea typeface="Adobe Arabic"/>
              <a:cs typeface="B Zar" panose="00000400000000000000" pitchFamily="2" charset="-78"/>
            </a:endParaRPr>
          </a:p>
          <a:p>
            <a:pPr marL="0" indent="0" algn="just">
              <a:lnSpc>
                <a:spcPct val="150000"/>
              </a:lnSpc>
              <a:buNone/>
            </a:pPr>
            <a:r>
              <a:rPr lang="fa-IR" sz="1600" dirty="0">
                <a:latin typeface="Adobe Arabic"/>
                <a:ea typeface="Adobe Arabic"/>
                <a:cs typeface="B Zar" panose="00000400000000000000" pitchFamily="2" charset="-78"/>
              </a:rPr>
              <a:t>حمایت  از پنج هزار تشکل فرهنگی و هنری با بیش از 60هزار عضو مانند کانون قراء، مفسران، حافظان و </a:t>
            </a:r>
            <a:r>
              <a:rPr lang="fa-IR" sz="1600" dirty="0" smtClean="0">
                <a:latin typeface="Adobe Arabic"/>
                <a:ea typeface="Adobe Arabic"/>
                <a:cs typeface="B Zar" panose="00000400000000000000" pitchFamily="2" charset="-78"/>
              </a:rPr>
              <a:t>غیره</a:t>
            </a:r>
          </a:p>
          <a:p>
            <a:pPr marL="0" indent="0" algn="just">
              <a:lnSpc>
                <a:spcPct val="150000"/>
              </a:lnSpc>
              <a:buNone/>
            </a:pPr>
            <a:endParaRPr lang="fa-IR" sz="1600" dirty="0">
              <a:latin typeface="Adobe Arabic"/>
              <a:ea typeface="Adobe Arabic"/>
              <a:cs typeface="B Zar" panose="00000400000000000000" pitchFamily="2" charset="-78"/>
            </a:endParaRPr>
          </a:p>
        </p:txBody>
      </p:sp>
      <p:sp>
        <p:nvSpPr>
          <p:cNvPr id="5" name="Title 1"/>
          <p:cNvSpPr txBox="1">
            <a:spLocks/>
          </p:cNvSpPr>
          <p:nvPr/>
        </p:nvSpPr>
        <p:spPr>
          <a:xfrm>
            <a:off x="3268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endParaRPr lang="fa-IR" dirty="0">
              <a:ln w="6600">
                <a:noFill/>
                <a:prstDash val="solid"/>
              </a:ln>
              <a:solidFill>
                <a:schemeClr val="tx1"/>
              </a:solidFill>
              <a:effectLst/>
            </a:endParaRPr>
          </a:p>
          <a:p>
            <a:endParaRPr lang="fa-IR" dirty="0" smtClean="0">
              <a:ln w="6600">
                <a:noFill/>
                <a:prstDash val="solid"/>
              </a:ln>
              <a:solidFill>
                <a:schemeClr val="tx1"/>
              </a:solidFill>
              <a:effectLst/>
            </a:endParaRP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102</a:t>
            </a:fld>
            <a:endParaRPr lang="fa-IR"/>
          </a:p>
        </p:txBody>
      </p:sp>
    </p:spTree>
    <p:extLst>
      <p:ext uri="{BB962C8B-B14F-4D97-AF65-F5344CB8AC3E}">
        <p14:creationId xmlns:p14="http://schemas.microsoft.com/office/powerpoint/2010/main" val="3719666392"/>
      </p:ext>
    </p:extLst>
  </p:cSld>
  <p:clrMapOvr>
    <a:masterClrMapping/>
  </p:clrMapOvr>
  <p:transition spd="med" advClick="0">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531" name="Content Placeholder 2"/>
          <p:cNvSpPr>
            <a:spLocks noGrp="1"/>
          </p:cNvSpPr>
          <p:nvPr>
            <p:ph idx="1"/>
          </p:nvPr>
        </p:nvSpPr>
        <p:spPr>
          <a:xfrm>
            <a:off x="288758" y="1694112"/>
            <a:ext cx="8702842" cy="5011488"/>
          </a:xfrm>
          <a:noFill/>
          <a:ln>
            <a:noFill/>
          </a:ln>
        </p:spPr>
        <p:txBody>
          <a:bodyPr>
            <a:noAutofit/>
          </a:bodyPr>
          <a:lstStyle/>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2" action="ppaction://hlinkfile"/>
              </a:rPr>
              <a:t>تحقق ماده 99بند </a:t>
            </a:r>
            <a:r>
              <a:rPr lang="fa-IR" sz="1800" b="1" dirty="0" smtClean="0">
                <a:latin typeface="Adobe Arabic"/>
                <a:ea typeface="Adobe Arabic"/>
                <a:cs typeface="B Zar" panose="00000400000000000000" pitchFamily="2" charset="-78"/>
                <a:hlinkClick r:id="rId2" action="ppaction://hlinkfile"/>
              </a:rPr>
              <a:t>ب </a:t>
            </a:r>
            <a:endParaRPr lang="fa-IR" sz="1800" b="1" dirty="0">
              <a:latin typeface="Adobe Arabic"/>
              <a:ea typeface="Adobe Arabic"/>
              <a:cs typeface="B Zar" panose="00000400000000000000" pitchFamily="2" charset="-78"/>
            </a:endParaRPr>
          </a:p>
          <a:p>
            <a:pPr marL="0" indent="0" algn="just">
              <a:lnSpc>
                <a:spcPct val="150000"/>
              </a:lnSpc>
              <a:buNone/>
            </a:pPr>
            <a:r>
              <a:rPr lang="fa-IR" sz="1800" dirty="0">
                <a:latin typeface="Adobe Arabic"/>
                <a:ea typeface="Adobe Arabic"/>
                <a:cs typeface="B Zar" panose="00000400000000000000" pitchFamily="2" charset="-78"/>
              </a:rPr>
              <a:t>پاکسازی پنجاه و شش هزار مترمربع از اماکن حامل ارزش‏ها و وقایع تاریخی درقالب تکمیل پروژه‏های محور انقلاب، محور ناصرخسرو، محور سعدی، میدان بهارستان، احداث 1000 مترمربع پیاده رو و طراحی میادین به مساحت  </a:t>
            </a:r>
            <a:r>
              <a:rPr lang="fa-IR" sz="1800" dirty="0" smtClean="0">
                <a:latin typeface="Adobe Arabic"/>
                <a:ea typeface="Adobe Arabic"/>
                <a:cs typeface="B Zar" panose="00000400000000000000" pitchFamily="2" charset="-78"/>
              </a:rPr>
              <a:t>10000مترمربع</a:t>
            </a:r>
          </a:p>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3" action="ppaction://hlinkfile"/>
              </a:rPr>
              <a:t>تحقق ماده 100 بند </a:t>
            </a:r>
            <a:r>
              <a:rPr lang="fa-IR" sz="1800" b="1" dirty="0" smtClean="0">
                <a:latin typeface="Adobe Arabic"/>
                <a:ea typeface="Adobe Arabic"/>
                <a:cs typeface="B Zar" panose="00000400000000000000" pitchFamily="2" charset="-78"/>
                <a:hlinkClick r:id="rId3" action="ppaction://hlinkfile"/>
              </a:rPr>
              <a:t>الف </a:t>
            </a:r>
            <a:endParaRPr lang="fa-IR" sz="1800" b="1" dirty="0">
              <a:latin typeface="Adobe Arabic"/>
              <a:ea typeface="Adobe Arabic"/>
              <a:cs typeface="B Zar" panose="00000400000000000000" pitchFamily="2" charset="-78"/>
            </a:endParaRPr>
          </a:p>
          <a:p>
            <a:pPr marL="0" indent="0" algn="just">
              <a:lnSpc>
                <a:spcPct val="150000"/>
              </a:lnSpc>
              <a:buNone/>
            </a:pPr>
            <a:r>
              <a:rPr lang="fa-IR" sz="1800" dirty="0">
                <a:latin typeface="Adobe Arabic"/>
                <a:ea typeface="Adobe Arabic"/>
                <a:cs typeface="B Zar" panose="00000400000000000000" pitchFamily="2" charset="-78"/>
              </a:rPr>
              <a:t>انعقاد 218 تفاهم نامه همکاری با سمن ها در سطح مناطق و 41 تفاهم نامه  همکاری با کانونهای </a:t>
            </a:r>
            <a:r>
              <a:rPr lang="fa-IR" sz="1800" dirty="0" smtClean="0">
                <a:latin typeface="Adobe Arabic"/>
                <a:ea typeface="Adobe Arabic"/>
                <a:cs typeface="B Zar" panose="00000400000000000000" pitchFamily="2" charset="-78"/>
              </a:rPr>
              <a:t>محلی</a:t>
            </a:r>
          </a:p>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4" action="ppaction://hlinkfile"/>
              </a:rPr>
              <a:t>تحقق ماده 100 بند </a:t>
            </a:r>
            <a:r>
              <a:rPr lang="fa-IR" sz="1800" b="1" dirty="0" smtClean="0">
                <a:latin typeface="Adobe Arabic"/>
                <a:ea typeface="Adobe Arabic"/>
                <a:cs typeface="B Zar" panose="00000400000000000000" pitchFamily="2" charset="-78"/>
                <a:hlinkClick r:id="rId4" action="ppaction://hlinkfile"/>
              </a:rPr>
              <a:t>پ </a:t>
            </a:r>
            <a:endParaRPr lang="fa-IR" sz="1800" b="1" dirty="0" smtClean="0">
              <a:latin typeface="Adobe Arabic"/>
              <a:ea typeface="Adobe Arabic"/>
              <a:cs typeface="B Zar" panose="00000400000000000000" pitchFamily="2" charset="-78"/>
            </a:endParaRPr>
          </a:p>
          <a:p>
            <a:pPr marL="0" indent="0" algn="just">
              <a:lnSpc>
                <a:spcPct val="150000"/>
              </a:lnSpc>
              <a:buNone/>
            </a:pPr>
            <a:r>
              <a:rPr lang="fa-IR" sz="1800" dirty="0">
                <a:latin typeface="Adobe Arabic"/>
                <a:ea typeface="Adobe Arabic"/>
                <a:cs typeface="B Zar" panose="00000400000000000000" pitchFamily="2" charset="-78"/>
              </a:rPr>
              <a:t>برگزاری حداقل 7 جلسه در جهت هم افزایی گروههای محلی هم موضوع با سمن ها و نهادهای فعال و برگزاری تعداد 110 جلسه 4 </a:t>
            </a:r>
            <a:r>
              <a:rPr lang="fa-IR" sz="1800" dirty="0" smtClean="0">
                <a:latin typeface="Adobe Arabic"/>
                <a:ea typeface="Adobe Arabic"/>
                <a:cs typeface="B Zar" panose="00000400000000000000" pitchFamily="2" charset="-78"/>
              </a:rPr>
              <a:t>ساعته </a:t>
            </a:r>
            <a:r>
              <a:rPr lang="en-US" sz="1800" dirty="0" err="1">
                <a:latin typeface="Adobe Arabic"/>
                <a:ea typeface="Adobe Arabic"/>
                <a:cs typeface="B Zar" panose="00000400000000000000" pitchFamily="2" charset="-78"/>
              </a:rPr>
              <a:t>ToT</a:t>
            </a:r>
            <a:r>
              <a:rPr lang="fa-IR" sz="1800" dirty="0" smtClean="0">
                <a:cs typeface="B Zar" panose="00000400000000000000" pitchFamily="2" charset="-78"/>
              </a:rPr>
              <a:t>(</a:t>
            </a:r>
            <a:r>
              <a:rPr lang="en-US" sz="1800" dirty="0">
                <a:cs typeface="B Zar" panose="00000400000000000000" pitchFamily="2" charset="-78"/>
              </a:rPr>
              <a:t>training of trainers </a:t>
            </a:r>
            <a:r>
              <a:rPr lang="fa-IR" sz="1800" dirty="0">
                <a:cs typeface="B Zar" panose="00000400000000000000" pitchFamily="2" charset="-78"/>
              </a:rPr>
              <a:t>) </a:t>
            </a:r>
            <a:r>
              <a:rPr lang="fa-IR" sz="1800" dirty="0" smtClean="0">
                <a:latin typeface="Adobe Arabic"/>
                <a:ea typeface="Adobe Arabic"/>
                <a:cs typeface="B Zar" panose="00000400000000000000" pitchFamily="2" charset="-78"/>
              </a:rPr>
              <a:t>در </a:t>
            </a:r>
            <a:r>
              <a:rPr lang="fa-IR" sz="1800" dirty="0">
                <a:latin typeface="Adobe Arabic"/>
                <a:ea typeface="Adobe Arabic"/>
                <a:cs typeface="B Zar" panose="00000400000000000000" pitchFamily="2" charset="-78"/>
              </a:rPr>
              <a:t>راستای اجرای طرح های ابتکارات جامع محور و تسنیم در سطح مناطق 22 گانه؛</a:t>
            </a:r>
          </a:p>
          <a:p>
            <a:pPr marL="0" indent="0" algn="just">
              <a:lnSpc>
                <a:spcPct val="150000"/>
              </a:lnSpc>
              <a:buNone/>
            </a:pPr>
            <a:endParaRPr lang="fa-IR" sz="1800" b="1" dirty="0">
              <a:latin typeface="Adobe Arabic"/>
              <a:ea typeface="Adobe Arabic"/>
              <a:cs typeface="B Zar" panose="00000400000000000000" pitchFamily="2" charset="-78"/>
            </a:endParaRPr>
          </a:p>
          <a:p>
            <a:pPr marL="0" indent="0" algn="just">
              <a:lnSpc>
                <a:spcPct val="150000"/>
              </a:lnSpc>
              <a:buNone/>
            </a:pPr>
            <a:endParaRPr lang="fa-IR" sz="1800" dirty="0">
              <a:latin typeface="Adobe Arabic"/>
              <a:ea typeface="Adobe Arabic"/>
              <a:cs typeface="B Zar" panose="00000400000000000000" pitchFamily="2" charset="-78"/>
            </a:endParaRPr>
          </a:p>
        </p:txBody>
      </p:sp>
      <p:sp>
        <p:nvSpPr>
          <p:cNvPr id="5" name="Title 1"/>
          <p:cNvSpPr txBox="1">
            <a:spLocks/>
          </p:cNvSpPr>
          <p:nvPr/>
        </p:nvSpPr>
        <p:spPr>
          <a:xfrm>
            <a:off x="288759" y="192505"/>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endParaRPr lang="fa-IR" dirty="0">
              <a:ln w="6600">
                <a:noFill/>
                <a:prstDash val="solid"/>
              </a:ln>
              <a:solidFill>
                <a:schemeClr val="tx1"/>
              </a:solidFill>
              <a:effectLst/>
            </a:endParaRPr>
          </a:p>
          <a:p>
            <a:endParaRPr lang="fa-IR" dirty="0" smtClean="0">
              <a:ln w="6600">
                <a:noFill/>
                <a:prstDash val="solid"/>
              </a:ln>
              <a:solidFill>
                <a:schemeClr val="tx1"/>
              </a:solidFill>
              <a:effectLst/>
            </a:endParaRP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103</a:t>
            </a:fld>
            <a:endParaRPr lang="fa-IR"/>
          </a:p>
        </p:txBody>
      </p:sp>
    </p:spTree>
    <p:extLst>
      <p:ext uri="{BB962C8B-B14F-4D97-AF65-F5344CB8AC3E}">
        <p14:creationId xmlns:p14="http://schemas.microsoft.com/office/powerpoint/2010/main" val="2872515878"/>
      </p:ext>
    </p:extLst>
  </p:cSld>
  <p:clrMapOvr>
    <a:masterClrMapping/>
  </p:clrMapOvr>
  <p:transition spd="med" advClick="0">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685800" y="1905000"/>
            <a:ext cx="7848600" cy="4724400"/>
          </a:xfrm>
          <a:noFill/>
          <a:ln>
            <a:noFill/>
          </a:ln>
        </p:spPr>
        <p:txBody>
          <a:bodyPr vert="horz" lIns="91440" tIns="45720" rIns="91440" bIns="45720" rtlCol="0">
            <a:normAutofit fontScale="70000" lnSpcReduction="20000"/>
          </a:bodyPr>
          <a:lstStyle/>
          <a:p>
            <a:pPr algn="just">
              <a:lnSpc>
                <a:spcPct val="170000"/>
              </a:lnSpc>
            </a:pPr>
            <a:r>
              <a:rPr lang="ar-SA" sz="2900" dirty="0" smtClean="0">
                <a:cs typeface="B Zar" panose="00000400000000000000" pitchFamily="2" charset="-78"/>
              </a:rPr>
              <a:t>در </a:t>
            </a:r>
            <a:r>
              <a:rPr lang="ar-SA" sz="2900" dirty="0">
                <a:cs typeface="B Zar" panose="00000400000000000000" pitchFamily="2" charset="-78"/>
              </a:rPr>
              <a:t>راستا</a:t>
            </a:r>
            <a:r>
              <a:rPr lang="fa-IR" sz="2900" dirty="0">
                <a:cs typeface="B Zar" panose="00000400000000000000" pitchFamily="2" charset="-78"/>
              </a:rPr>
              <a:t>ی انجام این بخش</a:t>
            </a:r>
            <a:r>
              <a:rPr lang="ar-SA" sz="2900" dirty="0">
                <a:cs typeface="B Zar" panose="00000400000000000000" pitchFamily="2" charset="-78"/>
              </a:rPr>
              <a:t> شهرداری موظف است، نسبت به «توانمندسازی زنان از طریق تدوین اسناد، برنامه‏های عملیاتی مرتبط، ایجاد و گسترش کانون‏های زنان، راه‏اندازی نهادهای حامی خانواده، ساماندهی گروه‏های آسیب پذیر، توسعه رفاه اجتماعی، توجه و حمایت از کارآفرینی، ترویج سبک زندگی اسلامی‏</a:t>
            </a:r>
            <a:r>
              <a:rPr lang="en-US" sz="2900" dirty="0">
                <a:cs typeface="B Zar" panose="00000400000000000000" pitchFamily="2" charset="-78"/>
              </a:rPr>
              <a:t>_</a:t>
            </a:r>
            <a:r>
              <a:rPr lang="ar-SA" sz="2900" dirty="0">
                <a:cs typeface="B Zar" panose="00000400000000000000" pitchFamily="2" charset="-78"/>
              </a:rPr>
              <a:t>ایرانی، افزایش سطح مشارکت شهروندان، بهبود کیفیت گذران اوقات فراغت خانواده‏های تهرانی، توسعه ورزش همگانی، ارتقا سلامت شهری، اعمال مدیریت یکپارچه فرهنگی و توجه به پژوهش در حوزه‏های فوق» اقدام نماید.</a:t>
            </a:r>
            <a:endParaRPr lang="en-US" sz="2900" dirty="0">
              <a:cs typeface="B Zar" panose="00000400000000000000" pitchFamily="2" charset="-78"/>
            </a:endParaRPr>
          </a:p>
          <a:p>
            <a:pPr algn="just">
              <a:lnSpc>
                <a:spcPct val="170000"/>
              </a:lnSpc>
            </a:pPr>
            <a:r>
              <a:rPr lang="ar-SA" sz="2900" dirty="0">
                <a:cs typeface="B Zar" panose="00000400000000000000" pitchFamily="2" charset="-78"/>
              </a:rPr>
              <a:t>در </a:t>
            </a:r>
            <a:r>
              <a:rPr lang="fa-IR" sz="2900" dirty="0">
                <a:cs typeface="B Zar" panose="00000400000000000000" pitchFamily="2" charset="-78"/>
              </a:rPr>
              <a:t>این بخش </a:t>
            </a:r>
            <a:r>
              <a:rPr lang="fa-IR" sz="2900" b="1" dirty="0">
                <a:cs typeface="B Zar" panose="00000400000000000000" pitchFamily="2" charset="-78"/>
              </a:rPr>
              <a:t>شامل 12ماده، 126 بند و </a:t>
            </a:r>
            <a:r>
              <a:rPr lang="ar-SA" sz="2900" b="1" dirty="0">
                <a:cs typeface="B Zar" panose="00000400000000000000" pitchFamily="2" charset="-78"/>
              </a:rPr>
              <a:t>8 تبصره</a:t>
            </a:r>
            <a:r>
              <a:rPr lang="fa-IR" sz="2900" b="1" dirty="0">
                <a:cs typeface="B Zar" panose="00000400000000000000" pitchFamily="2" charset="-78"/>
              </a:rPr>
              <a:t> </a:t>
            </a:r>
            <a:r>
              <a:rPr lang="fa-IR" sz="2900" dirty="0">
                <a:cs typeface="B Zar" panose="00000400000000000000" pitchFamily="2" charset="-78"/>
              </a:rPr>
              <a:t>می باشد.</a:t>
            </a:r>
          </a:p>
          <a:p>
            <a:pPr algn="just">
              <a:lnSpc>
                <a:spcPct val="170000"/>
              </a:lnSpc>
            </a:pPr>
            <a:r>
              <a:rPr lang="fa-IR" sz="2900" dirty="0">
                <a:cs typeface="B Zar" panose="00000400000000000000" pitchFamily="2" charset="-78"/>
              </a:rPr>
              <a:t>مهم ترین اقدامات و عملکردهایی که در راستای تحقق مواد و احکام مربوط به این بخش صورت پذیرفته است عبارتند از:</a:t>
            </a:r>
            <a:endParaRPr lang="en-US" sz="2900" dirty="0">
              <a:cs typeface="B Zar" panose="00000400000000000000" pitchFamily="2" charset="-78"/>
            </a:endParaRPr>
          </a:p>
        </p:txBody>
      </p:sp>
      <p:sp>
        <p:nvSpPr>
          <p:cNvPr id="6" name="Title 1"/>
          <p:cNvSpPr txBox="1">
            <a:spLocks/>
          </p:cNvSpPr>
          <p:nvPr/>
        </p:nvSpPr>
        <p:spPr>
          <a:xfrm>
            <a:off x="638896" y="228600"/>
            <a:ext cx="7875388" cy="1219200"/>
          </a:xfrm>
          <a:prstGeom prst="rect">
            <a:avLst/>
          </a:prstGeom>
          <a:noFill/>
          <a:ln>
            <a:noFill/>
          </a:ln>
        </p:spPr>
        <p:txBody>
          <a:bodyPr vert="horz" lIns="91440" tIns="45720" rIns="91440" bIns="45720" rtlCol="0" anchor="b" anchorCtr="0">
            <a:noAutofit/>
          </a:bodyPr>
          <a:lstStyle>
            <a:defPPr>
              <a:defRPr lang="en-US"/>
            </a:defPPr>
            <a:lvl1pPr algn="ctr" rtl="1">
              <a:spcBef>
                <a:spcPct val="0"/>
              </a:spcBef>
              <a:buNone/>
              <a:defRPr sz="2400">
                <a:ln w="18415" cmpd="sng">
                  <a:solidFill>
                    <a:schemeClr val="accent1">
                      <a:lumMod val="50000"/>
                    </a:schemeClr>
                  </a:solidFill>
                  <a:prstDash val="solid"/>
                </a:ln>
                <a:solidFill>
                  <a:srgbClr val="FFFFFF"/>
                </a:solidFill>
                <a:effectLst>
                  <a:outerShdw blurRad="63500" dir="3600000" algn="tl" rotWithShape="0">
                    <a:srgbClr val="000000">
                      <a:alpha val="70000"/>
                    </a:srgbClr>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fa-IR" dirty="0">
                <a:ln w="18415" cmpd="sng">
                  <a:noFill/>
                  <a:prstDash val="solid"/>
                </a:ln>
                <a:solidFill>
                  <a:schemeClr val="tx1"/>
                </a:solidFill>
                <a:effectLst/>
              </a:rPr>
              <a:t>بخش بیستم و یکم : </a:t>
            </a:r>
            <a:r>
              <a:rPr lang="ar-SA" dirty="0">
                <a:ln w="18415" cmpd="sng">
                  <a:noFill/>
                  <a:prstDash val="solid"/>
                </a:ln>
                <a:solidFill>
                  <a:schemeClr val="tx1"/>
                </a:solidFill>
                <a:effectLst/>
              </a:rPr>
              <a:t>ارتقای شهرداری از سازمانی خدماتی به نهادی مدنی، فرهنگی و اجتماعی در چارچوب اسناد </a:t>
            </a:r>
            <a:r>
              <a:rPr lang="ar-SA" dirty="0" smtClean="0">
                <a:ln w="18415" cmpd="sng">
                  <a:noFill/>
                  <a:prstDash val="solid"/>
                </a:ln>
                <a:solidFill>
                  <a:schemeClr val="tx1"/>
                </a:solidFill>
                <a:effectLst/>
              </a:rPr>
              <a:t>بالادستی</a:t>
            </a:r>
            <a:endParaRPr lang="fa-IR" dirty="0">
              <a:ln w="18415" cmpd="sng">
                <a:noFill/>
                <a:prstDash val="solid"/>
              </a:ln>
              <a:solidFill>
                <a:schemeClr val="tx1"/>
              </a:solidFill>
              <a:effectLst/>
            </a:endParaRPr>
          </a:p>
        </p:txBody>
      </p:sp>
      <p:sp>
        <p:nvSpPr>
          <p:cNvPr id="5" name="Action Button: Forward or Next 4">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104</a:t>
            </a:fld>
            <a:endParaRPr lang="fa-IR"/>
          </a:p>
        </p:txBody>
      </p:sp>
    </p:spTree>
    <p:extLst>
      <p:ext uri="{BB962C8B-B14F-4D97-AF65-F5344CB8AC3E}">
        <p14:creationId xmlns:p14="http://schemas.microsoft.com/office/powerpoint/2010/main" val="3655933823"/>
      </p:ext>
    </p:extLst>
  </p:cSld>
  <p:clrMapOvr>
    <a:masterClrMapping/>
  </p:clrMapOvr>
  <p:transition spd="med" advClick="0">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57200" y="1596806"/>
            <a:ext cx="8470231" cy="5032594"/>
          </a:xfrm>
          <a:noFill/>
          <a:ln>
            <a:noFill/>
          </a:ln>
        </p:spPr>
        <p:txBody>
          <a:bodyPr>
            <a:noAutofit/>
          </a:bodyPr>
          <a:lstStyle/>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2" action="ppaction://hlinkfile"/>
              </a:rPr>
              <a:t>تحقق ماده 102بند ب:</a:t>
            </a:r>
            <a:endParaRPr lang="fa-IR" sz="1800" b="1" dirty="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فعال </a:t>
            </a:r>
            <a:r>
              <a:rPr lang="fa-IR" sz="1800" dirty="0">
                <a:latin typeface="Adobe Arabic"/>
                <a:ea typeface="Adobe Arabic"/>
                <a:cs typeface="B Zar" panose="00000400000000000000" pitchFamily="2" charset="-78"/>
              </a:rPr>
              <a:t>سازی 342 کانون بانوان با تعداد 122470 عضو فعال‏، تعداد 342 کانون دختران با تعداد 17809 عضو فعال و تعداد 342 کانون خانواده با تعداد 15374 عضو فعال و در مجموع 1026 کانون با تعداد 81900 عضو فعال در سطح محلات تا پایان سال سوم برنامه </a:t>
            </a:r>
            <a:r>
              <a:rPr lang="fa-IR" sz="1800" dirty="0" smtClean="0">
                <a:latin typeface="Adobe Arabic"/>
                <a:ea typeface="Adobe Arabic"/>
                <a:cs typeface="B Zar" panose="00000400000000000000" pitchFamily="2" charset="-78"/>
              </a:rPr>
              <a:t>(</a:t>
            </a:r>
            <a:r>
              <a:rPr lang="fa-IR" sz="1800" dirty="0">
                <a:latin typeface="Adobe Arabic"/>
                <a:ea typeface="Adobe Arabic"/>
                <a:cs typeface="B Zar" panose="00000400000000000000" pitchFamily="2" charset="-78"/>
              </a:rPr>
              <a:t>بطوریکه 342 کانون بانوان با تعداد 65000 عضو فعال‏، تعداد 342 کانون دختران با تعداد 9100 عضو فعال و تعداد 342 کانون خانواده با تعداد 7800 عضو فعال و در مجموع 1026 کانون با تعداد 81900 عضو فعال در سطح محلات در سال 1395 فعال شده اند</a:t>
            </a:r>
            <a:r>
              <a:rPr lang="fa-IR" sz="1800" dirty="0" smtClean="0">
                <a:latin typeface="Adobe Arabic"/>
                <a:ea typeface="Adobe Arabic"/>
                <a:cs typeface="B Zar" panose="00000400000000000000" pitchFamily="2" charset="-78"/>
              </a:rPr>
              <a:t>)؛</a:t>
            </a:r>
          </a:p>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3" action="ppaction://hlinkfile"/>
              </a:rPr>
              <a:t>تحقق ماده 102بند ت:</a:t>
            </a:r>
            <a:endParaRPr lang="fa-IR" sz="1800" b="1" dirty="0">
              <a:latin typeface="Adobe Arabic"/>
              <a:ea typeface="Adobe Arabic"/>
              <a:cs typeface="B Zar" panose="00000400000000000000" pitchFamily="2" charset="-78"/>
            </a:endParaRPr>
          </a:p>
          <a:p>
            <a:pPr marL="0" indent="0" algn="just">
              <a:lnSpc>
                <a:spcPct val="150000"/>
              </a:lnSpc>
              <a:buNone/>
            </a:pPr>
            <a:r>
              <a:rPr lang="ar-SA" sz="1800" dirty="0" smtClean="0">
                <a:latin typeface="Adobe Arabic"/>
                <a:ea typeface="Adobe Arabic"/>
                <a:cs typeface="B Zar" panose="00000400000000000000" pitchFamily="2" charset="-78"/>
              </a:rPr>
              <a:t>برگزاری </a:t>
            </a:r>
            <a:r>
              <a:rPr lang="ar-SA" sz="1800" dirty="0">
                <a:latin typeface="Adobe Arabic"/>
                <a:ea typeface="Adobe Arabic"/>
                <a:cs typeface="B Zar" panose="00000400000000000000" pitchFamily="2" charset="-78"/>
              </a:rPr>
              <a:t>بیش از 650 کارگاه مهارت‏های فرزند پروری  در 4 فاز تحت عناوین امور دینی؛ مذهبی شامل 200 جلسه، امور </a:t>
            </a:r>
            <a:r>
              <a:rPr lang="ar-SA" sz="1800" dirty="0" smtClean="0">
                <a:latin typeface="Adobe Arabic"/>
                <a:ea typeface="Adobe Arabic"/>
                <a:cs typeface="B Zar" panose="00000400000000000000" pitchFamily="2" charset="-78"/>
              </a:rPr>
              <a:t>تربیتی</a:t>
            </a:r>
            <a:r>
              <a:rPr lang="fa-IR" sz="1800" dirty="0" smtClean="0">
                <a:latin typeface="Adobe Arabic"/>
                <a:ea typeface="Adobe Arabic"/>
                <a:cs typeface="B Zar" panose="00000400000000000000" pitchFamily="2" charset="-78"/>
              </a:rPr>
              <a:t>،</a:t>
            </a:r>
            <a:r>
              <a:rPr lang="ar-SA" sz="1800" dirty="0" smtClean="0">
                <a:latin typeface="Adobe Arabic"/>
                <a:ea typeface="Adobe Arabic"/>
                <a:cs typeface="B Zar" panose="00000400000000000000" pitchFamily="2" charset="-78"/>
              </a:rPr>
              <a:t> </a:t>
            </a:r>
            <a:r>
              <a:rPr lang="ar-SA" sz="1800" dirty="0">
                <a:latin typeface="Adobe Arabic"/>
                <a:ea typeface="Adobe Arabic"/>
                <a:cs typeface="B Zar" panose="00000400000000000000" pitchFamily="2" charset="-78"/>
              </a:rPr>
              <a:t>140 </a:t>
            </a:r>
            <a:r>
              <a:rPr lang="ar-SA" sz="1800" dirty="0" smtClean="0">
                <a:latin typeface="Adobe Arabic"/>
                <a:ea typeface="Adobe Arabic"/>
                <a:cs typeface="B Zar" panose="00000400000000000000" pitchFamily="2" charset="-78"/>
              </a:rPr>
              <a:t>جلسه </a:t>
            </a:r>
            <a:r>
              <a:rPr lang="ar-SA" sz="1800" dirty="0">
                <a:latin typeface="Adobe Arabic"/>
                <a:ea typeface="Adobe Arabic"/>
                <a:cs typeface="B Zar" panose="00000400000000000000" pitchFamily="2" charset="-78"/>
              </a:rPr>
              <a:t>بازی و سرگرمی و سلامت </a:t>
            </a:r>
            <a:r>
              <a:rPr lang="ar-SA" sz="1800" dirty="0" smtClean="0">
                <a:latin typeface="Adobe Arabic"/>
                <a:ea typeface="Adobe Arabic"/>
                <a:cs typeface="B Zar" panose="00000400000000000000" pitchFamily="2" charset="-78"/>
              </a:rPr>
              <a:t>تغذیه</a:t>
            </a:r>
            <a:r>
              <a:rPr lang="fa-IR" sz="1800" dirty="0" smtClean="0">
                <a:latin typeface="Adobe Arabic"/>
                <a:ea typeface="Adobe Arabic"/>
                <a:cs typeface="B Zar" panose="00000400000000000000" pitchFamily="2" charset="-78"/>
              </a:rPr>
              <a:t> </a:t>
            </a:r>
            <a:r>
              <a:rPr lang="ar-SA" sz="1800" dirty="0" smtClean="0">
                <a:latin typeface="Adobe Arabic"/>
                <a:ea typeface="Adobe Arabic"/>
                <a:cs typeface="B Zar" panose="00000400000000000000" pitchFamily="2" charset="-78"/>
              </a:rPr>
              <a:t>ای</a:t>
            </a:r>
            <a:r>
              <a:rPr lang="fa-IR" sz="1800" dirty="0" smtClean="0">
                <a:latin typeface="Adobe Arabic"/>
                <a:ea typeface="Adobe Arabic"/>
                <a:cs typeface="B Zar" panose="00000400000000000000" pitchFamily="2" charset="-78"/>
              </a:rPr>
              <a:t>،</a:t>
            </a:r>
            <a:r>
              <a:rPr lang="ar-SA" sz="1800" dirty="0" smtClean="0">
                <a:latin typeface="Adobe Arabic"/>
                <a:ea typeface="Adobe Arabic"/>
                <a:cs typeface="B Zar" panose="00000400000000000000" pitchFamily="2" charset="-78"/>
              </a:rPr>
              <a:t> </a:t>
            </a:r>
            <a:r>
              <a:rPr lang="ar-SA" sz="1800" dirty="0">
                <a:latin typeface="Adobe Arabic"/>
                <a:ea typeface="Adobe Arabic"/>
                <a:cs typeface="B Zar" panose="00000400000000000000" pitchFamily="2" charset="-78"/>
              </a:rPr>
              <a:t>190 </a:t>
            </a:r>
            <a:r>
              <a:rPr lang="ar-SA" sz="1800" dirty="0" smtClean="0">
                <a:latin typeface="Adobe Arabic"/>
                <a:ea typeface="Adobe Arabic"/>
                <a:cs typeface="B Zar" panose="00000400000000000000" pitchFamily="2" charset="-78"/>
              </a:rPr>
              <a:t>جلسهآموزشهای </a:t>
            </a:r>
            <a:r>
              <a:rPr lang="ar-SA" sz="1800" dirty="0">
                <a:latin typeface="Adobe Arabic"/>
                <a:ea typeface="Adobe Arabic"/>
                <a:cs typeface="B Zar" panose="00000400000000000000" pitchFamily="2" charset="-78"/>
              </a:rPr>
              <a:t>شهروندی و مهارتهای ارتباطی شامل 120 جلسه برای بیش از 14.000 نفر از مادران دارای فرزند زیر 4 سال در محلات شهر تهران</a:t>
            </a:r>
            <a:r>
              <a:rPr lang="ar-SA" sz="1800" dirty="0" smtClean="0">
                <a:latin typeface="Adobe Arabic"/>
                <a:ea typeface="Adobe Arabic"/>
                <a:cs typeface="B Zar" panose="00000400000000000000" pitchFamily="2" charset="-78"/>
              </a:rPr>
              <a:t>‏</a:t>
            </a:r>
            <a:r>
              <a:rPr lang="fa-IR" sz="1800" dirty="0" smtClean="0">
                <a:latin typeface="Adobe Arabic"/>
                <a:ea typeface="Adobe Arabic"/>
                <a:cs typeface="B Zar" panose="00000400000000000000" pitchFamily="2" charset="-78"/>
              </a:rPr>
              <a:t> در سال 1395.</a:t>
            </a:r>
            <a:endParaRPr lang="en-US" sz="1800" dirty="0">
              <a:latin typeface="Adobe Arabic"/>
              <a:ea typeface="Adobe Arabic"/>
              <a:cs typeface="B Zar" panose="00000400000000000000" pitchFamily="2" charset="-78"/>
            </a:endParaRPr>
          </a:p>
          <a:p>
            <a:pPr marL="0" indent="0" algn="just">
              <a:lnSpc>
                <a:spcPct val="150000"/>
              </a:lnSpc>
              <a:buNone/>
            </a:pPr>
            <a:endParaRPr lang="fa-IR" sz="1800" dirty="0">
              <a:latin typeface="Adobe Arabic"/>
              <a:ea typeface="Adobe Arabic"/>
              <a:cs typeface="B Zar" panose="00000400000000000000" pitchFamily="2" charset="-78"/>
            </a:endParaRPr>
          </a:p>
        </p:txBody>
      </p:sp>
      <p:sp>
        <p:nvSpPr>
          <p:cNvPr id="5" name="Title 1"/>
          <p:cNvSpPr txBox="1">
            <a:spLocks/>
          </p:cNvSpPr>
          <p:nvPr/>
        </p:nvSpPr>
        <p:spPr>
          <a:xfrm>
            <a:off x="341474" y="8188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endParaRPr lang="fa-IR" dirty="0">
              <a:ln w="6600">
                <a:noFill/>
                <a:prstDash val="solid"/>
              </a:ln>
              <a:solidFill>
                <a:schemeClr val="tx1"/>
              </a:solidFill>
              <a:effectLst/>
            </a:endParaRP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105</a:t>
            </a:fld>
            <a:endParaRPr lang="fa-IR"/>
          </a:p>
        </p:txBody>
      </p:sp>
    </p:spTree>
    <p:extLst>
      <p:ext uri="{BB962C8B-B14F-4D97-AF65-F5344CB8AC3E}">
        <p14:creationId xmlns:p14="http://schemas.microsoft.com/office/powerpoint/2010/main" val="1932882328"/>
      </p:ext>
    </p:extLst>
  </p:cSld>
  <p:clrMapOvr>
    <a:masterClrMapping/>
  </p:clrMapOvr>
  <p:transition spd="med" advClick="0">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81000" y="1676400"/>
            <a:ext cx="8470231" cy="4876800"/>
          </a:xfrm>
          <a:noFill/>
          <a:ln>
            <a:noFill/>
          </a:ln>
        </p:spPr>
        <p:txBody>
          <a:bodyPr>
            <a:noAutofit/>
          </a:bodyPr>
          <a:lstStyle/>
          <a:p>
            <a:pPr algn="just">
              <a:lnSpc>
                <a:spcPct val="150000"/>
              </a:lnSpc>
            </a:pPr>
            <a:r>
              <a:rPr lang="fa-IR" sz="1600" b="1" dirty="0">
                <a:latin typeface="Adobe Arabic"/>
                <a:ea typeface="Adobe Arabic"/>
                <a:cs typeface="B Zar" panose="00000400000000000000" pitchFamily="2" charset="-78"/>
              </a:rPr>
              <a:t>در راستای </a:t>
            </a:r>
            <a:r>
              <a:rPr lang="fa-IR" sz="1600" b="1" dirty="0">
                <a:latin typeface="Adobe Arabic"/>
                <a:ea typeface="Adobe Arabic"/>
                <a:cs typeface="B Zar" panose="00000400000000000000" pitchFamily="2" charset="-78"/>
                <a:hlinkClick r:id="rId2" action="ppaction://hlinkfile"/>
              </a:rPr>
              <a:t>تحقق ماده 102بند </a:t>
            </a:r>
            <a:r>
              <a:rPr lang="fa-IR" sz="1600" b="1" dirty="0" smtClean="0">
                <a:latin typeface="Adobe Arabic"/>
                <a:ea typeface="Adobe Arabic"/>
                <a:cs typeface="B Zar" panose="00000400000000000000" pitchFamily="2" charset="-78"/>
                <a:hlinkClick r:id="rId2" action="ppaction://hlinkfile"/>
              </a:rPr>
              <a:t>ث </a:t>
            </a:r>
            <a:endParaRPr lang="fa-IR" sz="1600" b="1" dirty="0" smtClean="0">
              <a:latin typeface="Adobe Arabic"/>
              <a:ea typeface="Adobe Arabic"/>
              <a:cs typeface="B Zar" panose="00000400000000000000" pitchFamily="2" charset="-78"/>
            </a:endParaRPr>
          </a:p>
          <a:p>
            <a:pPr algn="just">
              <a:lnSpc>
                <a:spcPct val="150000"/>
              </a:lnSpc>
              <a:buFont typeface="Wingdings" pitchFamily="2" charset="2"/>
              <a:buChar char="ü"/>
            </a:pPr>
            <a:r>
              <a:rPr lang="ar-SA" sz="1600" dirty="0">
                <a:latin typeface="Adobe Arabic"/>
                <a:ea typeface="Adobe Arabic"/>
                <a:cs typeface="B Zar" panose="00000400000000000000" pitchFamily="2" charset="-78"/>
              </a:rPr>
              <a:t>برگزاري 120 </a:t>
            </a:r>
            <a:r>
              <a:rPr lang="ar-SA" sz="1600" dirty="0" smtClean="0">
                <a:latin typeface="Adobe Arabic"/>
                <a:ea typeface="Adobe Arabic"/>
                <a:cs typeface="B Zar" panose="00000400000000000000" pitchFamily="2" charset="-78"/>
              </a:rPr>
              <a:t>نشست</a:t>
            </a:r>
            <a:r>
              <a:rPr lang="fa-IR" sz="1600" dirty="0" smtClean="0">
                <a:latin typeface="Adobe Arabic"/>
                <a:ea typeface="Adobe Arabic"/>
                <a:cs typeface="B Zar" panose="00000400000000000000" pitchFamily="2" charset="-78"/>
              </a:rPr>
              <a:t> مشتمل بر </a:t>
            </a:r>
            <a:r>
              <a:rPr lang="ar-SA" sz="1600" dirty="0" smtClean="0">
                <a:latin typeface="Adobe Arabic"/>
                <a:ea typeface="Adobe Arabic"/>
                <a:cs typeface="B Zar" panose="00000400000000000000" pitchFamily="2" charset="-78"/>
              </a:rPr>
              <a:t>جلسات </a:t>
            </a:r>
            <a:r>
              <a:rPr lang="ar-SA" sz="1600" dirty="0">
                <a:latin typeface="Adobe Arabic"/>
                <a:ea typeface="Adobe Arabic"/>
                <a:cs typeface="B Zar" panose="00000400000000000000" pitchFamily="2" charset="-78"/>
              </a:rPr>
              <a:t>ستاد صيانت از حريم امنيت عمومي و حقوق شهروندي و كميته هاي تخصصي آن در سطح مناطق 22 گانه </a:t>
            </a:r>
            <a:r>
              <a:rPr lang="fa-IR" sz="1600" dirty="0" smtClean="0">
                <a:latin typeface="Adobe Arabic"/>
                <a:ea typeface="Adobe Arabic"/>
                <a:cs typeface="B Zar" panose="00000400000000000000" pitchFamily="2" charset="-78"/>
              </a:rPr>
              <a:t>؛</a:t>
            </a:r>
          </a:p>
          <a:p>
            <a:pPr algn="just">
              <a:lnSpc>
                <a:spcPct val="150000"/>
              </a:lnSpc>
              <a:buFont typeface="Wingdings" pitchFamily="2" charset="2"/>
              <a:buChar char="ü"/>
            </a:pPr>
            <a:r>
              <a:rPr lang="ar-SA" sz="1600" dirty="0">
                <a:latin typeface="Adobe Arabic"/>
                <a:ea typeface="Adobe Arabic"/>
                <a:cs typeface="B Zar" panose="00000400000000000000" pitchFamily="2" charset="-78"/>
              </a:rPr>
              <a:t>برگزاري بيش از 1062جلسه آموزشي مشاوره اي اخلاقي، خانوادگي و ديني با محوريت عفاف و حجاب در سطح محلات 354 گانه شهر </a:t>
            </a:r>
            <a:r>
              <a:rPr lang="ar-SA" sz="1600" dirty="0" smtClean="0">
                <a:latin typeface="Adobe Arabic"/>
                <a:ea typeface="Adobe Arabic"/>
                <a:cs typeface="B Zar" panose="00000400000000000000" pitchFamily="2" charset="-78"/>
              </a:rPr>
              <a:t>تهران</a:t>
            </a:r>
            <a:r>
              <a:rPr lang="fa-IR" sz="1600" dirty="0" smtClean="0">
                <a:latin typeface="Adobe Arabic"/>
                <a:ea typeface="Adobe Arabic"/>
                <a:cs typeface="B Zar" panose="00000400000000000000" pitchFamily="2" charset="-78"/>
              </a:rPr>
              <a:t>.</a:t>
            </a:r>
          </a:p>
          <a:p>
            <a:pPr algn="just">
              <a:lnSpc>
                <a:spcPct val="150000"/>
              </a:lnSpc>
              <a:buFont typeface="Wingdings" pitchFamily="2" charset="2"/>
              <a:buChar char="ü"/>
            </a:pPr>
            <a:r>
              <a:rPr lang="ar-SA" sz="1600" dirty="0">
                <a:latin typeface="Adobe Arabic"/>
                <a:ea typeface="Adobe Arabic"/>
                <a:cs typeface="B Zar" panose="00000400000000000000" pitchFamily="2" charset="-78"/>
              </a:rPr>
              <a:t>برگزاری 66نمایشگاه صنایع فرهنگی و مد و پوشش اسلامی در شهربانوها وسراهای محلات،  برگزاری بیش از 1000 کارگاه آموزشی عفاف وحجاب درسطح محلات شهرتهران برای دختران دانش آموز و دانشجو به تعداد 20000 نفر، برگزاری 44 غرفه ی عفاف و حجاب در ماه مبارک رمضان درسطح پارکهای شهر تهران ، آموزش 3540نفراز حجاب یاوران درسطح محلات جهت مشارکت دراجرای برنامه های عفاف وحجاب در </a:t>
            </a:r>
            <a:r>
              <a:rPr lang="ar-SA" sz="1600" dirty="0" smtClean="0">
                <a:latin typeface="Adobe Arabic"/>
                <a:ea typeface="Adobe Arabic"/>
                <a:cs typeface="B Zar" panose="00000400000000000000" pitchFamily="2" charset="-78"/>
              </a:rPr>
              <a:t>محلات</a:t>
            </a:r>
            <a:r>
              <a:rPr lang="fa-IR" sz="1600" dirty="0" smtClean="0">
                <a:latin typeface="Adobe Arabic"/>
                <a:ea typeface="Adobe Arabic"/>
                <a:cs typeface="B Zar" panose="00000400000000000000" pitchFamily="2" charset="-78"/>
              </a:rPr>
              <a:t>.</a:t>
            </a:r>
            <a:r>
              <a:rPr lang="ar-SA" sz="1600" dirty="0" smtClean="0">
                <a:latin typeface="Adobe Arabic"/>
                <a:ea typeface="Adobe Arabic"/>
                <a:cs typeface="B Zar" panose="00000400000000000000" pitchFamily="2" charset="-78"/>
              </a:rPr>
              <a:t> </a:t>
            </a:r>
            <a:endParaRPr lang="fa-IR" sz="1600" dirty="0">
              <a:latin typeface="Adobe Arabic"/>
              <a:ea typeface="Adobe Arabic"/>
              <a:cs typeface="B Zar" panose="00000400000000000000" pitchFamily="2" charset="-78"/>
            </a:endParaRP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3" action="ppaction://hlinkfile"/>
              </a:rPr>
              <a:t>تحقق ماده 102بند </a:t>
            </a:r>
            <a:r>
              <a:rPr lang="fa-IR" sz="1600" b="1" dirty="0" smtClean="0">
                <a:latin typeface="Adobe Arabic"/>
                <a:ea typeface="Adobe Arabic"/>
                <a:cs typeface="B Zar" panose="00000400000000000000" pitchFamily="2" charset="-78"/>
                <a:hlinkClick r:id="rId3" action="ppaction://hlinkfile"/>
              </a:rPr>
              <a:t>چ </a:t>
            </a:r>
            <a:endParaRPr lang="fa-IR" sz="1600" b="1" dirty="0">
              <a:latin typeface="Adobe Arabic"/>
              <a:ea typeface="Adobe Arabic"/>
              <a:cs typeface="B Zar" panose="00000400000000000000" pitchFamily="2" charset="-78"/>
            </a:endParaRPr>
          </a:p>
          <a:p>
            <a:pPr marL="0" indent="0" algn="just">
              <a:lnSpc>
                <a:spcPct val="150000"/>
              </a:lnSpc>
              <a:buNone/>
            </a:pPr>
            <a:r>
              <a:rPr lang="fa-IR" sz="1600" dirty="0" smtClean="0">
                <a:latin typeface="Adobe Arabic"/>
                <a:ea typeface="Adobe Arabic"/>
                <a:cs typeface="B Zar" panose="00000400000000000000" pitchFamily="2" charset="-78"/>
              </a:rPr>
              <a:t>ثبت </a:t>
            </a:r>
            <a:r>
              <a:rPr lang="fa-IR" sz="1600" dirty="0">
                <a:latin typeface="Adobe Arabic"/>
                <a:ea typeface="Adobe Arabic"/>
                <a:cs typeface="B Zar" panose="00000400000000000000" pitchFamily="2" charset="-78"/>
              </a:rPr>
              <a:t>نام، تولید و تحویل 16000 بسته آموزشی- فرهنگی ویژه اعضاء طرح غنچه های شهر، نظارت برتوزیع و تولید و بررسی  بانک اطلاعاتی ارسالی از سوی پیمانکار  </a:t>
            </a:r>
            <a:r>
              <a:rPr lang="fa-IR" sz="1600" dirty="0" smtClean="0">
                <a:latin typeface="Adobe Arabic"/>
                <a:ea typeface="Adobe Arabic"/>
                <a:cs typeface="B Zar" panose="00000400000000000000" pitchFamily="2" charset="-78"/>
              </a:rPr>
              <a:t>طرح.</a:t>
            </a:r>
          </a:p>
          <a:p>
            <a:pPr algn="just">
              <a:lnSpc>
                <a:spcPct val="150000"/>
              </a:lnSpc>
              <a:buFont typeface="Arial" panose="020B0604020202020204" pitchFamily="34" charset="0"/>
              <a:buChar char="•"/>
            </a:pPr>
            <a:endParaRPr lang="fa-IR" sz="1600" dirty="0">
              <a:latin typeface="Adobe Arabic"/>
              <a:ea typeface="Adobe Arabic"/>
              <a:cs typeface="B Zar" panose="00000400000000000000" pitchFamily="2" charset="-78"/>
            </a:endParaRPr>
          </a:p>
        </p:txBody>
      </p:sp>
      <p:sp>
        <p:nvSpPr>
          <p:cNvPr id="5" name="Title 1"/>
          <p:cNvSpPr txBox="1">
            <a:spLocks/>
          </p:cNvSpPr>
          <p:nvPr/>
        </p:nvSpPr>
        <p:spPr>
          <a:xfrm>
            <a:off x="288759" y="192505"/>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endParaRPr lang="fa-IR" dirty="0">
              <a:ln w="6600">
                <a:noFill/>
                <a:prstDash val="solid"/>
              </a:ln>
              <a:solidFill>
                <a:schemeClr val="tx1"/>
              </a:solidFill>
              <a:effectLst/>
            </a:endParaRPr>
          </a:p>
          <a:p>
            <a:endParaRPr lang="fa-IR" dirty="0" smtClean="0">
              <a:ln w="6600">
                <a:noFill/>
                <a:prstDash val="solid"/>
              </a:ln>
              <a:solidFill>
                <a:schemeClr val="tx1"/>
              </a:solidFill>
              <a:effectLst/>
            </a:endParaRP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106</a:t>
            </a:fld>
            <a:endParaRPr lang="fa-IR"/>
          </a:p>
        </p:txBody>
      </p:sp>
    </p:spTree>
    <p:extLst>
      <p:ext uri="{BB962C8B-B14F-4D97-AF65-F5344CB8AC3E}">
        <p14:creationId xmlns:p14="http://schemas.microsoft.com/office/powerpoint/2010/main" val="2497271672"/>
      </p:ext>
    </p:extLst>
  </p:cSld>
  <p:clrMapOvr>
    <a:masterClrMapping/>
  </p:clrMapOvr>
  <p:transition spd="med" advClick="0">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57200" y="1752600"/>
            <a:ext cx="8470231" cy="4876800"/>
          </a:xfrm>
          <a:noFill/>
          <a:ln>
            <a:noFill/>
          </a:ln>
        </p:spPr>
        <p:txBody>
          <a:bodyPr>
            <a:noAutofit/>
          </a:bodyPr>
          <a:lstStyle/>
          <a:p>
            <a:pPr algn="just"/>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2" action="ppaction://hlinkfile"/>
              </a:rPr>
              <a:t>تحقق ماده 102بند </a:t>
            </a:r>
            <a:r>
              <a:rPr lang="fa-IR" sz="1800" b="1" dirty="0" smtClean="0">
                <a:latin typeface="Adobe Arabic"/>
                <a:ea typeface="Adobe Arabic"/>
                <a:cs typeface="B Zar" panose="00000400000000000000" pitchFamily="2" charset="-78"/>
                <a:hlinkClick r:id="rId2" action="ppaction://hlinkfile"/>
              </a:rPr>
              <a:t>ف:</a:t>
            </a:r>
            <a:endParaRPr lang="fa-IR" sz="1800" b="1" dirty="0" smtClean="0">
              <a:latin typeface="Adobe Arabic"/>
              <a:ea typeface="Adobe Arabic"/>
              <a:cs typeface="B Zar" panose="00000400000000000000" pitchFamily="2" charset="-78"/>
            </a:endParaRPr>
          </a:p>
          <a:p>
            <a:pPr marL="446088" lvl="0" indent="-446088" algn="just">
              <a:lnSpc>
                <a:spcPct val="150000"/>
              </a:lnSpc>
              <a:buFont typeface="Wingdings" pitchFamily="2" charset="2"/>
              <a:buChar char="ü"/>
            </a:pPr>
            <a:r>
              <a:rPr lang="ar-SA" sz="1800" dirty="0">
                <a:latin typeface="Adobe Arabic"/>
                <a:ea typeface="Adobe Arabic"/>
                <a:cs typeface="B Zar" panose="00000400000000000000" pitchFamily="2" charset="-78"/>
              </a:rPr>
              <a:t>اهداء جهیزیه رایگان به 2479 زوج (که به 950 زوج در سال 1395جهیزیه رایگان اهداء شد)؛</a:t>
            </a:r>
            <a:endParaRPr lang="en-US" sz="1800" dirty="0">
              <a:latin typeface="Adobe Arabic"/>
              <a:ea typeface="Adobe Arabic"/>
              <a:cs typeface="B Zar" panose="00000400000000000000" pitchFamily="2" charset="-78"/>
            </a:endParaRPr>
          </a:p>
          <a:p>
            <a:pPr marL="446088" lvl="0" indent="-446088" algn="just">
              <a:lnSpc>
                <a:spcPct val="150000"/>
              </a:lnSpc>
              <a:buFont typeface="Wingdings" pitchFamily="2" charset="2"/>
              <a:buChar char="ü"/>
            </a:pPr>
            <a:r>
              <a:rPr lang="ar-SA" sz="1800" dirty="0">
                <a:latin typeface="Adobe Arabic"/>
                <a:ea typeface="Adobe Arabic"/>
                <a:cs typeface="B Zar" panose="00000400000000000000" pitchFamily="2" charset="-78"/>
              </a:rPr>
              <a:t>اهداء جهیزیه ارزان  به 4373 زوج (که به 1785 زوج در سال 1395جهیزیه ارازان اهداء شد)؛</a:t>
            </a:r>
            <a:endParaRPr lang="en-US" sz="1800" dirty="0">
              <a:latin typeface="Adobe Arabic"/>
              <a:ea typeface="Adobe Arabic"/>
              <a:cs typeface="B Zar" panose="00000400000000000000" pitchFamily="2" charset="-78"/>
            </a:endParaRPr>
          </a:p>
          <a:p>
            <a:pPr marL="446088" lvl="0" indent="-446088" algn="just">
              <a:lnSpc>
                <a:spcPct val="150000"/>
              </a:lnSpc>
              <a:buFont typeface="Wingdings" pitchFamily="2" charset="2"/>
              <a:buChar char="ü"/>
            </a:pPr>
            <a:r>
              <a:rPr lang="ar-SA" sz="1800" dirty="0">
                <a:latin typeface="Adobe Arabic"/>
                <a:ea typeface="Adobe Arabic"/>
                <a:cs typeface="B Zar" panose="00000400000000000000" pitchFamily="2" charset="-78"/>
              </a:rPr>
              <a:t>معرفی3120 زوج جهت بهره‏مندی از تالارهای یاس (که 1353 زوج در سال 1395به تالارهای یاس معرفی شدند</a:t>
            </a:r>
            <a:r>
              <a:rPr lang="ar-SA" sz="1800" dirty="0" smtClean="0">
                <a:latin typeface="Adobe Arabic"/>
                <a:ea typeface="Adobe Arabic"/>
                <a:cs typeface="B Zar" panose="00000400000000000000" pitchFamily="2" charset="-78"/>
              </a:rPr>
              <a:t>)</a:t>
            </a:r>
            <a:r>
              <a:rPr lang="fa-IR" sz="1800" dirty="0" smtClean="0">
                <a:latin typeface="Adobe Arabic"/>
                <a:ea typeface="Adobe Arabic"/>
                <a:cs typeface="B Zar" panose="00000400000000000000" pitchFamily="2" charset="-78"/>
              </a:rPr>
              <a:t>.</a:t>
            </a:r>
          </a:p>
          <a:p>
            <a:pPr marL="446088" indent="-446088"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3" action="ppaction://hlinkfile"/>
              </a:rPr>
              <a:t>تحقق ماده 102بند </a:t>
            </a:r>
            <a:r>
              <a:rPr lang="fa-IR" sz="1800" b="1" dirty="0" smtClean="0">
                <a:latin typeface="Adobe Arabic"/>
                <a:ea typeface="Adobe Arabic"/>
                <a:cs typeface="B Zar" panose="00000400000000000000" pitchFamily="2" charset="-78"/>
                <a:hlinkClick r:id="rId3" action="ppaction://hlinkfile"/>
              </a:rPr>
              <a:t>ح:</a:t>
            </a:r>
            <a:endParaRPr lang="fa-IR" sz="1800" b="1" dirty="0">
              <a:latin typeface="Adobe Arabic"/>
              <a:ea typeface="Adobe Arabic"/>
              <a:cs typeface="B Zar" panose="00000400000000000000" pitchFamily="2" charset="-78"/>
            </a:endParaRPr>
          </a:p>
          <a:p>
            <a:pPr marL="0" lvl="0" indent="0" algn="just">
              <a:lnSpc>
                <a:spcPct val="150000"/>
              </a:lnSpc>
              <a:buNone/>
            </a:pPr>
            <a:r>
              <a:rPr lang="fa-IR" sz="1800" dirty="0">
                <a:latin typeface="Adobe Arabic"/>
                <a:ea typeface="Adobe Arabic"/>
                <a:cs typeface="B Zar" panose="00000400000000000000" pitchFamily="2" charset="-78"/>
              </a:rPr>
              <a:t>ایجاد و راه‏اندازی پردیس‏های توانمندسازی بانوان در مجموعه‏های شهربانو  با </a:t>
            </a:r>
            <a:r>
              <a:rPr lang="fa-IR" sz="1800" dirty="0" smtClean="0">
                <a:latin typeface="Adobe Arabic"/>
                <a:ea typeface="Adobe Arabic"/>
                <a:cs typeface="B Zar" panose="00000400000000000000" pitchFamily="2" charset="-78"/>
              </a:rPr>
              <a:t>هدف </a:t>
            </a:r>
            <a:r>
              <a:rPr lang="fa-IR" sz="1800" dirty="0">
                <a:latin typeface="Adobe Arabic"/>
                <a:ea typeface="Adobe Arabic"/>
                <a:cs typeface="B Zar" panose="00000400000000000000" pitchFamily="2" charset="-78"/>
              </a:rPr>
              <a:t>حمایت از نوآوری و دستاوردهای بانوان محلی، آموزش و شبکه سازی کانون‌های بانوان و بانوان فعال در سطح محلات و خانه‏های </a:t>
            </a:r>
            <a:r>
              <a:rPr lang="fa-IR" sz="1800" dirty="0" smtClean="0">
                <a:latin typeface="Adobe Arabic"/>
                <a:ea typeface="Adobe Arabic"/>
                <a:cs typeface="B Zar" panose="00000400000000000000" pitchFamily="2" charset="-78"/>
              </a:rPr>
              <a:t>تسنیم</a:t>
            </a:r>
          </a:p>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4" action="ppaction://hlinkfile"/>
              </a:rPr>
              <a:t>تحقق ماده 102بند </a:t>
            </a:r>
            <a:r>
              <a:rPr lang="fa-IR" sz="1800" b="1" dirty="0" smtClean="0">
                <a:latin typeface="Adobe Arabic"/>
                <a:ea typeface="Adobe Arabic"/>
                <a:cs typeface="B Zar" panose="00000400000000000000" pitchFamily="2" charset="-78"/>
                <a:hlinkClick r:id="rId4" action="ppaction://hlinkfile"/>
              </a:rPr>
              <a:t>خ:</a:t>
            </a:r>
            <a:endParaRPr lang="fa-IR" sz="1800" b="1" dirty="0">
              <a:latin typeface="Adobe Arabic"/>
              <a:ea typeface="Adobe Arabic"/>
              <a:cs typeface="B Zar" panose="00000400000000000000" pitchFamily="2" charset="-78"/>
            </a:endParaRPr>
          </a:p>
          <a:p>
            <a:pPr marL="0" lvl="0" indent="0" algn="just">
              <a:lnSpc>
                <a:spcPct val="150000"/>
              </a:lnSpc>
              <a:buNone/>
            </a:pPr>
            <a:r>
              <a:rPr lang="fa-IR" sz="1800" dirty="0">
                <a:latin typeface="Adobe Arabic"/>
                <a:ea typeface="Adobe Arabic"/>
                <a:cs typeface="B Zar" panose="00000400000000000000" pitchFamily="2" charset="-78"/>
              </a:rPr>
              <a:t>ايجاد و راه اندازي 461 فضاي ورزشي ويژه </a:t>
            </a:r>
            <a:r>
              <a:rPr lang="fa-IR" sz="1800" dirty="0" smtClean="0">
                <a:latin typeface="Adobe Arabic"/>
                <a:ea typeface="Adobe Arabic"/>
                <a:cs typeface="B Zar" panose="00000400000000000000" pitchFamily="2" charset="-78"/>
              </a:rPr>
              <a:t>بانوان </a:t>
            </a:r>
            <a:endParaRPr lang="fa-IR" sz="1800" b="1" dirty="0" smtClean="0">
              <a:latin typeface="Adobe Arabic"/>
              <a:ea typeface="Adobe Arabic"/>
              <a:cs typeface="B Zar" panose="00000400000000000000" pitchFamily="2" charset="-78"/>
            </a:endParaRPr>
          </a:p>
          <a:p>
            <a:pPr algn="just">
              <a:lnSpc>
                <a:spcPct val="150000"/>
              </a:lnSpc>
              <a:buFont typeface="Arial" panose="020B0604020202020204" pitchFamily="34" charset="0"/>
              <a:buChar char="•"/>
            </a:pPr>
            <a:endParaRPr lang="fa-IR" sz="1800" dirty="0">
              <a:latin typeface="Adobe Arabic"/>
              <a:ea typeface="Adobe Arabic"/>
              <a:cs typeface="B Zar" panose="00000400000000000000" pitchFamily="2" charset="-78"/>
            </a:endParaRPr>
          </a:p>
        </p:txBody>
      </p:sp>
      <p:sp>
        <p:nvSpPr>
          <p:cNvPr id="5" name="Title 1"/>
          <p:cNvSpPr txBox="1">
            <a:spLocks/>
          </p:cNvSpPr>
          <p:nvPr/>
        </p:nvSpPr>
        <p:spPr>
          <a:xfrm>
            <a:off x="457199" y="114300"/>
            <a:ext cx="8470231" cy="121920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fa-IR" dirty="0">
                <a:ln w="6600">
                  <a:noFill/>
                  <a:prstDash val="solid"/>
                </a:ln>
                <a:solidFill>
                  <a:schemeClr val="bg2">
                    <a:lumMod val="10000"/>
                  </a:schemeClr>
                </a:solidFill>
                <a:effectLst/>
              </a:rPr>
              <a:t>مهمترین عملکردهای </a:t>
            </a:r>
            <a:r>
              <a:rPr lang="fa-IR" dirty="0" smtClean="0">
                <a:ln w="6600">
                  <a:noFill/>
                  <a:prstDash val="solid"/>
                </a:ln>
                <a:solidFill>
                  <a:schemeClr val="bg2">
                    <a:lumMod val="10000"/>
                  </a:schemeClr>
                </a:solidFill>
                <a:effectLst/>
              </a:rPr>
              <a:t>سه ساله </a:t>
            </a:r>
            <a:r>
              <a:rPr lang="fa-IR" dirty="0">
                <a:ln w="6600">
                  <a:noFill/>
                  <a:prstDash val="solid"/>
                </a:ln>
                <a:solidFill>
                  <a:schemeClr val="bg2">
                    <a:lumMod val="10000"/>
                  </a:schemeClr>
                </a:solidFill>
                <a:effectLst/>
              </a:rPr>
              <a:t>برنامه پنجساله دوم شهرداری تهران</a:t>
            </a:r>
          </a:p>
          <a:p>
            <a:pPr>
              <a:lnSpc>
                <a:spcPct val="150000"/>
              </a:lnSpc>
            </a:pPr>
            <a:r>
              <a:rPr lang="fa-IR" dirty="0">
                <a:ln w="6600">
                  <a:noFill/>
                  <a:prstDash val="solid"/>
                </a:ln>
                <a:solidFill>
                  <a:schemeClr val="bg2">
                    <a:lumMod val="10000"/>
                  </a:schemeClr>
                </a:solidFill>
                <a:effectLst/>
              </a:rPr>
              <a:t>حوزه مأموریتی اجتماعی و </a:t>
            </a:r>
            <a:r>
              <a:rPr lang="fa-IR" dirty="0" smtClean="0">
                <a:ln w="6600">
                  <a:noFill/>
                  <a:prstDash val="solid"/>
                </a:ln>
                <a:solidFill>
                  <a:schemeClr val="bg2">
                    <a:lumMod val="10000"/>
                  </a:schemeClr>
                </a:solidFill>
                <a:effectLst/>
              </a:rPr>
              <a:t>فرهنگی</a:t>
            </a: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107</a:t>
            </a:fld>
            <a:endParaRPr lang="fa-IR"/>
          </a:p>
        </p:txBody>
      </p:sp>
    </p:spTree>
    <p:extLst>
      <p:ext uri="{BB962C8B-B14F-4D97-AF65-F5344CB8AC3E}">
        <p14:creationId xmlns:p14="http://schemas.microsoft.com/office/powerpoint/2010/main" val="1892067666"/>
      </p:ext>
    </p:extLst>
  </p:cSld>
  <p:clrMapOvr>
    <a:masterClrMapping/>
  </p:clrMapOvr>
  <p:transition spd="med" advClick="0">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88759" y="1652337"/>
            <a:ext cx="8470231" cy="4803994"/>
          </a:xfrm>
          <a:noFill/>
          <a:ln>
            <a:noFill/>
          </a:ln>
        </p:spPr>
        <p:txBody>
          <a:bodyPr>
            <a:noAutofit/>
          </a:bodyPr>
          <a:lstStyle/>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2" action="ppaction://hlinkfile"/>
              </a:rPr>
              <a:t>تحقق ماده </a:t>
            </a:r>
            <a:r>
              <a:rPr lang="fa-IR" sz="1800" b="1" dirty="0" smtClean="0">
                <a:latin typeface="Adobe Arabic"/>
                <a:ea typeface="Adobe Arabic"/>
                <a:cs typeface="B Zar" panose="00000400000000000000" pitchFamily="2" charset="-78"/>
                <a:hlinkClick r:id="rId2" action="ppaction://hlinkfile"/>
              </a:rPr>
              <a:t>103بند ب:</a:t>
            </a:r>
            <a:endParaRPr lang="fa-IR" sz="1800" b="1" dirty="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فعال </a:t>
            </a:r>
            <a:r>
              <a:rPr lang="fa-IR" sz="1800" dirty="0">
                <a:latin typeface="Adobe Arabic"/>
                <a:ea typeface="Adobe Arabic"/>
                <a:cs typeface="B Zar" panose="00000400000000000000" pitchFamily="2" charset="-78"/>
              </a:rPr>
              <a:t>سازی پایگاه‏های همیار خانواده در خانه‏های تسنیم محلات از طریق برگزاری 2000 کارگاه آموزشی مهارت های زندگی در محلات شهر تهران برای 37093 نفر مخاطب در سرفصل های امور دینی و مذهبی، مهارت های پیش از ازدواج، مهارت های ارتباطی، سلامت و تغذیه و سبک زندگی اسلامی ایرانی، آموزش مصلحین خانواده تا پایان سال سوم برنامه </a:t>
            </a:r>
            <a:r>
              <a:rPr lang="fa-IR" sz="1800" dirty="0" smtClean="0">
                <a:latin typeface="Adobe Arabic"/>
                <a:ea typeface="Adobe Arabic"/>
                <a:cs typeface="B Zar" panose="00000400000000000000" pitchFamily="2" charset="-78"/>
              </a:rPr>
              <a:t>(</a:t>
            </a:r>
            <a:r>
              <a:rPr lang="fa-IR" sz="1800" dirty="0">
                <a:latin typeface="Adobe Arabic"/>
                <a:ea typeface="Adobe Arabic"/>
                <a:cs typeface="B Zar" panose="00000400000000000000" pitchFamily="2" charset="-78"/>
              </a:rPr>
              <a:t>بطوریکه در سال 1395،  1770 کارگاه آموزشی مهارت های زندگی در محلات شهر تهران برای 35400 نفر برگزار شده است</a:t>
            </a:r>
            <a:r>
              <a:rPr lang="fa-IR" sz="1800" dirty="0" smtClean="0">
                <a:latin typeface="Adobe Arabic"/>
                <a:ea typeface="Adobe Arabic"/>
                <a:cs typeface="B Zar" panose="00000400000000000000" pitchFamily="2" charset="-78"/>
              </a:rPr>
              <a:t>.)؛</a:t>
            </a:r>
          </a:p>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3" action="ppaction://hlinkfile"/>
              </a:rPr>
              <a:t>تحقق ماده 103بند ت:</a:t>
            </a:r>
            <a:endParaRPr lang="fa-IR" sz="1800" b="1" dirty="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تجهیز و نگهداری از 56 </a:t>
            </a:r>
            <a:r>
              <a:rPr lang="fa-IR" sz="1800" dirty="0">
                <a:latin typeface="Adobe Arabic"/>
                <a:ea typeface="Adobe Arabic"/>
                <a:cs typeface="B Zar" panose="00000400000000000000" pitchFamily="2" charset="-78"/>
              </a:rPr>
              <a:t>سوله ورزشی الزهرا در سطح شهر </a:t>
            </a:r>
            <a:r>
              <a:rPr lang="fa-IR" sz="1800" dirty="0" smtClean="0">
                <a:latin typeface="Adobe Arabic"/>
                <a:ea typeface="Adobe Arabic"/>
                <a:cs typeface="B Zar" panose="00000400000000000000" pitchFamily="2" charset="-78"/>
              </a:rPr>
              <a:t>تهران</a:t>
            </a:r>
          </a:p>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4" action="ppaction://hlinkfile"/>
              </a:rPr>
              <a:t>تحقق ماده 103بند پ:</a:t>
            </a:r>
            <a:endParaRPr lang="fa-IR" sz="1800" b="1" dirty="0">
              <a:latin typeface="Adobe Arabic"/>
              <a:ea typeface="Adobe Arabic"/>
              <a:cs typeface="B Zar" panose="00000400000000000000" pitchFamily="2" charset="-78"/>
            </a:endParaRPr>
          </a:p>
          <a:p>
            <a:pPr marL="0" indent="0">
              <a:buNone/>
            </a:pPr>
            <a:r>
              <a:rPr lang="fa-IR" sz="1800" dirty="0">
                <a:latin typeface="Adobe Arabic"/>
                <a:ea typeface="Adobe Arabic"/>
                <a:cs typeface="B Zar" panose="00000400000000000000" pitchFamily="2" charset="-78"/>
              </a:rPr>
              <a:t>تعداد  18 مجموعه‏ ی فعال شهربانوی فعال در مناطق 22 گانه شهر تهران.</a:t>
            </a:r>
            <a:endParaRPr lang="fa-IR" sz="1800" b="1" dirty="0">
              <a:latin typeface="Adobe Arabic"/>
              <a:ea typeface="Adobe Arabic"/>
              <a:cs typeface="B Zar" panose="00000400000000000000" pitchFamily="2" charset="-78"/>
            </a:endParaRPr>
          </a:p>
          <a:p>
            <a:pPr algn="just">
              <a:lnSpc>
                <a:spcPct val="150000"/>
              </a:lnSpc>
              <a:buFont typeface="Arial" panose="020B0604020202020204" pitchFamily="34" charset="0"/>
              <a:buChar char="•"/>
            </a:pPr>
            <a:endParaRPr lang="fa-IR" sz="1800" dirty="0">
              <a:latin typeface="Adobe Arabic"/>
              <a:ea typeface="Adobe Arabic"/>
              <a:cs typeface="B Zar" panose="00000400000000000000" pitchFamily="2" charset="-78"/>
            </a:endParaRPr>
          </a:p>
        </p:txBody>
      </p:sp>
      <p:sp>
        <p:nvSpPr>
          <p:cNvPr id="5" name="Title 1"/>
          <p:cNvSpPr txBox="1">
            <a:spLocks/>
          </p:cNvSpPr>
          <p:nvPr/>
        </p:nvSpPr>
        <p:spPr>
          <a:xfrm>
            <a:off x="341474" y="-3048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108</a:t>
            </a:fld>
            <a:endParaRPr lang="fa-IR"/>
          </a:p>
        </p:txBody>
      </p:sp>
    </p:spTree>
    <p:extLst>
      <p:ext uri="{BB962C8B-B14F-4D97-AF65-F5344CB8AC3E}">
        <p14:creationId xmlns:p14="http://schemas.microsoft.com/office/powerpoint/2010/main" val="2600546508"/>
      </p:ext>
    </p:extLst>
  </p:cSld>
  <p:clrMapOvr>
    <a:masterClrMapping/>
  </p:clrMapOvr>
  <p:transition spd="med" advClick="0">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88759" y="1652337"/>
            <a:ext cx="8470231" cy="5053264"/>
          </a:xfrm>
          <a:noFill/>
          <a:ln>
            <a:noFill/>
          </a:ln>
        </p:spPr>
        <p:txBody>
          <a:bodyPr>
            <a:noAutofit/>
          </a:bodyPr>
          <a:lstStyle/>
          <a:p>
            <a:pPr algn="just">
              <a:lnSpc>
                <a:spcPct val="150000"/>
              </a:lnSpc>
            </a:pPr>
            <a:r>
              <a:rPr lang="fa-IR" sz="1600" b="1" dirty="0">
                <a:latin typeface="Adobe Arabic"/>
                <a:ea typeface="Adobe Arabic"/>
                <a:cs typeface="B Zar" panose="00000400000000000000" pitchFamily="2" charset="-78"/>
              </a:rPr>
              <a:t>در راستای </a:t>
            </a:r>
            <a:r>
              <a:rPr lang="fa-IR" sz="1600" b="1" dirty="0">
                <a:latin typeface="Adobe Arabic"/>
                <a:ea typeface="Adobe Arabic"/>
                <a:cs typeface="B Zar" panose="00000400000000000000" pitchFamily="2" charset="-78"/>
                <a:hlinkClick r:id="rId2" action="ppaction://hlinkfile"/>
              </a:rPr>
              <a:t>تحقق ماده </a:t>
            </a:r>
            <a:r>
              <a:rPr lang="fa-IR" sz="1600" b="1" dirty="0" smtClean="0">
                <a:latin typeface="Adobe Arabic"/>
                <a:ea typeface="Adobe Arabic"/>
                <a:cs typeface="B Zar" panose="00000400000000000000" pitchFamily="2" charset="-78"/>
                <a:hlinkClick r:id="rId2" action="ppaction://hlinkfile"/>
              </a:rPr>
              <a:t>104بند ب </a:t>
            </a:r>
            <a:endParaRPr lang="fa-IR" sz="1600" b="1" dirty="0" smtClean="0">
              <a:latin typeface="Adobe Arabic"/>
              <a:ea typeface="Adobe Arabic"/>
              <a:cs typeface="B Zar" panose="00000400000000000000" pitchFamily="2" charset="-78"/>
            </a:endParaRPr>
          </a:p>
          <a:p>
            <a:pPr marL="536575" indent="-354013" algn="just">
              <a:lnSpc>
                <a:spcPct val="150000"/>
              </a:lnSpc>
              <a:buFont typeface="Wingdings" pitchFamily="2" charset="2"/>
              <a:buChar char="ü"/>
            </a:pPr>
            <a:r>
              <a:rPr lang="fa-IR" sz="1600" dirty="0">
                <a:latin typeface="Adobe Arabic"/>
                <a:ea typeface="Adobe Arabic"/>
                <a:cs typeface="B Zar" panose="00000400000000000000" pitchFamily="2" charset="-78"/>
              </a:rPr>
              <a:t>تشکیل ستاد بهسازی اجتماعی در محله هرندی؛</a:t>
            </a:r>
          </a:p>
          <a:p>
            <a:pPr marL="536575" lvl="0" indent="-354013" algn="just">
              <a:lnSpc>
                <a:spcPct val="150000"/>
              </a:lnSpc>
              <a:buFont typeface="Wingdings" pitchFamily="2" charset="2"/>
              <a:buChar char="ü"/>
            </a:pPr>
            <a:r>
              <a:rPr lang="ar-SA" sz="1600" dirty="0">
                <a:latin typeface="Adobe Arabic"/>
                <a:ea typeface="Adobe Arabic"/>
                <a:cs typeface="B Zar" panose="00000400000000000000" pitchFamily="2" charset="-78"/>
              </a:rPr>
              <a:t>راه اندازی و تجهیز 23 مرکز بهاران در سطح مناطق 22 گانه شهر تهران؛</a:t>
            </a:r>
            <a:endParaRPr lang="en-US" sz="1600" dirty="0">
              <a:latin typeface="Adobe Arabic"/>
              <a:ea typeface="Adobe Arabic"/>
              <a:cs typeface="B Zar" panose="00000400000000000000" pitchFamily="2" charset="-78"/>
            </a:endParaRPr>
          </a:p>
          <a:p>
            <a:pPr marL="536575" indent="-354013" algn="just">
              <a:lnSpc>
                <a:spcPct val="150000"/>
              </a:lnSpc>
              <a:buFont typeface="Wingdings" pitchFamily="2" charset="2"/>
              <a:buChar char="ü"/>
            </a:pPr>
            <a:r>
              <a:rPr lang="fa-IR" sz="1600" dirty="0">
                <a:latin typeface="Adobe Arabic"/>
                <a:ea typeface="Adobe Arabic"/>
                <a:cs typeface="B Zar" panose="00000400000000000000" pitchFamily="2" charset="-78"/>
              </a:rPr>
              <a:t>راه اندازی و تجهیز مددسراهای منطقه ای  در مناطق </a:t>
            </a:r>
            <a:r>
              <a:rPr lang="fa-IR" sz="1600" dirty="0" smtClean="0">
                <a:latin typeface="Adobe Arabic"/>
                <a:ea typeface="Adobe Arabic"/>
                <a:cs typeface="B Zar" panose="00000400000000000000" pitchFamily="2" charset="-78"/>
              </a:rPr>
              <a:t>1-2-3-4-5-6-8-9-11-12-13-14-15-17-18-20-22؛</a:t>
            </a:r>
          </a:p>
          <a:p>
            <a:pPr marL="536575" indent="-354013" algn="just">
              <a:lnSpc>
                <a:spcPct val="150000"/>
              </a:lnSpc>
              <a:buFont typeface="Wingdings" pitchFamily="2" charset="2"/>
              <a:buChar char="ü"/>
            </a:pPr>
            <a:r>
              <a:rPr lang="fa-IR" sz="1600" dirty="0">
                <a:latin typeface="Adobe Arabic"/>
                <a:ea typeface="Adobe Arabic"/>
                <a:cs typeface="B Zar" panose="00000400000000000000" pitchFamily="2" charset="-78"/>
              </a:rPr>
              <a:t>معرفی 12425 نفرکارگر فصلی و ساختمانی به سازمان فنی و حرفه‏ای (که 410 نفر در سال 1395به سازمان فنی و حرفه ای معرفی شده اند</a:t>
            </a:r>
            <a:r>
              <a:rPr lang="fa-IR" sz="1600" dirty="0" smtClean="0">
                <a:latin typeface="Adobe Arabic"/>
                <a:ea typeface="Adobe Arabic"/>
                <a:cs typeface="B Zar" panose="00000400000000000000" pitchFamily="2" charset="-78"/>
              </a:rPr>
              <a:t>)؛</a:t>
            </a: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3" action="ppaction://hlinkfile"/>
              </a:rPr>
              <a:t>تحقق ماده 104بند </a:t>
            </a:r>
            <a:r>
              <a:rPr lang="fa-IR" sz="1600" b="1" dirty="0" smtClean="0">
                <a:latin typeface="Adobe Arabic"/>
                <a:ea typeface="Adobe Arabic"/>
                <a:cs typeface="B Zar" panose="00000400000000000000" pitchFamily="2" charset="-78"/>
                <a:hlinkClick r:id="rId3" action="ppaction://hlinkfile"/>
              </a:rPr>
              <a:t>پ </a:t>
            </a:r>
            <a:endParaRPr lang="fa-IR" sz="1600" b="1" dirty="0">
              <a:latin typeface="Adobe Arabic"/>
              <a:ea typeface="Adobe Arabic"/>
              <a:cs typeface="B Zar" panose="00000400000000000000" pitchFamily="2" charset="-78"/>
            </a:endParaRPr>
          </a:p>
          <a:p>
            <a:pPr marL="0" indent="0" algn="just">
              <a:lnSpc>
                <a:spcPct val="150000"/>
              </a:lnSpc>
              <a:buNone/>
            </a:pPr>
            <a:r>
              <a:rPr lang="fa-IR" sz="1600" dirty="0">
                <a:latin typeface="Adobe Arabic"/>
                <a:ea typeface="Adobe Arabic"/>
                <a:cs typeface="B Zar" panose="00000400000000000000" pitchFamily="2" charset="-78"/>
              </a:rPr>
              <a:t>بهره برداری از بانک اطلاعات محرومین شهر تهران (حامی</a:t>
            </a:r>
            <a:r>
              <a:rPr lang="fa-IR" sz="1600" dirty="0" smtClean="0">
                <a:latin typeface="Adobe Arabic"/>
                <a:ea typeface="Adobe Arabic"/>
                <a:cs typeface="B Zar" panose="00000400000000000000" pitchFamily="2" charset="-78"/>
              </a:rPr>
              <a:t>)</a:t>
            </a: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4" action="ppaction://hlinkfile"/>
              </a:rPr>
              <a:t>تحقق ماده 104بند </a:t>
            </a:r>
            <a:r>
              <a:rPr lang="fa-IR" sz="1600" b="1" dirty="0" smtClean="0">
                <a:latin typeface="Adobe Arabic"/>
                <a:ea typeface="Adobe Arabic"/>
                <a:cs typeface="B Zar" panose="00000400000000000000" pitchFamily="2" charset="-78"/>
                <a:hlinkClick r:id="rId4" action="ppaction://hlinkfile"/>
              </a:rPr>
              <a:t>ت:</a:t>
            </a:r>
            <a:endParaRPr lang="fa-IR" sz="1600" b="1" dirty="0" smtClean="0">
              <a:latin typeface="Adobe Arabic"/>
              <a:ea typeface="Adobe Arabic"/>
              <a:cs typeface="B Zar" panose="00000400000000000000" pitchFamily="2" charset="-78"/>
            </a:endParaRPr>
          </a:p>
          <a:p>
            <a:pPr marL="0" indent="0" algn="just">
              <a:lnSpc>
                <a:spcPct val="150000"/>
              </a:lnSpc>
              <a:buNone/>
            </a:pPr>
            <a:r>
              <a:rPr lang="fa-IR" sz="1600" dirty="0" smtClean="0">
                <a:latin typeface="Adobe Arabic"/>
                <a:ea typeface="Adobe Arabic"/>
                <a:cs typeface="B Zar" panose="00000400000000000000" pitchFamily="2" charset="-78"/>
              </a:rPr>
              <a:t>ارائه </a:t>
            </a:r>
            <a:r>
              <a:rPr lang="fa-IR" sz="1600" dirty="0">
                <a:latin typeface="Adobe Arabic"/>
                <a:ea typeface="Adobe Arabic"/>
                <a:cs typeface="B Zar" panose="00000400000000000000" pitchFamily="2" charset="-78"/>
              </a:rPr>
              <a:t>65670  خدمت به افراد آسیب دیده و درمعرض آسیب اجتماعی تا پایان سال سوم برنامه (بطوریکه 9777 خدمت در سال 1395 به این افراد ارائه شده است</a:t>
            </a:r>
            <a:r>
              <a:rPr lang="fa-IR" sz="1600" dirty="0" smtClean="0">
                <a:latin typeface="Adobe Arabic"/>
                <a:ea typeface="Adobe Arabic"/>
                <a:cs typeface="B Zar" panose="00000400000000000000" pitchFamily="2" charset="-78"/>
              </a:rPr>
              <a:t>)؛</a:t>
            </a:r>
            <a:endParaRPr lang="fa-IR" sz="1600" dirty="0">
              <a:latin typeface="Adobe Arabic"/>
              <a:ea typeface="Adobe Arabic"/>
              <a:cs typeface="B Zar" panose="00000400000000000000" pitchFamily="2" charset="-78"/>
            </a:endParaRPr>
          </a:p>
          <a:p>
            <a:pPr marL="0" indent="0" algn="just">
              <a:lnSpc>
                <a:spcPct val="150000"/>
              </a:lnSpc>
              <a:buNone/>
            </a:pPr>
            <a:endParaRPr lang="fa-IR" sz="1600" b="1" dirty="0">
              <a:latin typeface="Adobe Arabic"/>
              <a:ea typeface="Adobe Arabic"/>
              <a:cs typeface="B Zar" panose="00000400000000000000" pitchFamily="2" charset="-78"/>
            </a:endParaRPr>
          </a:p>
          <a:p>
            <a:pPr lvl="0" algn="just">
              <a:lnSpc>
                <a:spcPct val="150000"/>
              </a:lnSpc>
              <a:buFont typeface="Arial" panose="020B0604020202020204" pitchFamily="34" charset="0"/>
              <a:buChar char="•"/>
            </a:pPr>
            <a:endParaRPr lang="fa-IR" sz="1600" dirty="0">
              <a:latin typeface="Adobe Arabic"/>
              <a:ea typeface="Adobe Arabic"/>
              <a:cs typeface="B Zar" panose="00000400000000000000" pitchFamily="2" charset="-78"/>
            </a:endParaRPr>
          </a:p>
          <a:p>
            <a:pPr marL="0" indent="0" algn="just">
              <a:lnSpc>
                <a:spcPct val="150000"/>
              </a:lnSpc>
              <a:buNone/>
            </a:pPr>
            <a:endParaRPr lang="fa-IR" sz="1600" dirty="0">
              <a:latin typeface="Adobe Arabic"/>
              <a:ea typeface="Adobe Arabic"/>
              <a:cs typeface="B Zar" panose="00000400000000000000" pitchFamily="2" charset="-78"/>
            </a:endParaRPr>
          </a:p>
          <a:p>
            <a:pPr algn="just">
              <a:lnSpc>
                <a:spcPct val="150000"/>
              </a:lnSpc>
              <a:buFont typeface="Arial" panose="020B0604020202020204" pitchFamily="34" charset="0"/>
              <a:buChar char="•"/>
            </a:pPr>
            <a:endParaRPr lang="fa-IR" sz="1600" dirty="0">
              <a:latin typeface="Adobe Arabic"/>
              <a:ea typeface="Adobe Arabic"/>
              <a:cs typeface="B Zar" panose="00000400000000000000" pitchFamily="2" charset="-78"/>
            </a:endParaRPr>
          </a:p>
        </p:txBody>
      </p:sp>
      <p:sp>
        <p:nvSpPr>
          <p:cNvPr id="5" name="Title 1"/>
          <p:cNvSpPr txBox="1">
            <a:spLocks/>
          </p:cNvSpPr>
          <p:nvPr/>
        </p:nvSpPr>
        <p:spPr>
          <a:xfrm>
            <a:off x="341474" y="4094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109</a:t>
            </a:fld>
            <a:endParaRPr lang="fa-IR"/>
          </a:p>
        </p:txBody>
      </p:sp>
    </p:spTree>
    <p:extLst>
      <p:ext uri="{BB962C8B-B14F-4D97-AF65-F5344CB8AC3E}">
        <p14:creationId xmlns:p14="http://schemas.microsoft.com/office/powerpoint/2010/main" val="1475320478"/>
      </p:ext>
    </p:extLst>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6699">
              <a:alpha val="36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3124200" y="46831"/>
            <a:ext cx="6019800" cy="1325563"/>
          </a:xfrm>
          <a:noFill/>
          <a:ln>
            <a:noFill/>
          </a:ln>
        </p:spPr>
        <p:style>
          <a:lnRef idx="1">
            <a:schemeClr val="accent6"/>
          </a:lnRef>
          <a:fillRef idx="2">
            <a:schemeClr val="accent6"/>
          </a:fillRef>
          <a:effectRef idx="1">
            <a:schemeClr val="accent6"/>
          </a:effectRef>
          <a:fontRef idx="minor">
            <a:schemeClr val="dk1"/>
          </a:fontRef>
        </p:style>
        <p:txBody>
          <a:bodyPr/>
          <a:lstStyle/>
          <a:p>
            <a:pPr algn="r" rtl="1"/>
            <a:r>
              <a:rPr lang="fa-IR" b="1" dirty="0" smtClean="0">
                <a:cs typeface="B Nazanin" panose="00000400000000000000" pitchFamily="2" charset="-78"/>
              </a:rPr>
              <a:t>تدوین گزارشات ادواری عملکرد برنامه</a:t>
            </a:r>
            <a:endParaRPr lang="en-US" b="1" dirty="0">
              <a:cs typeface="B Nazanin" panose="00000400000000000000" pitchFamily="2" charset="-78"/>
            </a:endParaRPr>
          </a:p>
        </p:txBody>
      </p:sp>
      <p:sp>
        <p:nvSpPr>
          <p:cNvPr id="3" name="Content Placeholder 2"/>
          <p:cNvSpPr>
            <a:spLocks noGrp="1"/>
          </p:cNvSpPr>
          <p:nvPr>
            <p:ph idx="1"/>
          </p:nvPr>
        </p:nvSpPr>
        <p:spPr>
          <a:xfrm>
            <a:off x="76200" y="1600200"/>
            <a:ext cx="8915400" cy="5029200"/>
          </a:xfrm>
          <a:noFill/>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lvl="0" indent="0" algn="just" rtl="1">
              <a:lnSpc>
                <a:spcPct val="150000"/>
              </a:lnSpc>
              <a:buNone/>
            </a:pPr>
            <a:r>
              <a:rPr lang="fa-IR" dirty="0" smtClean="0">
                <a:cs typeface="B Nazanin" panose="00000400000000000000" pitchFamily="2" charset="-78"/>
              </a:rPr>
              <a:t>بر اساس ماده 164 برنامه پنج ساله دوم و بر  اساس شرح وظایف ابلاغی در نظام نامه تشکیل دبیرخانه دائمی پایش برنامه، شهرداری تهران ملزم به تدوین و ارائه گزارشات عملکردی از اجرای برنامه در بازه های زمانی شش ماهه و یکساله به شورای اسلامی شهر تهران است. این گزارشات که با هماهنگی کامل کارگروه های تخصصی تنظیم می شود مشروح و اهم اقدامات انجام شده در بخش های مختلف شهرداری تهران در راستای تحقق اهداف و احکام برنامه را تبیین می شود. تاکنون 5 سری از این گزارشات به شرح ذیل تدوین و به شورا ارسال شده است .</a:t>
            </a:r>
          </a:p>
          <a:p>
            <a:pPr marL="800100" lvl="0" indent="-542925" algn="just" rtl="1">
              <a:lnSpc>
                <a:spcPct val="150000"/>
              </a:lnSpc>
              <a:buFont typeface="Wingdings" panose="05000000000000000000" pitchFamily="2" charset="2"/>
              <a:buChar char="ü"/>
            </a:pPr>
            <a:r>
              <a:rPr lang="fa-IR" dirty="0" smtClean="0">
                <a:cs typeface="B Nazanin" panose="00000400000000000000" pitchFamily="2" charset="-78"/>
              </a:rPr>
              <a:t>تدوین گزارش عملکرد هشت ماهه نخست سال 1393</a:t>
            </a:r>
          </a:p>
          <a:p>
            <a:pPr marL="800100" lvl="0" indent="-542925" algn="just" rtl="1">
              <a:lnSpc>
                <a:spcPct val="150000"/>
              </a:lnSpc>
              <a:buFont typeface="Wingdings" panose="05000000000000000000" pitchFamily="2" charset="2"/>
              <a:buChar char="ü"/>
            </a:pPr>
            <a:r>
              <a:rPr lang="fa-IR" dirty="0" smtClean="0">
                <a:cs typeface="B Nazanin" panose="00000400000000000000" pitchFamily="2" charset="-78"/>
              </a:rPr>
              <a:t>تدوین گزارش عملکرد یکساله برنامه (سال 1393)</a:t>
            </a:r>
          </a:p>
          <a:p>
            <a:pPr marL="800100" lvl="0" indent="-542925" algn="just" rtl="1">
              <a:lnSpc>
                <a:spcPct val="150000"/>
              </a:lnSpc>
              <a:buFont typeface="Wingdings" panose="05000000000000000000" pitchFamily="2" charset="2"/>
              <a:buChar char="ü"/>
            </a:pPr>
            <a:r>
              <a:rPr lang="fa-IR" dirty="0" smtClean="0">
                <a:cs typeface="B Nazanin" panose="00000400000000000000" pitchFamily="2" charset="-78"/>
              </a:rPr>
              <a:t>تدوین گزارش عملکرد بیست ماهه برنامه (از ابتدای سال 1393 تا پایان آذرماه 1394)</a:t>
            </a:r>
          </a:p>
          <a:p>
            <a:pPr marL="800100" lvl="0" indent="-542925" algn="just" rtl="1">
              <a:lnSpc>
                <a:spcPct val="150000"/>
              </a:lnSpc>
              <a:buFont typeface="Wingdings" panose="05000000000000000000" pitchFamily="2" charset="2"/>
              <a:buChar char="ü"/>
            </a:pPr>
            <a:r>
              <a:rPr lang="fa-IR" dirty="0" smtClean="0">
                <a:cs typeface="B Nazanin" panose="00000400000000000000" pitchFamily="2" charset="-78"/>
              </a:rPr>
              <a:t>تدوین گزارش عملکرد دوساله برنامه (سالهای 1393 و 1394)</a:t>
            </a:r>
          </a:p>
          <a:p>
            <a:pPr marL="800100" lvl="0" indent="-542925" algn="just" rtl="1">
              <a:lnSpc>
                <a:spcPct val="150000"/>
              </a:lnSpc>
              <a:buFont typeface="Wingdings" panose="05000000000000000000" pitchFamily="2" charset="2"/>
              <a:buChar char="ü"/>
            </a:pPr>
            <a:r>
              <a:rPr lang="fa-IR" dirty="0" smtClean="0">
                <a:cs typeface="B Nazanin" panose="00000400000000000000" pitchFamily="2" charset="-78"/>
              </a:rPr>
              <a:t>تدوین گزارش عملکرد سی ماهه برنامه (از ابتدای سال 1393 تا پایان شهریور ماه 1395)</a:t>
            </a:r>
          </a:p>
          <a:p>
            <a:pPr marL="800100" lvl="0" indent="-542925" algn="just" rtl="1">
              <a:lnSpc>
                <a:spcPct val="150000"/>
              </a:lnSpc>
              <a:buFont typeface="Wingdings" panose="05000000000000000000" pitchFamily="2" charset="2"/>
              <a:buChar char="ü"/>
            </a:pPr>
            <a:r>
              <a:rPr lang="fa-IR" dirty="0" smtClean="0">
                <a:cs typeface="B Nazanin" panose="00000400000000000000" pitchFamily="2" charset="-78"/>
              </a:rPr>
              <a:t>گزارش عملکرد سه ساله برنامه (از ابتدای سال 1393 تا پایان سال 1395) </a:t>
            </a:r>
            <a:r>
              <a:rPr lang="fa-IR" u="sng" dirty="0" smtClean="0">
                <a:cs typeface="B Nazanin" panose="00000400000000000000" pitchFamily="2" charset="-78"/>
              </a:rPr>
              <a:t>درحال تنظیم</a:t>
            </a:r>
          </a:p>
          <a:p>
            <a:pPr marL="0" lvl="0" indent="0" algn="just" rtl="1">
              <a:lnSpc>
                <a:spcPct val="150000"/>
              </a:lnSpc>
              <a:buNone/>
            </a:pPr>
            <a:r>
              <a:rPr lang="ar-SA" b="1" dirty="0" smtClean="0">
                <a:cs typeface="B Nazanin" panose="00000400000000000000" pitchFamily="2" charset="-78"/>
              </a:rPr>
              <a:t>گزارش </a:t>
            </a:r>
            <a:r>
              <a:rPr lang="ar-SA" b="1" dirty="0">
                <a:cs typeface="B Nazanin" panose="00000400000000000000" pitchFamily="2" charset="-78"/>
              </a:rPr>
              <a:t>عملکرد سال دوم برنامه با دریافت </a:t>
            </a:r>
            <a:r>
              <a:rPr lang="ar-SA" b="1" dirty="0" smtClean="0">
                <a:cs typeface="B Nazanin" panose="00000400000000000000" pitchFamily="2" charset="-78"/>
              </a:rPr>
              <a:t>شابک</a:t>
            </a:r>
            <a:r>
              <a:rPr lang="fa-IR" b="1" dirty="0" smtClean="0">
                <a:cs typeface="B Nazanin" panose="00000400000000000000" pitchFamily="2" charset="-78"/>
              </a:rPr>
              <a:t> </a:t>
            </a:r>
            <a:r>
              <a:rPr lang="ar-SA" b="1" dirty="0" smtClean="0">
                <a:cs typeface="B Nazanin" panose="00000400000000000000" pitchFamily="2" charset="-78"/>
              </a:rPr>
              <a:t> </a:t>
            </a:r>
            <a:r>
              <a:rPr lang="ar-SA" b="1" dirty="0">
                <a:cs typeface="B Nazanin" panose="00000400000000000000" pitchFamily="2" charset="-78"/>
              </a:rPr>
              <a:t>به انتشار عمومی </a:t>
            </a:r>
            <a:r>
              <a:rPr lang="ar-SA" b="1" dirty="0" smtClean="0">
                <a:cs typeface="B Nazanin" panose="00000400000000000000" pitchFamily="2" charset="-78"/>
              </a:rPr>
              <a:t>رسید</a:t>
            </a:r>
            <a:r>
              <a:rPr lang="fa-IR" b="1" dirty="0" smtClean="0">
                <a:cs typeface="B Nazanin" panose="00000400000000000000" pitchFamily="2" charset="-78"/>
              </a:rPr>
              <a:t>ه است.</a:t>
            </a:r>
            <a:endParaRPr lang="ar-SA" b="1" dirty="0">
              <a:cs typeface="B Nazanin" panose="00000400000000000000" pitchFamily="2" charset="-78"/>
            </a:endParaRPr>
          </a:p>
          <a:p>
            <a:pPr marL="0" lvl="0" indent="0" algn="just" rtl="1">
              <a:lnSpc>
                <a:spcPct val="150000"/>
              </a:lnSpc>
              <a:buNone/>
            </a:pPr>
            <a:endParaRPr lang="ar-SA" dirty="0" smtClean="0">
              <a:cs typeface="B Nazanin" panose="00000400000000000000" pitchFamily="2" charset="-78"/>
            </a:endParaRPr>
          </a:p>
        </p:txBody>
      </p:sp>
      <p:sp>
        <p:nvSpPr>
          <p:cNvPr id="5" name="Action Button: Forward or Next 4">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11</a:t>
            </a:fld>
            <a:endParaRPr lang="fa-IR"/>
          </a:p>
        </p:txBody>
      </p:sp>
    </p:spTree>
    <p:extLst>
      <p:ext uri="{BB962C8B-B14F-4D97-AF65-F5344CB8AC3E}">
        <p14:creationId xmlns:p14="http://schemas.microsoft.com/office/powerpoint/2010/main" val="1144986711"/>
      </p:ext>
    </p:extLst>
  </p:cSld>
  <p:clrMapOvr>
    <a:masterClrMapping/>
  </p:clrMapOvr>
  <p:transition spd="med" advClick="0">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88759" y="1676400"/>
            <a:ext cx="8470231" cy="5032594"/>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2" action="ppaction://hlinkfile"/>
              </a:rPr>
              <a:t>تحقق ماده 104بند </a:t>
            </a:r>
            <a:r>
              <a:rPr lang="fa-IR" sz="2000" b="1" dirty="0" smtClean="0">
                <a:latin typeface="Adobe Arabic"/>
                <a:ea typeface="Adobe Arabic"/>
                <a:cs typeface="B Zar" panose="00000400000000000000" pitchFamily="2" charset="-78"/>
                <a:hlinkClick r:id="rId2" action="ppaction://hlinkfile"/>
              </a:rPr>
              <a:t>ث:</a:t>
            </a:r>
            <a:endParaRPr lang="fa-IR" sz="2000" b="1" dirty="0">
              <a:latin typeface="Adobe Arabic"/>
              <a:ea typeface="Adobe Arabic"/>
              <a:cs typeface="B Zar" panose="00000400000000000000" pitchFamily="2" charset="-78"/>
            </a:endParaRPr>
          </a:p>
          <a:p>
            <a:pPr marL="0" indent="0" algn="just">
              <a:lnSpc>
                <a:spcPct val="150000"/>
              </a:lnSpc>
              <a:buNone/>
            </a:pPr>
            <a:r>
              <a:rPr lang="fa-IR" sz="2000" dirty="0" smtClean="0">
                <a:latin typeface="Adobe Arabic"/>
                <a:ea typeface="Adobe Arabic"/>
                <a:cs typeface="B Zar" panose="00000400000000000000" pitchFamily="2" charset="-78"/>
              </a:rPr>
              <a:t>برگزاری </a:t>
            </a:r>
            <a:r>
              <a:rPr lang="fa-IR" sz="2000" dirty="0">
                <a:latin typeface="Adobe Arabic"/>
                <a:ea typeface="Adobe Arabic"/>
                <a:cs typeface="B Zar" panose="00000400000000000000" pitchFamily="2" charset="-78"/>
              </a:rPr>
              <a:t>کارگاه‏های پیشگیری از آسیب‏های اجتماعی با محوریت اعتیاد در سطح محلات شهر تهران و ارائه 800506 نفر ساعت آموزش تا پایان سال سوم برنامه </a:t>
            </a:r>
            <a:r>
              <a:rPr lang="fa-IR" sz="2000" dirty="0" smtClean="0">
                <a:latin typeface="Adobe Arabic"/>
                <a:ea typeface="Adobe Arabic"/>
                <a:cs typeface="B Zar" panose="00000400000000000000" pitchFamily="2" charset="-78"/>
              </a:rPr>
              <a:t>(</a:t>
            </a:r>
            <a:r>
              <a:rPr lang="fa-IR" sz="2000" dirty="0">
                <a:latin typeface="Adobe Arabic"/>
                <a:ea typeface="Adobe Arabic"/>
                <a:cs typeface="B Zar" panose="00000400000000000000" pitchFamily="2" charset="-78"/>
              </a:rPr>
              <a:t>که در سال 1395به 32816 نفرساعت آموزش ارائه شده است</a:t>
            </a:r>
            <a:r>
              <a:rPr lang="fa-IR" sz="2000" dirty="0" smtClean="0">
                <a:latin typeface="Adobe Arabic"/>
                <a:ea typeface="Adobe Arabic"/>
                <a:cs typeface="B Zar" panose="00000400000000000000" pitchFamily="2" charset="-78"/>
              </a:rPr>
              <a:t>)؛</a:t>
            </a:r>
          </a:p>
          <a:p>
            <a:pPr algn="just">
              <a:lnSpc>
                <a:spcPct val="150000"/>
              </a:lnSpc>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3" action="ppaction://hlinkfile"/>
              </a:rPr>
              <a:t>تحقق ماده 104بند </a:t>
            </a:r>
            <a:r>
              <a:rPr lang="fa-IR" sz="2000" b="1" dirty="0" smtClean="0">
                <a:latin typeface="Adobe Arabic"/>
                <a:ea typeface="Adobe Arabic"/>
                <a:cs typeface="B Zar" panose="00000400000000000000" pitchFamily="2" charset="-78"/>
                <a:hlinkClick r:id="rId3" action="ppaction://hlinkfile"/>
              </a:rPr>
              <a:t>ج:</a:t>
            </a:r>
            <a:endParaRPr lang="fa-IR" sz="2000" b="1" dirty="0">
              <a:latin typeface="Adobe Arabic"/>
              <a:ea typeface="Adobe Arabic"/>
              <a:cs typeface="B Zar" panose="00000400000000000000" pitchFamily="2" charset="-78"/>
            </a:endParaRPr>
          </a:p>
          <a:p>
            <a:pPr marL="0" indent="0" algn="just">
              <a:lnSpc>
                <a:spcPct val="150000"/>
              </a:lnSpc>
              <a:buNone/>
            </a:pPr>
            <a:r>
              <a:rPr lang="fa-IR" sz="2000" dirty="0" smtClean="0">
                <a:latin typeface="Adobe Arabic"/>
                <a:ea typeface="Adobe Arabic"/>
                <a:cs typeface="B Zar" panose="00000400000000000000" pitchFamily="2" charset="-78"/>
              </a:rPr>
              <a:t>اشتغال </a:t>
            </a:r>
            <a:r>
              <a:rPr lang="fa-IR" sz="2000" dirty="0">
                <a:latin typeface="Adobe Arabic"/>
                <a:ea typeface="Adobe Arabic"/>
                <a:cs typeface="B Zar" panose="00000400000000000000" pitchFamily="2" charset="-78"/>
              </a:rPr>
              <a:t>2781نفر از بانوان در مراکز مهارت آموزی کوثر </a:t>
            </a:r>
            <a:r>
              <a:rPr lang="fa-IR" sz="2000" dirty="0" smtClean="0">
                <a:latin typeface="Adobe Arabic"/>
                <a:ea typeface="Adobe Arabic"/>
                <a:cs typeface="B Zar" panose="00000400000000000000" pitchFamily="2" charset="-78"/>
              </a:rPr>
              <a:t>(</a:t>
            </a:r>
            <a:r>
              <a:rPr lang="fa-IR" sz="2000" dirty="0">
                <a:latin typeface="Adobe Arabic"/>
                <a:ea typeface="Adobe Arabic"/>
                <a:cs typeface="B Zar" panose="00000400000000000000" pitchFamily="2" charset="-78"/>
              </a:rPr>
              <a:t>که 941 نفر در سال 1395 در این مراکز شاغل شده اند</a:t>
            </a:r>
            <a:r>
              <a:rPr lang="fa-IR" sz="2000" dirty="0" smtClean="0">
                <a:latin typeface="Adobe Arabic"/>
                <a:ea typeface="Adobe Arabic"/>
                <a:cs typeface="B Zar" panose="00000400000000000000" pitchFamily="2" charset="-78"/>
              </a:rPr>
              <a:t>)؛</a:t>
            </a:r>
          </a:p>
          <a:p>
            <a:pPr algn="just">
              <a:lnSpc>
                <a:spcPct val="150000"/>
              </a:lnSpc>
            </a:pPr>
            <a:r>
              <a:rPr lang="fa-IR" sz="2000" b="1" dirty="0" smtClean="0">
                <a:latin typeface="Adobe Arabic"/>
                <a:ea typeface="Adobe Arabic"/>
                <a:cs typeface="B Zar" panose="00000400000000000000" pitchFamily="2" charset="-78"/>
              </a:rPr>
              <a:t>در </a:t>
            </a:r>
            <a:r>
              <a:rPr lang="fa-IR" sz="2000" b="1" dirty="0">
                <a:latin typeface="Adobe Arabic"/>
                <a:ea typeface="Adobe Arabic"/>
                <a:cs typeface="B Zar" panose="00000400000000000000" pitchFamily="2" charset="-78"/>
              </a:rPr>
              <a:t>راستای </a:t>
            </a:r>
            <a:r>
              <a:rPr lang="fa-IR" sz="2000" b="1" dirty="0">
                <a:latin typeface="Adobe Arabic"/>
                <a:ea typeface="Adobe Arabic"/>
                <a:cs typeface="B Zar" panose="00000400000000000000" pitchFamily="2" charset="-78"/>
                <a:hlinkClick r:id="rId4" action="ppaction://hlinkfile"/>
              </a:rPr>
              <a:t>تحقق ماده 104بند ذ:</a:t>
            </a:r>
            <a:endParaRPr lang="fa-IR" sz="2000" b="1" dirty="0">
              <a:latin typeface="Adobe Arabic"/>
              <a:ea typeface="Adobe Arabic"/>
              <a:cs typeface="B Zar" panose="00000400000000000000" pitchFamily="2" charset="-78"/>
            </a:endParaRPr>
          </a:p>
          <a:p>
            <a:pPr marL="0" lvl="0" indent="0" algn="just">
              <a:lnSpc>
                <a:spcPct val="150000"/>
              </a:lnSpc>
              <a:buNone/>
            </a:pPr>
            <a:r>
              <a:rPr lang="ar-SA" sz="2000" dirty="0">
                <a:latin typeface="Adobe Arabic"/>
                <a:ea typeface="Adobe Arabic"/>
                <a:cs typeface="B Zar" panose="00000400000000000000" pitchFamily="2" charset="-78"/>
              </a:rPr>
              <a:t>راه اندازی 15 مددسرای درون منطقه ای و 2 مددسرای فرامنطقه ای</a:t>
            </a:r>
            <a:endParaRPr lang="fa-IR" sz="2000" dirty="0">
              <a:latin typeface="Adobe Arabic"/>
              <a:ea typeface="Adobe Arabic"/>
              <a:cs typeface="B Zar" panose="00000400000000000000" pitchFamily="2" charset="-78"/>
            </a:endParaRPr>
          </a:p>
          <a:p>
            <a:pPr marL="0" indent="0" algn="just">
              <a:lnSpc>
                <a:spcPct val="150000"/>
              </a:lnSpc>
              <a:buNone/>
            </a:pPr>
            <a:endParaRPr lang="fa-IR" sz="2000" dirty="0">
              <a:latin typeface="Adobe Arabic"/>
              <a:ea typeface="Adobe Arabic"/>
              <a:cs typeface="B Zar" panose="00000400000000000000" pitchFamily="2" charset="-78"/>
            </a:endParaRPr>
          </a:p>
        </p:txBody>
      </p:sp>
      <p:sp>
        <p:nvSpPr>
          <p:cNvPr id="5" name="Title 1"/>
          <p:cNvSpPr txBox="1">
            <a:spLocks/>
          </p:cNvSpPr>
          <p:nvPr/>
        </p:nvSpPr>
        <p:spPr>
          <a:xfrm>
            <a:off x="2887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rtl="1">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110</a:t>
            </a:fld>
            <a:endParaRPr lang="fa-IR"/>
          </a:p>
        </p:txBody>
      </p:sp>
    </p:spTree>
    <p:extLst>
      <p:ext uri="{BB962C8B-B14F-4D97-AF65-F5344CB8AC3E}">
        <p14:creationId xmlns:p14="http://schemas.microsoft.com/office/powerpoint/2010/main" val="4254314433"/>
      </p:ext>
    </p:extLst>
  </p:cSld>
  <p:clrMapOvr>
    <a:masterClrMapping/>
  </p:clrMapOvr>
  <p:transition spd="med" advClick="0">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81000" y="1652337"/>
            <a:ext cx="8470231" cy="5032594"/>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2" action="ppaction://hlinkfile"/>
              </a:rPr>
              <a:t>تحقق ماده 104بند </a:t>
            </a:r>
            <a:r>
              <a:rPr lang="fa-IR" sz="2000" b="1" dirty="0" smtClean="0">
                <a:latin typeface="Adobe Arabic"/>
                <a:ea typeface="Adobe Arabic"/>
                <a:cs typeface="B Zar" panose="00000400000000000000" pitchFamily="2" charset="-78"/>
                <a:hlinkClick r:id="rId2" action="ppaction://hlinkfile"/>
              </a:rPr>
              <a:t>چ:</a:t>
            </a:r>
            <a:endParaRPr lang="fa-IR" sz="2000" b="1" dirty="0">
              <a:latin typeface="Adobe Arabic"/>
              <a:ea typeface="Adobe Arabic"/>
              <a:cs typeface="B Zar" panose="00000400000000000000" pitchFamily="2" charset="-78"/>
            </a:endParaRPr>
          </a:p>
          <a:p>
            <a:pPr algn="just" defTabSz="271463">
              <a:lnSpc>
                <a:spcPct val="150000"/>
              </a:lnSpc>
              <a:buFont typeface="Wingdings" pitchFamily="2" charset="2"/>
              <a:buChar char="ü"/>
            </a:pPr>
            <a:r>
              <a:rPr lang="fa-IR" sz="2000" dirty="0" smtClean="0">
                <a:latin typeface="Adobe Arabic"/>
                <a:ea typeface="Adobe Arabic"/>
                <a:cs typeface="B Zar" panose="00000400000000000000" pitchFamily="2" charset="-78"/>
              </a:rPr>
              <a:t>برگزاری </a:t>
            </a:r>
            <a:r>
              <a:rPr lang="fa-IR" sz="2000" dirty="0">
                <a:latin typeface="Adobe Arabic"/>
                <a:ea typeface="Adobe Arabic"/>
                <a:cs typeface="B Zar" panose="00000400000000000000" pitchFamily="2" charset="-78"/>
              </a:rPr>
              <a:t>دوره های آموزشی جهت ارتقای مهارت های حرفه ای شاغلین مراکز مهارت آموزی و بازارچه های کوثر برای </a:t>
            </a:r>
            <a:r>
              <a:rPr lang="fa-IR" sz="2000" dirty="0" smtClean="0">
                <a:latin typeface="Adobe Arabic"/>
                <a:ea typeface="Adobe Arabic"/>
                <a:cs typeface="B Zar" panose="00000400000000000000" pitchFamily="2" charset="-78"/>
              </a:rPr>
              <a:t>344نفر</a:t>
            </a:r>
          </a:p>
          <a:p>
            <a:pPr algn="just" defTabSz="271463">
              <a:lnSpc>
                <a:spcPct val="150000"/>
              </a:lnSpc>
              <a:buFont typeface="Wingdings" pitchFamily="2" charset="2"/>
              <a:buChar char="ü"/>
            </a:pPr>
            <a:r>
              <a:rPr lang="fa-IR" sz="2000" dirty="0">
                <a:latin typeface="Adobe Arabic"/>
                <a:ea typeface="Adobe Arabic"/>
                <a:cs typeface="B Zar" panose="00000400000000000000" pitchFamily="2" charset="-78"/>
              </a:rPr>
              <a:t>برگزاری دوره های مهارت های شغلی </a:t>
            </a:r>
            <a:r>
              <a:rPr lang="fa-IR" sz="2000" dirty="0" smtClean="0">
                <a:latin typeface="Adobe Arabic"/>
                <a:ea typeface="Adobe Arabic"/>
                <a:cs typeface="B Zar" panose="00000400000000000000" pitchFamily="2" charset="-78"/>
              </a:rPr>
              <a:t>(شامل درودگری </a:t>
            </a:r>
            <a:r>
              <a:rPr lang="fa-IR" sz="2000" dirty="0">
                <a:latin typeface="Adobe Arabic"/>
                <a:ea typeface="Adobe Arabic"/>
                <a:cs typeface="B Zar" panose="00000400000000000000" pitchFamily="2" charset="-78"/>
              </a:rPr>
              <a:t>و کابینت سازی به تعداد 9نفر،ساخت زیورآلات و تراش سنگ و جواهر به تعداد 155نفر، خیاطی به تعداد 46 نفر، چهل تکه دوزی به تعداد 47 نفر، چرم دوزی به تعداد 9 نفر، گریم و آرایشگری به تعداد16 نفر، حسابداری به تعداد 11 نفر، خانه داری هتل به تعداد 26 نفر، آشپزی و شیرینی پزی به تعداد 29 نفر ، تعمیر تلفن همراه به تعداد 7 نفر، متصدی کافی شاپ به تعداد 12 نفر، برق ساختمان به تعداد 5 نفر ، سایر دوره ها به تعداد 48 </a:t>
            </a:r>
            <a:r>
              <a:rPr lang="fa-IR" sz="2000" dirty="0" smtClean="0">
                <a:latin typeface="Adobe Arabic"/>
                <a:ea typeface="Adobe Arabic"/>
                <a:cs typeface="B Zar" panose="00000400000000000000" pitchFamily="2" charset="-78"/>
              </a:rPr>
              <a:t>نفر در سال 1395)</a:t>
            </a:r>
            <a:endParaRPr lang="en-US" sz="2000" dirty="0">
              <a:latin typeface="Adobe Arabic"/>
              <a:ea typeface="Adobe Arabic"/>
              <a:cs typeface="B Zar" panose="00000400000000000000" pitchFamily="2" charset="-78"/>
            </a:endParaRPr>
          </a:p>
          <a:p>
            <a:pPr marL="271463" indent="-271463" algn="just" defTabSz="271463">
              <a:lnSpc>
                <a:spcPct val="150000"/>
              </a:lnSpc>
              <a:buFont typeface="Arial" panose="020B0604020202020204" pitchFamily="34" charset="0"/>
              <a:buChar char="•"/>
            </a:pPr>
            <a:endParaRPr lang="fa-IR" sz="2000" dirty="0">
              <a:latin typeface="Adobe Arabic"/>
              <a:ea typeface="Adobe Arabic"/>
              <a:cs typeface="B Zar" panose="00000400000000000000" pitchFamily="2" charset="-78"/>
            </a:endParaRPr>
          </a:p>
          <a:p>
            <a:pPr marL="0" indent="0" algn="just">
              <a:lnSpc>
                <a:spcPct val="150000"/>
              </a:lnSpc>
              <a:buNone/>
            </a:pPr>
            <a:endParaRPr lang="fa-IR" sz="2000" dirty="0">
              <a:latin typeface="Adobe Arabic"/>
              <a:ea typeface="Adobe Arabic"/>
              <a:cs typeface="B Zar" panose="00000400000000000000" pitchFamily="2" charset="-78"/>
            </a:endParaRPr>
          </a:p>
          <a:p>
            <a:pPr marL="0" indent="0" algn="just">
              <a:lnSpc>
                <a:spcPct val="150000"/>
              </a:lnSpc>
              <a:buNone/>
            </a:pPr>
            <a:endParaRPr lang="fa-IR" sz="2000" dirty="0">
              <a:latin typeface="Adobe Arabic"/>
              <a:ea typeface="Adobe Arabic"/>
              <a:cs typeface="B Zar" panose="00000400000000000000" pitchFamily="2" charset="-78"/>
            </a:endParaRPr>
          </a:p>
        </p:txBody>
      </p:sp>
      <p:sp>
        <p:nvSpPr>
          <p:cNvPr id="6" name="Title 1"/>
          <p:cNvSpPr txBox="1">
            <a:spLocks/>
          </p:cNvSpPr>
          <p:nvPr/>
        </p:nvSpPr>
        <p:spPr>
          <a:xfrm>
            <a:off x="2887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rtl="1">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7" name="Action Button: Forward or Next 6">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111</a:t>
            </a:fld>
            <a:endParaRPr lang="fa-IR"/>
          </a:p>
        </p:txBody>
      </p:sp>
    </p:spTree>
    <p:extLst>
      <p:ext uri="{BB962C8B-B14F-4D97-AF65-F5344CB8AC3E}">
        <p14:creationId xmlns:p14="http://schemas.microsoft.com/office/powerpoint/2010/main" val="3359348506"/>
      </p:ext>
    </p:extLst>
  </p:cSld>
  <p:clrMapOvr>
    <a:masterClrMapping/>
  </p:clrMapOvr>
  <p:transition spd="med" advClick="0">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81000" y="1652337"/>
            <a:ext cx="8470231" cy="5032594"/>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2" action="ppaction://hlinkfile"/>
              </a:rPr>
              <a:t>تحقق ماده 104بند </a:t>
            </a:r>
            <a:r>
              <a:rPr lang="fa-IR" sz="2000" b="1" dirty="0" smtClean="0">
                <a:latin typeface="Adobe Arabic"/>
                <a:ea typeface="Adobe Arabic"/>
                <a:cs typeface="B Zar" panose="00000400000000000000" pitchFamily="2" charset="-78"/>
                <a:hlinkClick r:id="rId2" action="ppaction://hlinkfile"/>
              </a:rPr>
              <a:t>ح:</a:t>
            </a:r>
            <a:endParaRPr lang="fa-IR" sz="2000" b="1" dirty="0" smtClean="0">
              <a:latin typeface="Adobe Arabic"/>
              <a:ea typeface="Adobe Arabic"/>
              <a:cs typeface="B Zar" panose="00000400000000000000" pitchFamily="2" charset="-78"/>
            </a:endParaRPr>
          </a:p>
          <a:p>
            <a:pPr marL="536575" indent="-536575" algn="just">
              <a:lnSpc>
                <a:spcPct val="150000"/>
              </a:lnSpc>
              <a:buFont typeface="Wingdings" pitchFamily="2" charset="2"/>
              <a:buChar char="ü"/>
            </a:pPr>
            <a:r>
              <a:rPr lang="fa-IR" sz="2000" dirty="0">
                <a:latin typeface="Adobe Arabic"/>
                <a:ea typeface="Adobe Arabic"/>
                <a:cs typeface="B Zar" panose="00000400000000000000" pitchFamily="2" charset="-78"/>
              </a:rPr>
              <a:t>برگزاری 253 کارگاه آموزشی ویژه مددجویان </a:t>
            </a:r>
            <a:r>
              <a:rPr lang="fa-IR" sz="2000" dirty="0" smtClean="0">
                <a:latin typeface="Adobe Arabic"/>
                <a:ea typeface="Adobe Arabic"/>
                <a:cs typeface="B Zar" panose="00000400000000000000" pitchFamily="2" charset="-78"/>
              </a:rPr>
              <a:t>سامانسراها</a:t>
            </a:r>
          </a:p>
          <a:p>
            <a:pPr marL="536575" indent="-536575" algn="just">
              <a:lnSpc>
                <a:spcPct val="150000"/>
              </a:lnSpc>
              <a:buFont typeface="Wingdings" pitchFamily="2" charset="2"/>
              <a:buChar char="ü"/>
            </a:pPr>
            <a:r>
              <a:rPr lang="fa-IR" sz="2000" dirty="0">
                <a:latin typeface="Adobe Arabic"/>
                <a:ea typeface="Adobe Arabic"/>
                <a:cs typeface="B Zar" panose="00000400000000000000" pitchFamily="2" charset="-78"/>
              </a:rPr>
              <a:t>انجام اقدامات لازم برای جمع‏آوری 110هزارو 162 نفر متکدی و کارتن خواب از سطح شهر توسط 29786 واحد گشت </a:t>
            </a:r>
            <a:r>
              <a:rPr lang="fa-IR" sz="2000" dirty="0" smtClean="0">
                <a:latin typeface="Adobe Arabic"/>
                <a:ea typeface="Adobe Arabic"/>
                <a:cs typeface="B Zar" panose="00000400000000000000" pitchFamily="2" charset="-78"/>
              </a:rPr>
              <a:t>(</a:t>
            </a:r>
            <a:r>
              <a:rPr lang="fa-IR" sz="2000" dirty="0">
                <a:latin typeface="Adobe Arabic"/>
                <a:ea typeface="Adobe Arabic"/>
                <a:cs typeface="B Zar" panose="00000400000000000000" pitchFamily="2" charset="-78"/>
              </a:rPr>
              <a:t>به طوریکه تعداد 4133 واحد گشت اقدامات لازم در خصوص جمع‏آوری 12048 نفر متکدی و کارتن خواب از سطح شهر رادر سال 1395 به عهده داشتند)؛</a:t>
            </a:r>
          </a:p>
          <a:p>
            <a:pPr marL="536575" indent="-536575" algn="just">
              <a:lnSpc>
                <a:spcPct val="150000"/>
              </a:lnSpc>
              <a:buFont typeface="Wingdings" pitchFamily="2" charset="2"/>
              <a:buChar char="ü"/>
            </a:pPr>
            <a:r>
              <a:rPr lang="fa-IR" sz="2000" dirty="0" smtClean="0">
                <a:latin typeface="Adobe Arabic"/>
                <a:ea typeface="Adobe Arabic"/>
                <a:cs typeface="B Zar" panose="00000400000000000000" pitchFamily="2" charset="-78"/>
              </a:rPr>
              <a:t>ارائه </a:t>
            </a:r>
            <a:r>
              <a:rPr lang="fa-IR" sz="2000" dirty="0">
                <a:latin typeface="Adobe Arabic"/>
                <a:ea typeface="Adobe Arabic"/>
                <a:cs typeface="B Zar" panose="00000400000000000000" pitchFamily="2" charset="-78"/>
              </a:rPr>
              <a:t>شبانه روز خدمت به 249هزار و 529 نفر در سامانسراهای اسلامشهر و لویزان </a:t>
            </a:r>
            <a:r>
              <a:rPr lang="fa-IR" sz="2000" dirty="0" smtClean="0">
                <a:latin typeface="Adobe Arabic"/>
                <a:ea typeface="Adobe Arabic"/>
                <a:cs typeface="B Zar" panose="00000400000000000000" pitchFamily="2" charset="-78"/>
              </a:rPr>
              <a:t>( </a:t>
            </a:r>
            <a:r>
              <a:rPr lang="fa-IR" sz="2000" dirty="0">
                <a:latin typeface="Adobe Arabic"/>
                <a:ea typeface="Adobe Arabic"/>
                <a:cs typeface="B Zar" panose="00000400000000000000" pitchFamily="2" charset="-78"/>
              </a:rPr>
              <a:t>این تعداد 58478  نفر در سال 1395 بوده است)؛</a:t>
            </a:r>
          </a:p>
          <a:p>
            <a:pPr marL="0" indent="0" algn="just">
              <a:lnSpc>
                <a:spcPct val="150000"/>
              </a:lnSpc>
              <a:buNone/>
            </a:pPr>
            <a:endParaRPr lang="en-US" sz="2000" dirty="0">
              <a:latin typeface="Adobe Arabic"/>
              <a:ea typeface="Adobe Arabic"/>
              <a:cs typeface="B Zar" panose="00000400000000000000" pitchFamily="2" charset="-78"/>
            </a:endParaRPr>
          </a:p>
          <a:p>
            <a:pPr marL="0" indent="0" algn="just">
              <a:lnSpc>
                <a:spcPct val="150000"/>
              </a:lnSpc>
              <a:buNone/>
            </a:pPr>
            <a:endParaRPr lang="fa-IR" sz="2000" b="1" dirty="0">
              <a:latin typeface="Adobe Arabic"/>
              <a:ea typeface="Adobe Arabic"/>
              <a:cs typeface="B Zar" panose="00000400000000000000" pitchFamily="2" charset="-78"/>
            </a:endParaRPr>
          </a:p>
          <a:p>
            <a:pPr marL="0" indent="0" algn="just">
              <a:lnSpc>
                <a:spcPct val="150000"/>
              </a:lnSpc>
              <a:buNone/>
            </a:pPr>
            <a:endParaRPr lang="fa-IR" sz="2000" dirty="0">
              <a:latin typeface="Adobe Arabic"/>
              <a:ea typeface="Adobe Arabic"/>
              <a:cs typeface="B Zar" panose="00000400000000000000" pitchFamily="2" charset="-78"/>
            </a:endParaRPr>
          </a:p>
          <a:p>
            <a:pPr marL="0" indent="0" algn="just">
              <a:lnSpc>
                <a:spcPct val="150000"/>
              </a:lnSpc>
              <a:buNone/>
            </a:pPr>
            <a:endParaRPr lang="fa-IR" sz="2000" dirty="0">
              <a:latin typeface="Adobe Arabic"/>
              <a:ea typeface="Adobe Arabic"/>
              <a:cs typeface="B Zar" panose="00000400000000000000" pitchFamily="2" charset="-78"/>
            </a:endParaRPr>
          </a:p>
          <a:p>
            <a:pPr marL="0" indent="0" algn="just">
              <a:lnSpc>
                <a:spcPct val="150000"/>
              </a:lnSpc>
              <a:buNone/>
            </a:pPr>
            <a:endParaRPr lang="fa-IR" sz="2000" dirty="0">
              <a:latin typeface="Adobe Arabic"/>
              <a:ea typeface="Adobe Arabic"/>
              <a:cs typeface="B Zar" panose="00000400000000000000" pitchFamily="2" charset="-78"/>
            </a:endParaRPr>
          </a:p>
        </p:txBody>
      </p:sp>
      <p:sp>
        <p:nvSpPr>
          <p:cNvPr id="6" name="Title 1"/>
          <p:cNvSpPr txBox="1">
            <a:spLocks/>
          </p:cNvSpPr>
          <p:nvPr/>
        </p:nvSpPr>
        <p:spPr>
          <a:xfrm>
            <a:off x="2887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rtl="1">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7" name="Action Button: Forward or Next 6">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112</a:t>
            </a:fld>
            <a:endParaRPr lang="fa-IR"/>
          </a:p>
        </p:txBody>
      </p:sp>
    </p:spTree>
    <p:extLst>
      <p:ext uri="{BB962C8B-B14F-4D97-AF65-F5344CB8AC3E}">
        <p14:creationId xmlns:p14="http://schemas.microsoft.com/office/powerpoint/2010/main" val="3169682412"/>
      </p:ext>
    </p:extLst>
  </p:cSld>
  <p:clrMapOvr>
    <a:masterClrMapping/>
  </p:clrMapOvr>
  <p:transition spd="med" advClick="0">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81000" y="1652337"/>
            <a:ext cx="8470231" cy="5032594"/>
          </a:xfrm>
          <a:noFill/>
          <a:ln>
            <a:noFill/>
          </a:ln>
        </p:spPr>
        <p:txBody>
          <a:bodyPr>
            <a:noAutofit/>
          </a:bodyPr>
          <a:lstStyle/>
          <a:p>
            <a:pPr algn="just">
              <a:lnSpc>
                <a:spcPct val="150000"/>
              </a:lnSpc>
            </a:pPr>
            <a:r>
              <a:rPr lang="fa-IR" sz="1700" b="1" dirty="0">
                <a:latin typeface="Adobe Arabic"/>
                <a:ea typeface="Adobe Arabic"/>
                <a:cs typeface="B Zar" panose="00000400000000000000" pitchFamily="2" charset="-78"/>
              </a:rPr>
              <a:t>در راستای </a:t>
            </a:r>
            <a:r>
              <a:rPr lang="fa-IR" sz="1700" b="1" dirty="0">
                <a:latin typeface="Adobe Arabic"/>
                <a:ea typeface="Adobe Arabic"/>
                <a:cs typeface="B Zar" panose="00000400000000000000" pitchFamily="2" charset="-78"/>
                <a:hlinkClick r:id="rId2" action="ppaction://hlinkfile"/>
              </a:rPr>
              <a:t>تحقق ماده 104بند </a:t>
            </a:r>
            <a:r>
              <a:rPr lang="fa-IR" sz="1700" b="1" dirty="0" smtClean="0">
                <a:latin typeface="Adobe Arabic"/>
                <a:ea typeface="Adobe Arabic"/>
                <a:cs typeface="B Zar" panose="00000400000000000000" pitchFamily="2" charset="-78"/>
                <a:hlinkClick r:id="rId2" action="ppaction://hlinkfile"/>
              </a:rPr>
              <a:t>خ:</a:t>
            </a:r>
            <a:endParaRPr lang="fa-IR" sz="1700" b="1" dirty="0" smtClean="0">
              <a:latin typeface="Adobe Arabic"/>
              <a:ea typeface="Adobe Arabic"/>
              <a:cs typeface="B Zar" panose="00000400000000000000" pitchFamily="2" charset="-78"/>
            </a:endParaRPr>
          </a:p>
          <a:p>
            <a:pPr marL="0" indent="0" algn="just">
              <a:lnSpc>
                <a:spcPct val="150000"/>
              </a:lnSpc>
              <a:buNone/>
            </a:pPr>
            <a:r>
              <a:rPr lang="fa-IR" sz="1700" dirty="0">
                <a:latin typeface="Adobe Arabic"/>
                <a:ea typeface="Adobe Arabic"/>
                <a:cs typeface="B Zar" panose="00000400000000000000" pitchFamily="2" charset="-78"/>
              </a:rPr>
              <a:t>توانمندسازی 4018 خانواده نیازمند با استفاده از ظرفیت </a:t>
            </a:r>
            <a:r>
              <a:rPr lang="fa-IR" sz="1700" dirty="0" smtClean="0">
                <a:latin typeface="Adobe Arabic"/>
                <a:ea typeface="Adobe Arabic"/>
                <a:cs typeface="B Zar" panose="00000400000000000000" pitchFamily="2" charset="-78"/>
              </a:rPr>
              <a:t>خیرین در سال 1395</a:t>
            </a:r>
          </a:p>
          <a:p>
            <a:pPr algn="just">
              <a:lnSpc>
                <a:spcPct val="150000"/>
              </a:lnSpc>
            </a:pPr>
            <a:r>
              <a:rPr lang="fa-IR" sz="1700" b="1" dirty="0" smtClean="0">
                <a:latin typeface="Adobe Arabic"/>
                <a:ea typeface="Adobe Arabic"/>
                <a:cs typeface="B Zar" panose="00000400000000000000" pitchFamily="2" charset="-78"/>
              </a:rPr>
              <a:t>در </a:t>
            </a:r>
            <a:r>
              <a:rPr lang="fa-IR" sz="1700" b="1" dirty="0">
                <a:latin typeface="Adobe Arabic"/>
                <a:ea typeface="Adobe Arabic"/>
                <a:cs typeface="B Zar" panose="00000400000000000000" pitchFamily="2" charset="-78"/>
              </a:rPr>
              <a:t>راستای </a:t>
            </a:r>
            <a:r>
              <a:rPr lang="fa-IR" sz="1700" b="1" dirty="0">
                <a:latin typeface="Adobe Arabic"/>
                <a:ea typeface="Adobe Arabic"/>
                <a:cs typeface="B Zar" panose="00000400000000000000" pitchFamily="2" charset="-78"/>
                <a:hlinkClick r:id="rId3" action="ppaction://hlinkfile"/>
              </a:rPr>
              <a:t>تحقق ماده 104بند </a:t>
            </a:r>
            <a:r>
              <a:rPr lang="fa-IR" sz="1700" b="1" dirty="0" smtClean="0">
                <a:latin typeface="Adobe Arabic"/>
                <a:ea typeface="Adobe Arabic"/>
                <a:cs typeface="B Zar" panose="00000400000000000000" pitchFamily="2" charset="-78"/>
                <a:hlinkClick r:id="rId3" action="ppaction://hlinkfile"/>
              </a:rPr>
              <a:t>ز:</a:t>
            </a:r>
            <a:endParaRPr lang="fa-IR" sz="1700" b="1" dirty="0">
              <a:latin typeface="Adobe Arabic"/>
              <a:ea typeface="Adobe Arabic"/>
              <a:cs typeface="B Zar" panose="00000400000000000000" pitchFamily="2" charset="-78"/>
            </a:endParaRPr>
          </a:p>
          <a:p>
            <a:pPr marL="0" indent="0" algn="just">
              <a:lnSpc>
                <a:spcPct val="150000"/>
              </a:lnSpc>
              <a:buNone/>
            </a:pPr>
            <a:r>
              <a:rPr lang="fa-IR" sz="1700" dirty="0" smtClean="0">
                <a:latin typeface="Adobe Arabic"/>
                <a:ea typeface="Adobe Arabic"/>
                <a:cs typeface="B Zar" panose="00000400000000000000" pitchFamily="2" charset="-78"/>
              </a:rPr>
              <a:t>ارجاع </a:t>
            </a:r>
            <a:r>
              <a:rPr lang="fa-IR" sz="1700" dirty="0">
                <a:latin typeface="Adobe Arabic"/>
                <a:ea typeface="Adobe Arabic"/>
                <a:cs typeface="B Zar" panose="00000400000000000000" pitchFamily="2" charset="-78"/>
              </a:rPr>
              <a:t>879 نفرمعتاد نیازمند به کمپ های ترک </a:t>
            </a:r>
            <a:r>
              <a:rPr lang="fa-IR" sz="1700" dirty="0" smtClean="0">
                <a:latin typeface="Adobe Arabic"/>
                <a:ea typeface="Adobe Arabic"/>
                <a:cs typeface="B Zar" panose="00000400000000000000" pitchFamily="2" charset="-78"/>
              </a:rPr>
              <a:t>اعتیاد در سال 1395؛</a:t>
            </a:r>
          </a:p>
          <a:p>
            <a:pPr algn="just">
              <a:lnSpc>
                <a:spcPct val="150000"/>
              </a:lnSpc>
            </a:pPr>
            <a:r>
              <a:rPr lang="fa-IR" sz="1700" b="1" dirty="0" smtClean="0">
                <a:latin typeface="Adobe Arabic"/>
                <a:ea typeface="Adobe Arabic"/>
                <a:cs typeface="B Zar" panose="00000400000000000000" pitchFamily="2" charset="-78"/>
              </a:rPr>
              <a:t>در </a:t>
            </a:r>
            <a:r>
              <a:rPr lang="fa-IR" sz="1700" b="1" dirty="0">
                <a:latin typeface="Adobe Arabic"/>
                <a:ea typeface="Adobe Arabic"/>
                <a:cs typeface="B Zar" panose="00000400000000000000" pitchFamily="2" charset="-78"/>
              </a:rPr>
              <a:t>راستای </a:t>
            </a:r>
            <a:r>
              <a:rPr lang="fa-IR" sz="1700" b="1" dirty="0">
                <a:latin typeface="Adobe Arabic"/>
                <a:ea typeface="Adobe Arabic"/>
                <a:cs typeface="B Zar" panose="00000400000000000000" pitchFamily="2" charset="-78"/>
                <a:hlinkClick r:id="rId4" action="ppaction://hlinkfile"/>
              </a:rPr>
              <a:t>تحقق ماده 104بند س:</a:t>
            </a:r>
            <a:endParaRPr lang="fa-IR" sz="1700" b="1" dirty="0">
              <a:latin typeface="Adobe Arabic"/>
              <a:ea typeface="Adobe Arabic"/>
              <a:cs typeface="B Zar" panose="00000400000000000000" pitchFamily="2" charset="-78"/>
            </a:endParaRPr>
          </a:p>
          <a:p>
            <a:pPr marL="0" indent="0" algn="just">
              <a:lnSpc>
                <a:spcPct val="150000"/>
              </a:lnSpc>
              <a:buNone/>
            </a:pPr>
            <a:r>
              <a:rPr lang="fa-IR" sz="1700" dirty="0" smtClean="0">
                <a:latin typeface="Adobe Arabic"/>
                <a:ea typeface="Adobe Arabic"/>
                <a:cs typeface="B Zar" panose="00000400000000000000" pitchFamily="2" charset="-78"/>
              </a:rPr>
              <a:t>شناسایی </a:t>
            </a:r>
            <a:r>
              <a:rPr lang="fa-IR" sz="1700" dirty="0">
                <a:latin typeface="Adobe Arabic"/>
                <a:ea typeface="Adobe Arabic"/>
                <a:cs typeface="B Zar" panose="00000400000000000000" pitchFamily="2" charset="-78"/>
              </a:rPr>
              <a:t>تعداد 3256 فضای بی دفاع جدید در سطح مناطق و بهسازی تعداد 3070 فضای  بی دفاع و به روزرسانی آنها بر روی نقشه الکترونیکی مناطق 22گانه تا پایان سال سوم برنامه </a:t>
            </a:r>
            <a:r>
              <a:rPr lang="fa-IR" sz="1700" dirty="0" smtClean="0">
                <a:latin typeface="Adobe Arabic"/>
                <a:ea typeface="Adobe Arabic"/>
                <a:cs typeface="B Zar" panose="00000400000000000000" pitchFamily="2" charset="-78"/>
              </a:rPr>
              <a:t>(</a:t>
            </a:r>
            <a:r>
              <a:rPr lang="fa-IR" sz="1700" dirty="0">
                <a:latin typeface="Adobe Arabic"/>
                <a:ea typeface="Adobe Arabic"/>
                <a:cs typeface="B Zar" panose="00000400000000000000" pitchFamily="2" charset="-78"/>
              </a:rPr>
              <a:t>که شناسایی 900 فضای بی دفاع و بهسازی 300 فضا در سال 1395صورت گرفته است</a:t>
            </a:r>
            <a:r>
              <a:rPr lang="fa-IR" sz="1700" dirty="0" smtClean="0">
                <a:latin typeface="Adobe Arabic"/>
                <a:ea typeface="Adobe Arabic"/>
                <a:cs typeface="B Zar" panose="00000400000000000000" pitchFamily="2" charset="-78"/>
              </a:rPr>
              <a:t>)؛</a:t>
            </a:r>
          </a:p>
          <a:p>
            <a:pPr algn="just">
              <a:lnSpc>
                <a:spcPct val="150000"/>
              </a:lnSpc>
            </a:pPr>
            <a:r>
              <a:rPr lang="fa-IR" sz="1700" b="1" dirty="0">
                <a:latin typeface="Adobe Arabic"/>
                <a:ea typeface="Adobe Arabic"/>
                <a:cs typeface="B Zar" panose="00000400000000000000" pitchFamily="2" charset="-78"/>
              </a:rPr>
              <a:t>در راستای </a:t>
            </a:r>
            <a:r>
              <a:rPr lang="fa-IR" sz="1700" b="1" dirty="0">
                <a:latin typeface="Adobe Arabic"/>
                <a:ea typeface="Adobe Arabic"/>
                <a:cs typeface="B Zar" panose="00000400000000000000" pitchFamily="2" charset="-78"/>
                <a:hlinkClick r:id="rId5" action="ppaction://hlinkfile"/>
              </a:rPr>
              <a:t>تحقق ماده 104بند ط:</a:t>
            </a:r>
            <a:endParaRPr lang="fa-IR" sz="1700" b="1" dirty="0">
              <a:latin typeface="Adobe Arabic"/>
              <a:ea typeface="Adobe Arabic"/>
              <a:cs typeface="B Zar" panose="00000400000000000000" pitchFamily="2" charset="-78"/>
            </a:endParaRPr>
          </a:p>
          <a:p>
            <a:pPr marL="0" indent="0" algn="just">
              <a:lnSpc>
                <a:spcPct val="150000"/>
              </a:lnSpc>
              <a:buNone/>
            </a:pPr>
            <a:r>
              <a:rPr lang="fa-IR" sz="1700" dirty="0" smtClean="0">
                <a:latin typeface="Adobe Arabic"/>
                <a:ea typeface="Adobe Arabic"/>
                <a:cs typeface="B Zar" panose="00000400000000000000" pitchFamily="2" charset="-78"/>
              </a:rPr>
              <a:t>ارائه </a:t>
            </a:r>
            <a:r>
              <a:rPr lang="fa-IR" sz="1700" dirty="0">
                <a:latin typeface="Adobe Arabic"/>
                <a:ea typeface="Adobe Arabic"/>
                <a:cs typeface="B Zar" panose="00000400000000000000" pitchFamily="2" charset="-78"/>
              </a:rPr>
              <a:t>خدمات به 8755 کودک کار و خیابان </a:t>
            </a:r>
            <a:r>
              <a:rPr lang="fa-IR" sz="1700" dirty="0" smtClean="0">
                <a:latin typeface="Adobe Arabic"/>
                <a:ea typeface="Adobe Arabic"/>
                <a:cs typeface="B Zar" panose="00000400000000000000" pitchFamily="2" charset="-78"/>
              </a:rPr>
              <a:t>تا پایان سال سوم برنامه (</a:t>
            </a:r>
            <a:r>
              <a:rPr lang="fa-IR" sz="1700" dirty="0">
                <a:latin typeface="Adobe Arabic"/>
                <a:ea typeface="Adobe Arabic"/>
                <a:cs typeface="B Zar" panose="00000400000000000000" pitchFamily="2" charset="-78"/>
              </a:rPr>
              <a:t>که در سال 1395، به 2963 کودک خدمات ارائه شده است)؛</a:t>
            </a:r>
          </a:p>
          <a:p>
            <a:pPr marL="0" indent="0" algn="just">
              <a:lnSpc>
                <a:spcPct val="150000"/>
              </a:lnSpc>
              <a:buNone/>
            </a:pPr>
            <a:endParaRPr lang="fa-IR" sz="1700" b="1" dirty="0" smtClean="0">
              <a:latin typeface="Adobe Arabic"/>
              <a:ea typeface="Adobe Arabic"/>
              <a:cs typeface="B Zar" panose="00000400000000000000" pitchFamily="2" charset="-78"/>
            </a:endParaRPr>
          </a:p>
          <a:p>
            <a:pPr marL="0" indent="0" algn="just">
              <a:lnSpc>
                <a:spcPct val="150000"/>
              </a:lnSpc>
              <a:buNone/>
            </a:pPr>
            <a:endParaRPr lang="en-US" sz="1700" dirty="0">
              <a:latin typeface="Adobe Arabic"/>
              <a:ea typeface="Adobe Arabic"/>
              <a:cs typeface="B Zar" panose="00000400000000000000" pitchFamily="2" charset="-78"/>
            </a:endParaRPr>
          </a:p>
          <a:p>
            <a:pPr marL="0" indent="0" algn="just">
              <a:lnSpc>
                <a:spcPct val="150000"/>
              </a:lnSpc>
              <a:buNone/>
            </a:pPr>
            <a:endParaRPr lang="fa-IR" sz="1700" b="1" dirty="0">
              <a:latin typeface="Adobe Arabic"/>
              <a:ea typeface="Adobe Arabic"/>
              <a:cs typeface="B Zar" panose="00000400000000000000" pitchFamily="2" charset="-78"/>
            </a:endParaRPr>
          </a:p>
          <a:p>
            <a:pPr marL="0" indent="0" algn="just">
              <a:lnSpc>
                <a:spcPct val="150000"/>
              </a:lnSpc>
              <a:buNone/>
            </a:pPr>
            <a:endParaRPr lang="fa-IR" sz="1700" dirty="0">
              <a:latin typeface="Adobe Arabic"/>
              <a:ea typeface="Adobe Arabic"/>
              <a:cs typeface="B Zar" panose="00000400000000000000" pitchFamily="2" charset="-78"/>
            </a:endParaRPr>
          </a:p>
          <a:p>
            <a:pPr marL="0" indent="0" algn="just">
              <a:lnSpc>
                <a:spcPct val="150000"/>
              </a:lnSpc>
              <a:buNone/>
            </a:pPr>
            <a:endParaRPr lang="fa-IR" sz="1700" dirty="0">
              <a:latin typeface="Adobe Arabic"/>
              <a:ea typeface="Adobe Arabic"/>
              <a:cs typeface="B Zar" panose="00000400000000000000" pitchFamily="2" charset="-78"/>
            </a:endParaRPr>
          </a:p>
          <a:p>
            <a:pPr marL="0" indent="0" algn="just">
              <a:lnSpc>
                <a:spcPct val="150000"/>
              </a:lnSpc>
              <a:buNone/>
            </a:pPr>
            <a:endParaRPr lang="fa-IR" sz="1700" dirty="0">
              <a:latin typeface="Adobe Arabic"/>
              <a:ea typeface="Adobe Arabic"/>
              <a:cs typeface="B Zar" panose="00000400000000000000" pitchFamily="2" charset="-78"/>
            </a:endParaRPr>
          </a:p>
        </p:txBody>
      </p:sp>
      <p:sp>
        <p:nvSpPr>
          <p:cNvPr id="6" name="Title 1"/>
          <p:cNvSpPr txBox="1">
            <a:spLocks/>
          </p:cNvSpPr>
          <p:nvPr/>
        </p:nvSpPr>
        <p:spPr>
          <a:xfrm>
            <a:off x="2887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rtl="1">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7" name="Action Button: Forward or Next 6">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113</a:t>
            </a:fld>
            <a:endParaRPr lang="fa-IR"/>
          </a:p>
        </p:txBody>
      </p:sp>
    </p:spTree>
    <p:extLst>
      <p:ext uri="{BB962C8B-B14F-4D97-AF65-F5344CB8AC3E}">
        <p14:creationId xmlns:p14="http://schemas.microsoft.com/office/powerpoint/2010/main" val="3171964263"/>
      </p:ext>
    </p:extLst>
  </p:cSld>
  <p:clrMapOvr>
    <a:masterClrMapping/>
  </p:clrMapOvr>
  <p:transition spd="med" advClick="0">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88759" y="1710824"/>
            <a:ext cx="8470231" cy="5070976"/>
          </a:xfrm>
          <a:noFill/>
          <a:ln>
            <a:noFill/>
          </a:ln>
        </p:spPr>
        <p:txBody>
          <a:bodyPr>
            <a:noAutofit/>
          </a:bodyPr>
          <a:lstStyle/>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2" action="ppaction://hlinkfile"/>
              </a:rPr>
              <a:t>تحقق ماده 104بند و:</a:t>
            </a:r>
            <a:endParaRPr lang="fa-IR" sz="1600" b="1" dirty="0">
              <a:latin typeface="Adobe Arabic"/>
              <a:ea typeface="Adobe Arabic"/>
              <a:cs typeface="B Zar" panose="00000400000000000000" pitchFamily="2" charset="-78"/>
            </a:endParaRPr>
          </a:p>
          <a:p>
            <a:pPr marL="0" indent="0" algn="just">
              <a:lnSpc>
                <a:spcPct val="150000"/>
              </a:lnSpc>
              <a:buNone/>
            </a:pPr>
            <a:r>
              <a:rPr lang="fa-IR" sz="1600" dirty="0">
                <a:latin typeface="Adobe Arabic"/>
                <a:ea typeface="Adobe Arabic"/>
                <a:cs typeface="B Zar" panose="00000400000000000000" pitchFamily="2" charset="-78"/>
              </a:rPr>
              <a:t>ثبت نام رایگان از 80631  نفر از افراد در معرض آسیب و آسیب‏دیده جهت شرکت در دوره‏ها و کارگاه‏های آموزش کار آفرینی (که 7877  نفر  در سال 1395ثبت نام کرده اند)؛</a:t>
            </a:r>
          </a:p>
          <a:p>
            <a:pPr algn="just">
              <a:lnSpc>
                <a:spcPct val="150000"/>
              </a:lnSpc>
            </a:pPr>
            <a:r>
              <a:rPr lang="fa-IR" sz="1600" b="1" dirty="0" smtClean="0">
                <a:latin typeface="Adobe Arabic"/>
                <a:ea typeface="Adobe Arabic"/>
                <a:cs typeface="B Zar" panose="00000400000000000000" pitchFamily="2" charset="-78"/>
              </a:rPr>
              <a:t>در راستای </a:t>
            </a:r>
            <a:r>
              <a:rPr lang="fa-IR" sz="1600" b="1" dirty="0" smtClean="0">
                <a:latin typeface="Adobe Arabic"/>
                <a:ea typeface="Adobe Arabic"/>
                <a:cs typeface="B Zar" panose="00000400000000000000" pitchFamily="2" charset="-78"/>
                <a:hlinkClick r:id="rId3" action="ppaction://hlinkfile"/>
              </a:rPr>
              <a:t>تحقق ماده 104بند هـ:</a:t>
            </a:r>
            <a:endParaRPr lang="fa-IR" sz="1600" b="1" dirty="0" smtClean="0">
              <a:latin typeface="Adobe Arabic"/>
              <a:ea typeface="Adobe Arabic"/>
              <a:cs typeface="B Zar" panose="00000400000000000000" pitchFamily="2" charset="-78"/>
            </a:endParaRPr>
          </a:p>
          <a:p>
            <a:pPr marL="446088" indent="-446088" algn="just">
              <a:lnSpc>
                <a:spcPct val="150000"/>
              </a:lnSpc>
              <a:buFont typeface="Wingdings" pitchFamily="2" charset="2"/>
              <a:buChar char="ü"/>
            </a:pPr>
            <a:r>
              <a:rPr lang="fa-IR" sz="1600" dirty="0" smtClean="0">
                <a:latin typeface="Adobe Arabic"/>
                <a:ea typeface="Adobe Arabic"/>
                <a:cs typeface="B Zar" panose="00000400000000000000" pitchFamily="2" charset="-78"/>
              </a:rPr>
              <a:t>برپایی 2375  بازارچه و نمایشگاه کارآفرینی در سطح محلات تا پایان سال سوم برنامه (که 1533  مورد بازارچه و نمایشگاه کارآفرینی در سال 1395برپا شده اند)؛</a:t>
            </a:r>
          </a:p>
          <a:p>
            <a:pPr marL="446088" indent="-446088" algn="just">
              <a:lnSpc>
                <a:spcPct val="150000"/>
              </a:lnSpc>
              <a:buFont typeface="Wingdings" pitchFamily="2" charset="2"/>
              <a:buChar char="ü"/>
            </a:pPr>
            <a:r>
              <a:rPr lang="fa-IR" sz="1600" dirty="0" smtClean="0">
                <a:latin typeface="Adobe Arabic"/>
                <a:ea typeface="Adobe Arabic"/>
                <a:cs typeface="B Zar" panose="00000400000000000000" pitchFamily="2" charset="-78"/>
              </a:rPr>
              <a:t>فعال سازی 30 بازارچه دائمی و 35 بازارچه موقت و فصلی (که 8 بازارچه دایم،10بازارچه موقت و فصلی در سال 1395 فعال شده اند)؛</a:t>
            </a:r>
          </a:p>
          <a:p>
            <a:pPr marL="446088" indent="-446088" algn="just">
              <a:lnSpc>
                <a:spcPct val="150000"/>
              </a:lnSpc>
              <a:buFont typeface="Wingdings" pitchFamily="2" charset="2"/>
              <a:buChar char="ü"/>
            </a:pPr>
            <a:r>
              <a:rPr lang="fa-IR" sz="1600" dirty="0" smtClean="0">
                <a:latin typeface="Adobe Arabic"/>
                <a:ea typeface="Adobe Arabic"/>
                <a:cs typeface="B Zar" panose="00000400000000000000" pitchFamily="2" charset="-78"/>
              </a:rPr>
              <a:t>اشتغال 2805 نفر از بانوان در بازارچه های دائمی و فصلی (که 895  نفراز بانوان در سال 1395در این بازارچه ها شاغل بوده اند)؛</a:t>
            </a:r>
          </a:p>
          <a:p>
            <a:pPr marL="446088" indent="-446088" algn="just">
              <a:lnSpc>
                <a:spcPct val="150000"/>
              </a:lnSpc>
              <a:buFont typeface="Wingdings" pitchFamily="2" charset="2"/>
              <a:buChar char="ü"/>
            </a:pPr>
            <a:r>
              <a:rPr lang="fa-IR" sz="1600" dirty="0" smtClean="0">
                <a:latin typeface="Adobe Arabic"/>
                <a:ea typeface="Adobe Arabic"/>
                <a:cs typeface="B Zar" panose="00000400000000000000" pitchFamily="2" charset="-78"/>
              </a:rPr>
              <a:t>ایجاد </a:t>
            </a:r>
            <a:r>
              <a:rPr lang="fa-IR" sz="1600" dirty="0">
                <a:latin typeface="Adobe Arabic"/>
                <a:ea typeface="Adobe Arabic"/>
                <a:cs typeface="B Zar" panose="00000400000000000000" pitchFamily="2" charset="-78"/>
              </a:rPr>
              <a:t>و ثبت 312  تعاونی کسب و کارمحلی </a:t>
            </a:r>
            <a:r>
              <a:rPr lang="fa-IR" sz="1600" dirty="0" smtClean="0">
                <a:latin typeface="Adobe Arabic"/>
                <a:ea typeface="Adobe Arabic"/>
                <a:cs typeface="B Zar" panose="00000400000000000000" pitchFamily="2" charset="-78"/>
              </a:rPr>
              <a:t>(</a:t>
            </a:r>
            <a:r>
              <a:rPr lang="fa-IR" sz="1600" dirty="0">
                <a:latin typeface="Adobe Arabic"/>
                <a:ea typeface="Adobe Arabic"/>
                <a:cs typeface="B Zar" panose="00000400000000000000" pitchFamily="2" charset="-78"/>
              </a:rPr>
              <a:t>که 20 تعاونی در سال 1395ثبت شده اند</a:t>
            </a:r>
            <a:r>
              <a:rPr lang="fa-IR" sz="1600" dirty="0" smtClean="0">
                <a:latin typeface="Adobe Arabic"/>
                <a:ea typeface="Adobe Arabic"/>
                <a:cs typeface="B Zar" panose="00000400000000000000" pitchFamily="2" charset="-78"/>
              </a:rPr>
              <a:t>)؛</a:t>
            </a:r>
          </a:p>
          <a:p>
            <a:pPr marL="446088" indent="-446088" algn="just">
              <a:lnSpc>
                <a:spcPct val="150000"/>
              </a:lnSpc>
              <a:buFont typeface="Wingdings" pitchFamily="2" charset="2"/>
              <a:buChar char="ü"/>
            </a:pPr>
            <a:r>
              <a:rPr lang="fa-IR" sz="1600" dirty="0">
                <a:latin typeface="Adobe Arabic"/>
                <a:ea typeface="Adobe Arabic"/>
                <a:cs typeface="B Zar" panose="00000400000000000000" pitchFamily="2" charset="-78"/>
              </a:rPr>
              <a:t>راه‏اندازی و نگهداری 8 مرکز رشد </a:t>
            </a:r>
            <a:r>
              <a:rPr lang="fa-IR" sz="1600" dirty="0" smtClean="0">
                <a:latin typeface="Adobe Arabic"/>
                <a:ea typeface="Adobe Arabic"/>
                <a:cs typeface="B Zar" panose="00000400000000000000" pitchFamily="2" charset="-78"/>
              </a:rPr>
              <a:t>(</a:t>
            </a:r>
            <a:r>
              <a:rPr lang="fa-IR" sz="1600" dirty="0">
                <a:latin typeface="Adobe Arabic"/>
                <a:ea typeface="Adobe Arabic"/>
                <a:cs typeface="B Zar" panose="00000400000000000000" pitchFamily="2" charset="-78"/>
              </a:rPr>
              <a:t>که1 مرکز رشد در سال 95 راه اندازی شده است</a:t>
            </a:r>
            <a:r>
              <a:rPr lang="fa-IR" sz="1600" dirty="0" smtClean="0">
                <a:latin typeface="Adobe Arabic"/>
                <a:ea typeface="Adobe Arabic"/>
                <a:cs typeface="B Zar" panose="00000400000000000000" pitchFamily="2" charset="-78"/>
              </a:rPr>
              <a:t>).</a:t>
            </a:r>
            <a:endParaRPr lang="fa-IR" sz="1600" dirty="0">
              <a:latin typeface="Adobe Arabic"/>
              <a:ea typeface="Adobe Arabic"/>
              <a:cs typeface="B Zar" panose="00000400000000000000" pitchFamily="2" charset="-78"/>
            </a:endParaRPr>
          </a:p>
          <a:p>
            <a:pPr algn="just">
              <a:lnSpc>
                <a:spcPct val="150000"/>
              </a:lnSpc>
              <a:buFont typeface="Arial" panose="020B0604020202020204" pitchFamily="34" charset="0"/>
              <a:buChar char="•"/>
            </a:pPr>
            <a:endParaRPr lang="fa-IR" sz="1600" dirty="0">
              <a:latin typeface="Adobe Arabic"/>
              <a:ea typeface="Adobe Arabic"/>
              <a:cs typeface="B Zar" panose="00000400000000000000" pitchFamily="2" charset="-78"/>
            </a:endParaRPr>
          </a:p>
          <a:p>
            <a:pPr algn="just">
              <a:lnSpc>
                <a:spcPct val="150000"/>
              </a:lnSpc>
              <a:buFont typeface="Arial" panose="020B0604020202020204" pitchFamily="34" charset="0"/>
              <a:buChar char="•"/>
            </a:pPr>
            <a:endParaRPr lang="fa-IR" sz="1600" dirty="0" smtClean="0">
              <a:latin typeface="Adobe Arabic"/>
              <a:ea typeface="Adobe Arabic"/>
              <a:cs typeface="B Zar" panose="00000400000000000000" pitchFamily="2" charset="-78"/>
            </a:endParaRPr>
          </a:p>
          <a:p>
            <a:pPr marL="0" indent="0" algn="just">
              <a:lnSpc>
                <a:spcPct val="150000"/>
              </a:lnSpc>
              <a:buNone/>
            </a:pPr>
            <a:endParaRPr lang="fa-IR" sz="1600" dirty="0">
              <a:latin typeface="Adobe Arabic"/>
              <a:ea typeface="Adobe Arabic"/>
              <a:cs typeface="B Zar" panose="00000400000000000000" pitchFamily="2" charset="-78"/>
            </a:endParaRPr>
          </a:p>
          <a:p>
            <a:pPr marL="0" indent="0" algn="just">
              <a:lnSpc>
                <a:spcPct val="150000"/>
              </a:lnSpc>
              <a:buNone/>
            </a:pPr>
            <a:endParaRPr lang="fa-IR" sz="1600" dirty="0">
              <a:latin typeface="Adobe Arabic"/>
              <a:ea typeface="Adobe Arabic"/>
              <a:cs typeface="B Zar" panose="00000400000000000000" pitchFamily="2" charset="-78"/>
            </a:endParaRPr>
          </a:p>
          <a:p>
            <a:pPr marL="0" indent="0" algn="just">
              <a:lnSpc>
                <a:spcPct val="150000"/>
              </a:lnSpc>
              <a:buNone/>
            </a:pPr>
            <a:endParaRPr lang="fa-IR" sz="1600" dirty="0">
              <a:latin typeface="Adobe Arabic"/>
              <a:ea typeface="Adobe Arabic"/>
              <a:cs typeface="B Zar" panose="00000400000000000000" pitchFamily="2" charset="-78"/>
            </a:endParaRPr>
          </a:p>
        </p:txBody>
      </p:sp>
      <p:sp>
        <p:nvSpPr>
          <p:cNvPr id="7" name="Title 1"/>
          <p:cNvSpPr txBox="1">
            <a:spLocks/>
          </p:cNvSpPr>
          <p:nvPr/>
        </p:nvSpPr>
        <p:spPr>
          <a:xfrm>
            <a:off x="2887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rtl="1">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4" name="Action Button: Forward or Next 3">
            <a:hlinkClick r:id="" action="ppaction://hlinkshowjump?jump=nextslide" highlightClick="1"/>
          </p:cNvPr>
          <p:cNvSpPr/>
          <p:nvPr/>
        </p:nvSpPr>
        <p:spPr>
          <a:xfrm>
            <a:off x="254469" y="425876"/>
            <a:ext cx="709449" cy="59604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3" name="Slide Number Placeholder 2"/>
          <p:cNvSpPr>
            <a:spLocks noGrp="1"/>
          </p:cNvSpPr>
          <p:nvPr>
            <p:ph type="sldNum" sz="quarter" idx="12"/>
          </p:nvPr>
        </p:nvSpPr>
        <p:spPr/>
        <p:txBody>
          <a:bodyPr/>
          <a:lstStyle/>
          <a:p>
            <a:fld id="{8AF34D74-9CAA-4A47-A7FD-3A4E4E9E2722}" type="slidenum">
              <a:rPr lang="fa-IR" smtClean="0"/>
              <a:pPr/>
              <a:t>114</a:t>
            </a:fld>
            <a:endParaRPr lang="fa-IR"/>
          </a:p>
        </p:txBody>
      </p:sp>
    </p:spTree>
    <p:extLst>
      <p:ext uri="{BB962C8B-B14F-4D97-AF65-F5344CB8AC3E}">
        <p14:creationId xmlns:p14="http://schemas.microsoft.com/office/powerpoint/2010/main" val="2067535947"/>
      </p:ext>
    </p:extLst>
  </p:cSld>
  <p:clrMapOvr>
    <a:masterClrMapping/>
  </p:clrMapOvr>
  <p:transition spd="med" advClick="0">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88759" y="1676400"/>
            <a:ext cx="8470231" cy="5029200"/>
          </a:xfrm>
          <a:noFill/>
          <a:ln>
            <a:noFill/>
          </a:ln>
        </p:spPr>
        <p:txBody>
          <a:bodyPr>
            <a:noAutofit/>
          </a:bodyPr>
          <a:lstStyle/>
          <a:p>
            <a:pPr algn="just">
              <a:lnSpc>
                <a:spcPct val="150000"/>
              </a:lnSpc>
            </a:pPr>
            <a:r>
              <a:rPr lang="fa-IR" sz="1700" b="1" dirty="0" smtClean="0">
                <a:latin typeface="Adobe Arabic"/>
                <a:ea typeface="Adobe Arabic"/>
                <a:cs typeface="B Zar" panose="00000400000000000000" pitchFamily="2" charset="-78"/>
              </a:rPr>
              <a:t>در </a:t>
            </a:r>
            <a:r>
              <a:rPr lang="fa-IR" sz="1700" b="1" dirty="0">
                <a:latin typeface="Adobe Arabic"/>
                <a:ea typeface="Adobe Arabic"/>
                <a:cs typeface="B Zar" panose="00000400000000000000" pitchFamily="2" charset="-78"/>
              </a:rPr>
              <a:t>راستای </a:t>
            </a:r>
            <a:r>
              <a:rPr lang="fa-IR" sz="1700" b="1" dirty="0">
                <a:latin typeface="Adobe Arabic"/>
                <a:ea typeface="Adobe Arabic"/>
                <a:cs typeface="B Zar" panose="00000400000000000000" pitchFamily="2" charset="-78"/>
                <a:hlinkClick r:id="rId2" action="ppaction://hlinkfile"/>
              </a:rPr>
              <a:t>تحقق ماده </a:t>
            </a:r>
            <a:r>
              <a:rPr lang="fa-IR" sz="1700" b="1" dirty="0" smtClean="0">
                <a:latin typeface="Adobe Arabic"/>
                <a:ea typeface="Adobe Arabic"/>
                <a:cs typeface="B Zar" panose="00000400000000000000" pitchFamily="2" charset="-78"/>
                <a:hlinkClick r:id="rId2" action="ppaction://hlinkfile"/>
              </a:rPr>
              <a:t>106بند ب:</a:t>
            </a:r>
            <a:endParaRPr lang="fa-IR" sz="1700" b="1" dirty="0">
              <a:latin typeface="Adobe Arabic"/>
              <a:ea typeface="Adobe Arabic"/>
              <a:cs typeface="B Zar" panose="00000400000000000000" pitchFamily="2" charset="-78"/>
            </a:endParaRPr>
          </a:p>
          <a:p>
            <a:pPr marL="0" indent="0" algn="just">
              <a:lnSpc>
                <a:spcPct val="150000"/>
              </a:lnSpc>
              <a:buNone/>
            </a:pPr>
            <a:r>
              <a:rPr lang="fa-IR" sz="1700" dirty="0" smtClean="0">
                <a:latin typeface="Adobe Arabic"/>
                <a:ea typeface="Adobe Arabic"/>
                <a:cs typeface="B Zar" panose="00000400000000000000" pitchFamily="2" charset="-78"/>
              </a:rPr>
              <a:t>تولید </a:t>
            </a:r>
            <a:r>
              <a:rPr lang="fa-IR" sz="1700" dirty="0">
                <a:latin typeface="Adobe Arabic"/>
                <a:ea typeface="Adobe Arabic"/>
                <a:cs typeface="B Zar" panose="00000400000000000000" pitchFamily="2" charset="-78"/>
              </a:rPr>
              <a:t>2000 بسته آموزشی خط سفید </a:t>
            </a:r>
            <a:r>
              <a:rPr lang="fa-IR" sz="1700" dirty="0" smtClean="0">
                <a:latin typeface="Adobe Arabic"/>
                <a:ea typeface="Adobe Arabic"/>
                <a:cs typeface="B Zar" panose="00000400000000000000" pitchFamily="2" charset="-78"/>
              </a:rPr>
              <a:t>(</a:t>
            </a:r>
            <a:r>
              <a:rPr lang="fa-IR" sz="1700" dirty="0">
                <a:latin typeface="Adobe Arabic"/>
                <a:ea typeface="Adobe Arabic"/>
                <a:cs typeface="B Zar" panose="00000400000000000000" pitchFamily="2" charset="-78"/>
              </a:rPr>
              <a:t>مشتمل برکتاب آموزه های ترافیکی خط سفید ، فلش کارت آموزشی ، لوح فشرده ، انیمیشن و تیزرهای آموزشی خط سفید، بازی مهره ای، بروشور</a:t>
            </a:r>
            <a:r>
              <a:rPr lang="fa-IR" sz="1700" dirty="0" smtClean="0">
                <a:latin typeface="Adobe Arabic"/>
                <a:ea typeface="Adobe Arabic"/>
                <a:cs typeface="B Zar" panose="00000400000000000000" pitchFamily="2" charset="-78"/>
              </a:rPr>
              <a:t>).</a:t>
            </a:r>
          </a:p>
          <a:p>
            <a:pPr algn="just">
              <a:lnSpc>
                <a:spcPct val="150000"/>
              </a:lnSpc>
            </a:pPr>
            <a:r>
              <a:rPr lang="fa-IR" sz="1700" b="1" dirty="0">
                <a:latin typeface="Adobe Arabic"/>
                <a:ea typeface="Adobe Arabic"/>
                <a:cs typeface="B Zar" panose="00000400000000000000" pitchFamily="2" charset="-78"/>
              </a:rPr>
              <a:t>در راستای </a:t>
            </a:r>
            <a:r>
              <a:rPr lang="fa-IR" sz="1700" b="1" dirty="0">
                <a:latin typeface="Adobe Arabic"/>
                <a:ea typeface="Adobe Arabic"/>
                <a:cs typeface="B Zar" panose="00000400000000000000" pitchFamily="2" charset="-78"/>
                <a:hlinkClick r:id="rId3" action="ppaction://hlinkfile"/>
              </a:rPr>
              <a:t>تحقق ماده 106بند پ:</a:t>
            </a:r>
            <a:endParaRPr lang="fa-IR" sz="1700" b="1" dirty="0">
              <a:latin typeface="Adobe Arabic"/>
              <a:ea typeface="Adobe Arabic"/>
              <a:cs typeface="B Zar" panose="00000400000000000000" pitchFamily="2" charset="-78"/>
            </a:endParaRPr>
          </a:p>
          <a:p>
            <a:pPr marL="0" indent="0" algn="just">
              <a:lnSpc>
                <a:spcPct val="150000"/>
              </a:lnSpc>
              <a:buNone/>
            </a:pPr>
            <a:r>
              <a:rPr lang="fa-IR" sz="1700" dirty="0" smtClean="0">
                <a:latin typeface="Adobe Arabic"/>
                <a:ea typeface="Adobe Arabic"/>
                <a:cs typeface="B Zar" panose="00000400000000000000" pitchFamily="2" charset="-78"/>
              </a:rPr>
              <a:t>برگزاری </a:t>
            </a:r>
            <a:r>
              <a:rPr lang="fa-IR" sz="1700" dirty="0">
                <a:latin typeface="Adobe Arabic"/>
                <a:ea typeface="Adobe Arabic"/>
                <a:cs typeface="B Zar" panose="00000400000000000000" pitchFamily="2" charset="-78"/>
              </a:rPr>
              <a:t>11795 دوره آموزش شهروندی با حضور 351587 نفر با موضوعاتی از قبیل آشنايي با قوانين شهر نشيني،آشنايي با قوانين آپارتمان نشيني، نحوه تربيت كودكان در خانواده، الگوي روابط اجتماعي سالم، مديريت مصرف منابع در خانواده، آشنايي با مفاهيم حقوق و تكاليف شهروندي و غیره </a:t>
            </a:r>
            <a:r>
              <a:rPr lang="fa-IR" sz="1700" dirty="0" smtClean="0">
                <a:latin typeface="Adobe Arabic"/>
                <a:ea typeface="Adobe Arabic"/>
                <a:cs typeface="B Zar" panose="00000400000000000000" pitchFamily="2" charset="-78"/>
              </a:rPr>
              <a:t>( </a:t>
            </a:r>
            <a:r>
              <a:rPr lang="fa-IR" sz="1700" dirty="0">
                <a:latin typeface="Adobe Arabic"/>
                <a:ea typeface="Adobe Arabic"/>
                <a:cs typeface="B Zar" panose="00000400000000000000" pitchFamily="2" charset="-78"/>
              </a:rPr>
              <a:t>که 1947 دوره ی آموزشی برای 27453 نفر در سال 1395برگزار شده است</a:t>
            </a:r>
            <a:r>
              <a:rPr lang="fa-IR" sz="1700" dirty="0" smtClean="0">
                <a:latin typeface="Adobe Arabic"/>
                <a:ea typeface="Adobe Arabic"/>
                <a:cs typeface="B Zar" panose="00000400000000000000" pitchFamily="2" charset="-78"/>
              </a:rPr>
              <a:t>).</a:t>
            </a:r>
          </a:p>
          <a:p>
            <a:pPr algn="just">
              <a:lnSpc>
                <a:spcPct val="150000"/>
              </a:lnSpc>
            </a:pPr>
            <a:r>
              <a:rPr lang="fa-IR" sz="1700" b="1" dirty="0">
                <a:latin typeface="Adobe Arabic"/>
                <a:ea typeface="Adobe Arabic"/>
                <a:cs typeface="B Zar" panose="00000400000000000000" pitchFamily="2" charset="-78"/>
              </a:rPr>
              <a:t>در راستای </a:t>
            </a:r>
            <a:r>
              <a:rPr lang="fa-IR" sz="1700" b="1" dirty="0">
                <a:latin typeface="Adobe Arabic"/>
                <a:ea typeface="Adobe Arabic"/>
                <a:cs typeface="B Zar" panose="00000400000000000000" pitchFamily="2" charset="-78"/>
                <a:hlinkClick r:id="rId4" action="ppaction://hlinkfile"/>
              </a:rPr>
              <a:t>تحقق ماده </a:t>
            </a:r>
            <a:r>
              <a:rPr lang="fa-IR" sz="1700" b="1" dirty="0" smtClean="0">
                <a:latin typeface="Adobe Arabic"/>
                <a:ea typeface="Adobe Arabic"/>
                <a:cs typeface="B Zar" panose="00000400000000000000" pitchFamily="2" charset="-78"/>
                <a:hlinkClick r:id="rId4" action="ppaction://hlinkfile"/>
              </a:rPr>
              <a:t>107بند چ:</a:t>
            </a:r>
            <a:endParaRPr lang="fa-IR" sz="1700" b="1" dirty="0" smtClean="0">
              <a:latin typeface="Adobe Arabic"/>
              <a:ea typeface="Adobe Arabic"/>
              <a:cs typeface="B Zar" panose="00000400000000000000" pitchFamily="2" charset="-78"/>
            </a:endParaRPr>
          </a:p>
          <a:p>
            <a:pPr marL="0" indent="0" algn="just">
              <a:lnSpc>
                <a:spcPct val="150000"/>
              </a:lnSpc>
              <a:buNone/>
            </a:pPr>
            <a:r>
              <a:rPr lang="fa-IR" sz="1700" dirty="0">
                <a:latin typeface="Adobe Arabic"/>
                <a:ea typeface="Adobe Arabic"/>
                <a:cs typeface="B Zar" panose="00000400000000000000" pitchFamily="2" charset="-78"/>
              </a:rPr>
              <a:t>اجرای طرح نیم رخ محلات شهر تهران با شناسایی وثبت اماکن اجتماعی فرهنگی وتولید بانک اطلاعاتی به صورت مکان محور جهت بررسی سرانه اماکن اجتماعی و </a:t>
            </a:r>
            <a:r>
              <a:rPr lang="fa-IR" sz="1700" dirty="0" smtClean="0">
                <a:latin typeface="Adobe Arabic"/>
                <a:ea typeface="Adobe Arabic"/>
                <a:cs typeface="B Zar" panose="00000400000000000000" pitchFamily="2" charset="-78"/>
              </a:rPr>
              <a:t>فرهنگی.</a:t>
            </a:r>
            <a:endParaRPr lang="fa-IR" sz="1700" dirty="0">
              <a:latin typeface="Adobe Arabic"/>
              <a:ea typeface="Adobe Arabic"/>
              <a:cs typeface="B Zar" panose="00000400000000000000" pitchFamily="2" charset="-78"/>
            </a:endParaRPr>
          </a:p>
          <a:p>
            <a:pPr marL="0" indent="0" algn="just">
              <a:lnSpc>
                <a:spcPct val="150000"/>
              </a:lnSpc>
              <a:buNone/>
            </a:pPr>
            <a:endParaRPr lang="fa-IR" sz="1700" b="1" dirty="0">
              <a:latin typeface="Adobe Arabic"/>
              <a:ea typeface="Adobe Arabic"/>
              <a:cs typeface="B Zar" panose="00000400000000000000" pitchFamily="2" charset="-78"/>
            </a:endParaRPr>
          </a:p>
          <a:p>
            <a:pPr algn="just">
              <a:lnSpc>
                <a:spcPct val="150000"/>
              </a:lnSpc>
              <a:buFont typeface="Arial" panose="020B0604020202020204" pitchFamily="34" charset="0"/>
              <a:buChar char="•"/>
            </a:pPr>
            <a:endParaRPr lang="fa-IR" sz="1700" dirty="0">
              <a:latin typeface="Adobe Arabic"/>
              <a:ea typeface="Adobe Arabic"/>
              <a:cs typeface="B Zar" panose="00000400000000000000" pitchFamily="2" charset="-78"/>
            </a:endParaRPr>
          </a:p>
        </p:txBody>
      </p:sp>
      <p:sp>
        <p:nvSpPr>
          <p:cNvPr id="6" name="Title 1"/>
          <p:cNvSpPr txBox="1">
            <a:spLocks/>
          </p:cNvSpPr>
          <p:nvPr/>
        </p:nvSpPr>
        <p:spPr>
          <a:xfrm>
            <a:off x="2887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rtl="1">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7" name="Action Button: Forward or Next 6">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115</a:t>
            </a:fld>
            <a:endParaRPr lang="fa-IR"/>
          </a:p>
        </p:txBody>
      </p:sp>
    </p:spTree>
    <p:extLst>
      <p:ext uri="{BB962C8B-B14F-4D97-AF65-F5344CB8AC3E}">
        <p14:creationId xmlns:p14="http://schemas.microsoft.com/office/powerpoint/2010/main" val="1655521625"/>
      </p:ext>
    </p:extLst>
  </p:cSld>
  <p:clrMapOvr>
    <a:masterClrMapping/>
  </p:clrMapOvr>
  <p:transition spd="med" advClick="0">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88759" y="1666624"/>
            <a:ext cx="8470231" cy="5032594"/>
          </a:xfrm>
          <a:noFill/>
          <a:ln>
            <a:noFill/>
          </a:ln>
        </p:spPr>
        <p:txBody>
          <a:bodyPr>
            <a:noAutofit/>
          </a:bodyPr>
          <a:lstStyle/>
          <a:p>
            <a:pPr algn="just">
              <a:lnSpc>
                <a:spcPct val="150000"/>
              </a:lnSpc>
            </a:pPr>
            <a:r>
              <a:rPr lang="fa-IR" sz="1600" b="1" dirty="0">
                <a:latin typeface="Adobe Arabic"/>
                <a:ea typeface="Adobe Arabic"/>
                <a:cs typeface="B Zar" panose="00000400000000000000" pitchFamily="2" charset="-78"/>
              </a:rPr>
              <a:t>در راستای </a:t>
            </a:r>
            <a:r>
              <a:rPr lang="fa-IR" sz="1600" b="1" dirty="0">
                <a:latin typeface="Adobe Arabic"/>
                <a:ea typeface="Adobe Arabic"/>
                <a:cs typeface="B Zar" panose="00000400000000000000" pitchFamily="2" charset="-78"/>
                <a:hlinkClick r:id="rId2" action="ppaction://hlinkfile"/>
              </a:rPr>
              <a:t>تحقق ماده </a:t>
            </a:r>
            <a:r>
              <a:rPr lang="fa-IR" sz="1600" b="1" dirty="0" smtClean="0">
                <a:latin typeface="Adobe Arabic"/>
                <a:ea typeface="Adobe Arabic"/>
                <a:cs typeface="B Zar" panose="00000400000000000000" pitchFamily="2" charset="-78"/>
                <a:hlinkClick r:id="rId2" action="ppaction://hlinkfile"/>
              </a:rPr>
              <a:t>107بند ح:</a:t>
            </a:r>
            <a:endParaRPr lang="fa-IR" sz="1600" b="1" dirty="0">
              <a:latin typeface="Adobe Arabic"/>
              <a:ea typeface="Adobe Arabic"/>
              <a:cs typeface="B Zar" panose="00000400000000000000" pitchFamily="2" charset="-78"/>
            </a:endParaRPr>
          </a:p>
          <a:p>
            <a:pPr marL="0" indent="0" algn="just">
              <a:lnSpc>
                <a:spcPct val="150000"/>
              </a:lnSpc>
              <a:buNone/>
            </a:pPr>
            <a:r>
              <a:rPr lang="fa-IR" sz="1600" dirty="0" smtClean="0">
                <a:latin typeface="Adobe Arabic"/>
                <a:ea typeface="Adobe Arabic"/>
                <a:cs typeface="B Zar" panose="00000400000000000000" pitchFamily="2" charset="-78"/>
              </a:rPr>
              <a:t>اتمام </a:t>
            </a:r>
            <a:r>
              <a:rPr lang="fa-IR" sz="1600" dirty="0">
                <a:latin typeface="Adobe Arabic"/>
                <a:ea typeface="Adobe Arabic"/>
                <a:cs typeface="B Zar" panose="00000400000000000000" pitchFamily="2" charset="-78"/>
              </a:rPr>
              <a:t>طرح </a:t>
            </a:r>
            <a:r>
              <a:rPr lang="fa-IR" sz="1600" dirty="0" smtClean="0">
                <a:latin typeface="Adobe Arabic"/>
                <a:ea typeface="Adobe Arabic"/>
                <a:cs typeface="B Zar" panose="00000400000000000000" pitchFamily="2" charset="-78"/>
              </a:rPr>
              <a:t>های پیوست اجتماعی (اتاف مشتمل بر  73 طرحو  </a:t>
            </a:r>
            <a:r>
              <a:rPr lang="fa-IR" sz="1600" dirty="0">
                <a:latin typeface="Adobe Arabic"/>
                <a:ea typeface="Adobe Arabic"/>
                <a:cs typeface="B Zar" panose="00000400000000000000" pitchFamily="2" charset="-78"/>
              </a:rPr>
              <a:t>شناسایی 85 پروژه در سطح مناطق 22گانه و 10 پروژه در سطح سازمانها و شرکتهای وابسته به شهرداری تهران </a:t>
            </a:r>
            <a:r>
              <a:rPr lang="fa-IR" sz="1600" dirty="0" smtClean="0">
                <a:latin typeface="Adobe Arabic"/>
                <a:ea typeface="Adobe Arabic"/>
                <a:cs typeface="B Zar" panose="00000400000000000000" pitchFamily="2" charset="-78"/>
              </a:rPr>
              <a:t>در (</a:t>
            </a:r>
            <a:r>
              <a:rPr lang="fa-IR" sz="1600" dirty="0">
                <a:latin typeface="Adobe Arabic"/>
                <a:ea typeface="Adobe Arabic"/>
                <a:cs typeface="B Zar" panose="00000400000000000000" pitchFamily="2" charset="-78"/>
              </a:rPr>
              <a:t>که از 85 پروژه در سطح مناطق،80 پروژه عقد قرارداد و از 10 پروژه در سطح سازمانها و شرکتها، 9 طرح عقد قرارداد شده است</a:t>
            </a:r>
            <a:r>
              <a:rPr lang="fa-IR" sz="1600" dirty="0" smtClean="0">
                <a:latin typeface="Adobe Arabic"/>
                <a:ea typeface="Adobe Arabic"/>
                <a:cs typeface="B Zar" panose="00000400000000000000" pitchFamily="2" charset="-78"/>
              </a:rPr>
              <a:t>).</a:t>
            </a:r>
          </a:p>
          <a:p>
            <a:pPr algn="just">
              <a:lnSpc>
                <a:spcPct val="150000"/>
              </a:lnSpc>
            </a:pPr>
            <a:r>
              <a:rPr lang="fa-IR" sz="1600" b="1" dirty="0" smtClean="0">
                <a:latin typeface="Adobe Arabic"/>
                <a:ea typeface="Adobe Arabic"/>
                <a:cs typeface="B Zar" panose="00000400000000000000" pitchFamily="2" charset="-78"/>
              </a:rPr>
              <a:t>در راستای </a:t>
            </a:r>
            <a:r>
              <a:rPr lang="fa-IR" sz="1600" b="1" dirty="0" smtClean="0">
                <a:latin typeface="Adobe Arabic"/>
                <a:ea typeface="Adobe Arabic"/>
                <a:cs typeface="B Zar" panose="00000400000000000000" pitchFamily="2" charset="-78"/>
                <a:hlinkClick r:id="rId3" action="ppaction://hlinkfile"/>
              </a:rPr>
              <a:t>تحقق ماده 107بند ر:</a:t>
            </a:r>
            <a:endParaRPr lang="fa-IR" sz="1600" b="1" dirty="0" smtClean="0">
              <a:latin typeface="Adobe Arabic"/>
              <a:ea typeface="Adobe Arabic"/>
              <a:cs typeface="B Zar" panose="00000400000000000000" pitchFamily="2" charset="-78"/>
            </a:endParaRPr>
          </a:p>
          <a:p>
            <a:pPr marL="0" indent="0" algn="just">
              <a:lnSpc>
                <a:spcPct val="150000"/>
              </a:lnSpc>
              <a:buNone/>
            </a:pPr>
            <a:r>
              <a:rPr lang="fa-IR" sz="1600" dirty="0" smtClean="0">
                <a:latin typeface="Adobe Arabic"/>
                <a:ea typeface="Adobe Arabic"/>
                <a:cs typeface="B Zar" panose="00000400000000000000" pitchFamily="2" charset="-78"/>
              </a:rPr>
              <a:t>حمایت از 39 کاربست پایان نامه دانشجویی (که در سال 1395، از 7 عنوان کاربست دانشجویی حمایت شده است).</a:t>
            </a: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4" action="ppaction://hlinkfile"/>
              </a:rPr>
              <a:t>تحقق ماده </a:t>
            </a:r>
            <a:r>
              <a:rPr lang="fa-IR" sz="1600" b="1" dirty="0" smtClean="0">
                <a:latin typeface="Adobe Arabic"/>
                <a:ea typeface="Adobe Arabic"/>
                <a:cs typeface="B Zar" panose="00000400000000000000" pitchFamily="2" charset="-78"/>
                <a:hlinkClick r:id="rId4" action="ppaction://hlinkfile"/>
              </a:rPr>
              <a:t>108بند ب:</a:t>
            </a:r>
            <a:endParaRPr lang="fa-IR" sz="1600" b="1" dirty="0" smtClean="0">
              <a:latin typeface="Adobe Arabic"/>
              <a:ea typeface="Adobe Arabic"/>
              <a:cs typeface="B Zar" panose="00000400000000000000" pitchFamily="2" charset="-78"/>
            </a:endParaRPr>
          </a:p>
          <a:p>
            <a:pPr>
              <a:lnSpc>
                <a:spcPct val="150000"/>
              </a:lnSpc>
              <a:buFont typeface="Wingdings" pitchFamily="2" charset="2"/>
              <a:buChar char="ü"/>
            </a:pPr>
            <a:r>
              <a:rPr lang="fa-IR" sz="1600" dirty="0">
                <a:latin typeface="Adobe Arabic"/>
                <a:ea typeface="Adobe Arabic"/>
                <a:cs typeface="B Zar" panose="00000400000000000000" pitchFamily="2" charset="-78"/>
              </a:rPr>
              <a:t>تهیه و بروز رسانی بانک اطلاعات و سامانه شناسنامه </a:t>
            </a:r>
            <a:r>
              <a:rPr lang="fa-IR" sz="1600" dirty="0" smtClean="0">
                <a:latin typeface="Adobe Arabic"/>
                <a:ea typeface="Adobe Arabic"/>
                <a:cs typeface="B Zar" panose="00000400000000000000" pitchFamily="2" charset="-78"/>
              </a:rPr>
              <a:t>محلات در قالب گرد </a:t>
            </a:r>
            <a:r>
              <a:rPr lang="fa-IR" sz="1600" dirty="0">
                <a:latin typeface="Adobe Arabic"/>
                <a:ea typeface="Adobe Arabic"/>
                <a:cs typeface="B Zar" panose="00000400000000000000" pitchFamily="2" charset="-78"/>
              </a:rPr>
              <a:t>آوری و تهیه اطلاعات سرای محلات از جمله آدرس و شماره تماس مسئولین محلات</a:t>
            </a:r>
            <a:endParaRPr lang="en-US" sz="1600" dirty="0">
              <a:latin typeface="Adobe Arabic"/>
              <a:ea typeface="Adobe Arabic"/>
              <a:cs typeface="B Zar" panose="00000400000000000000" pitchFamily="2" charset="-78"/>
            </a:endParaRPr>
          </a:p>
          <a:p>
            <a:pPr>
              <a:lnSpc>
                <a:spcPct val="150000"/>
              </a:lnSpc>
              <a:buFont typeface="Wingdings" pitchFamily="2" charset="2"/>
              <a:buChar char="ü"/>
            </a:pPr>
            <a:r>
              <a:rPr lang="fa-IR" sz="1600" dirty="0" smtClean="0">
                <a:latin typeface="Adobe Arabic"/>
                <a:ea typeface="Adobe Arabic"/>
                <a:cs typeface="B Zar" panose="00000400000000000000" pitchFamily="2" charset="-78"/>
              </a:rPr>
              <a:t>تجهیز و نگهداری از 352 </a:t>
            </a:r>
            <a:r>
              <a:rPr lang="fa-IR" sz="1600" dirty="0">
                <a:latin typeface="Adobe Arabic"/>
                <a:ea typeface="Adobe Arabic"/>
                <a:cs typeface="B Zar" panose="00000400000000000000" pitchFamily="2" charset="-78"/>
              </a:rPr>
              <a:t>سرای محلات </a:t>
            </a:r>
            <a:r>
              <a:rPr lang="fa-IR" sz="1600" dirty="0" smtClean="0">
                <a:latin typeface="Adobe Arabic"/>
                <a:ea typeface="Adobe Arabic"/>
                <a:cs typeface="B Zar" panose="00000400000000000000" pitchFamily="2" charset="-78"/>
              </a:rPr>
              <a:t>شهر تهران ( </a:t>
            </a:r>
            <a:r>
              <a:rPr lang="fa-IR" sz="1600" dirty="0">
                <a:latin typeface="Adobe Arabic"/>
                <a:ea typeface="Adobe Arabic"/>
                <a:cs typeface="B Zar" panose="00000400000000000000" pitchFamily="2" charset="-78"/>
              </a:rPr>
              <a:t>پیگیری های لازم برای تملک یا ساخت سرا برای 2 محله باقی مانده در دست اقدام </a:t>
            </a:r>
            <a:r>
              <a:rPr lang="fa-IR" sz="1600" dirty="0" smtClean="0">
                <a:latin typeface="Adobe Arabic"/>
                <a:ea typeface="Adobe Arabic"/>
                <a:cs typeface="B Zar" panose="00000400000000000000" pitchFamily="2" charset="-78"/>
              </a:rPr>
              <a:t>می باشد).</a:t>
            </a:r>
            <a:endParaRPr lang="en-US" sz="1600" dirty="0">
              <a:latin typeface="Adobe Arabic"/>
              <a:ea typeface="Adobe Arabic"/>
              <a:cs typeface="B Zar" panose="00000400000000000000" pitchFamily="2" charset="-78"/>
            </a:endParaRPr>
          </a:p>
          <a:p>
            <a:pPr marL="0" indent="0" algn="just">
              <a:lnSpc>
                <a:spcPct val="150000"/>
              </a:lnSpc>
              <a:buNone/>
            </a:pPr>
            <a:endParaRPr lang="fa-IR" sz="1600" b="1" dirty="0">
              <a:latin typeface="Adobe Arabic"/>
              <a:ea typeface="Adobe Arabic"/>
              <a:cs typeface="B Zar" panose="00000400000000000000" pitchFamily="2" charset="-78"/>
            </a:endParaRPr>
          </a:p>
          <a:p>
            <a:pPr marL="0" indent="0" algn="just">
              <a:lnSpc>
                <a:spcPct val="150000"/>
              </a:lnSpc>
              <a:buNone/>
            </a:pPr>
            <a:endParaRPr lang="fa-IR" sz="1600" dirty="0">
              <a:latin typeface="Adobe Arabic"/>
              <a:ea typeface="Adobe Arabic"/>
              <a:cs typeface="B Zar" panose="00000400000000000000" pitchFamily="2" charset="-78"/>
            </a:endParaRPr>
          </a:p>
          <a:p>
            <a:pPr marL="0" indent="0" algn="just">
              <a:lnSpc>
                <a:spcPct val="150000"/>
              </a:lnSpc>
              <a:buNone/>
            </a:pPr>
            <a:endParaRPr lang="fa-IR" sz="1600" b="1" dirty="0">
              <a:latin typeface="Adobe Arabic"/>
              <a:ea typeface="Adobe Arabic"/>
              <a:cs typeface="B Zar" panose="00000400000000000000" pitchFamily="2" charset="-78"/>
            </a:endParaRPr>
          </a:p>
          <a:p>
            <a:pPr marL="0" indent="0" algn="just">
              <a:lnSpc>
                <a:spcPct val="150000"/>
              </a:lnSpc>
              <a:buNone/>
            </a:pPr>
            <a:endParaRPr lang="fa-IR" sz="1600" dirty="0">
              <a:latin typeface="Adobe Arabic"/>
              <a:ea typeface="Adobe Arabic"/>
              <a:cs typeface="B Zar" panose="00000400000000000000" pitchFamily="2" charset="-78"/>
            </a:endParaRPr>
          </a:p>
        </p:txBody>
      </p:sp>
      <p:sp>
        <p:nvSpPr>
          <p:cNvPr id="6" name="Title 1"/>
          <p:cNvSpPr txBox="1">
            <a:spLocks/>
          </p:cNvSpPr>
          <p:nvPr/>
        </p:nvSpPr>
        <p:spPr>
          <a:xfrm>
            <a:off x="2887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rtl="1">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7" name="Action Button: Forward or Next 6">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116</a:t>
            </a:fld>
            <a:endParaRPr lang="fa-IR"/>
          </a:p>
        </p:txBody>
      </p:sp>
    </p:spTree>
    <p:extLst>
      <p:ext uri="{BB962C8B-B14F-4D97-AF65-F5344CB8AC3E}">
        <p14:creationId xmlns:p14="http://schemas.microsoft.com/office/powerpoint/2010/main" val="1163256831"/>
      </p:ext>
    </p:extLst>
  </p:cSld>
  <p:clrMapOvr>
    <a:masterClrMapping/>
  </p:clrMapOvr>
  <p:transition spd="med" advClick="0">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91034" y="1676400"/>
            <a:ext cx="8470231" cy="5032594"/>
          </a:xfrm>
          <a:noFill/>
          <a:ln>
            <a:noFill/>
          </a:ln>
        </p:spPr>
        <p:txBody>
          <a:bodyPr>
            <a:noAutofit/>
          </a:bodyPr>
          <a:lstStyle/>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2" action="ppaction://hlinkfile"/>
              </a:rPr>
              <a:t>تحقق ماده </a:t>
            </a:r>
            <a:r>
              <a:rPr lang="fa-IR" sz="1800" b="1" dirty="0" smtClean="0">
                <a:latin typeface="Adobe Arabic"/>
                <a:ea typeface="Adobe Arabic"/>
                <a:cs typeface="B Zar" panose="00000400000000000000" pitchFamily="2" charset="-78"/>
                <a:hlinkClick r:id="rId2" action="ppaction://hlinkfile"/>
              </a:rPr>
              <a:t>110 بند الف:</a:t>
            </a:r>
            <a:endParaRPr lang="fa-IR" sz="1800" b="1" dirty="0">
              <a:latin typeface="Adobe Arabic"/>
              <a:ea typeface="Adobe Arabic"/>
              <a:cs typeface="B Zar" panose="00000400000000000000" pitchFamily="2" charset="-78"/>
            </a:endParaRPr>
          </a:p>
          <a:p>
            <a:pPr algn="just">
              <a:lnSpc>
                <a:spcPct val="150000"/>
              </a:lnSpc>
              <a:buFont typeface="Wingdings" pitchFamily="2" charset="2"/>
              <a:buChar char="ü"/>
            </a:pPr>
            <a:r>
              <a:rPr lang="fa-IR" sz="1800" dirty="0">
                <a:latin typeface="Adobe Arabic"/>
                <a:ea typeface="Adobe Arabic"/>
                <a:cs typeface="B Zar" panose="00000400000000000000" pitchFamily="2" charset="-78"/>
              </a:rPr>
              <a:t>برگزاری ایستگاه های فعالیت بدنی ویژه آقایان و بانوان( 900 ایستگاه آقایان- 1200 ایستگاه بانوان</a:t>
            </a:r>
            <a:r>
              <a:rPr lang="fa-IR" sz="1800" dirty="0" smtClean="0">
                <a:latin typeface="Adobe Arabic"/>
                <a:ea typeface="Adobe Arabic"/>
                <a:cs typeface="B Zar" panose="00000400000000000000" pitchFamily="2" charset="-78"/>
              </a:rPr>
              <a:t>)؛</a:t>
            </a:r>
          </a:p>
          <a:p>
            <a:pPr algn="just">
              <a:lnSpc>
                <a:spcPct val="150000"/>
              </a:lnSpc>
              <a:buFont typeface="Wingdings" pitchFamily="2" charset="2"/>
              <a:buChar char="ü"/>
            </a:pPr>
            <a:r>
              <a:rPr lang="fa-IR" sz="1800" dirty="0">
                <a:latin typeface="Adobe Arabic"/>
                <a:ea typeface="Adobe Arabic"/>
                <a:cs typeface="B Zar" panose="00000400000000000000" pitchFamily="2" charset="-78"/>
              </a:rPr>
              <a:t>توسعه خدمات اماکن و فضاهای </a:t>
            </a:r>
            <a:r>
              <a:rPr lang="fa-IR" sz="1800" dirty="0" smtClean="0">
                <a:latin typeface="Adobe Arabic"/>
                <a:ea typeface="Adobe Arabic"/>
                <a:cs typeface="B Zar" panose="00000400000000000000" pitchFamily="2" charset="-78"/>
              </a:rPr>
              <a:t>ورزشی( تکمیل80 </a:t>
            </a:r>
            <a:r>
              <a:rPr lang="fa-IR" sz="1800" dirty="0">
                <a:latin typeface="Adobe Arabic"/>
                <a:ea typeface="Adobe Arabic"/>
                <a:cs typeface="B Zar" panose="00000400000000000000" pitchFamily="2" charset="-78"/>
              </a:rPr>
              <a:t>پروژه ورزشی نیمه تمام تا پایان سال </a:t>
            </a:r>
            <a:r>
              <a:rPr lang="fa-IR" sz="1800" dirty="0" smtClean="0">
                <a:latin typeface="Adobe Arabic"/>
                <a:ea typeface="Adobe Arabic"/>
                <a:cs typeface="B Zar" panose="00000400000000000000" pitchFamily="2" charset="-78"/>
              </a:rPr>
              <a:t>1395، افزایش  </a:t>
            </a:r>
            <a:r>
              <a:rPr lang="fa-IR" sz="1800" dirty="0">
                <a:latin typeface="Adobe Arabic"/>
                <a:ea typeface="Adobe Arabic"/>
                <a:cs typeface="B Zar" panose="00000400000000000000" pitchFamily="2" charset="-78"/>
              </a:rPr>
              <a:t>مساحت مجموعه های ورزشی به 1 میلیون و 500 هزار متر مربع مساحت مفید</a:t>
            </a:r>
            <a:r>
              <a:rPr lang="fa-IR" sz="1800" dirty="0" smtClean="0">
                <a:latin typeface="Adobe Arabic"/>
                <a:ea typeface="Adobe Arabic"/>
                <a:cs typeface="B Zar" panose="00000400000000000000" pitchFamily="2" charset="-78"/>
              </a:rPr>
              <a:t>)</a:t>
            </a:r>
          </a:p>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3" action="ppaction://hlinkfile"/>
              </a:rPr>
              <a:t>تحقق ماده 110 بند </a:t>
            </a:r>
            <a:r>
              <a:rPr lang="fa-IR" sz="1800" b="1" dirty="0" smtClean="0">
                <a:latin typeface="Adobe Arabic"/>
                <a:ea typeface="Adobe Arabic"/>
                <a:cs typeface="B Zar" panose="00000400000000000000" pitchFamily="2" charset="-78"/>
                <a:hlinkClick r:id="rId3" action="ppaction://hlinkfile"/>
              </a:rPr>
              <a:t>ب:</a:t>
            </a:r>
            <a:endParaRPr lang="fa-IR" sz="1800" b="1" dirty="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برگزاری </a:t>
            </a:r>
            <a:r>
              <a:rPr lang="fa-IR" sz="1800" dirty="0">
                <a:latin typeface="Adobe Arabic"/>
                <a:ea typeface="Adobe Arabic"/>
                <a:cs typeface="B Zar" panose="00000400000000000000" pitchFamily="2" charset="-78"/>
              </a:rPr>
              <a:t>مسابقات ورزشی در 50 رشته ورزشی برای آقایان و 48 رشته ورزشی برای بانوان در قالب المپیاد، لیگ محلی، شرکت 850000 نفر مرد و 614000  نفر زن در مسابقات در سال 1395 </a:t>
            </a:r>
            <a:r>
              <a:rPr lang="fa-IR" sz="1800" dirty="0" smtClean="0">
                <a:latin typeface="Adobe Arabic"/>
                <a:ea typeface="Adobe Arabic"/>
                <a:cs typeface="B Zar" panose="00000400000000000000" pitchFamily="2" charset="-78"/>
              </a:rPr>
              <a:t>.</a:t>
            </a:r>
          </a:p>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4" action="ppaction://hlinkfile"/>
              </a:rPr>
              <a:t>تحقق ماده 110 بند </a:t>
            </a:r>
            <a:r>
              <a:rPr lang="fa-IR" sz="1800" b="1" dirty="0" smtClean="0">
                <a:latin typeface="Adobe Arabic"/>
                <a:ea typeface="Adobe Arabic"/>
                <a:cs typeface="B Zar" panose="00000400000000000000" pitchFamily="2" charset="-78"/>
                <a:hlinkClick r:id="rId4" action="ppaction://hlinkfile"/>
              </a:rPr>
              <a:t>خ:</a:t>
            </a:r>
            <a:endParaRPr lang="fa-IR" sz="1800" b="1" dirty="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ارائه خدمات </a:t>
            </a:r>
            <a:r>
              <a:rPr lang="fa-IR" sz="1800" dirty="0">
                <a:latin typeface="Adobe Arabic"/>
                <a:ea typeface="Adobe Arabic"/>
                <a:cs typeface="B Zar" panose="00000400000000000000" pitchFamily="2" charset="-78"/>
              </a:rPr>
              <a:t>ورزشی متنوع در 2200 بوستان، 560 زمین چمن مصنوعی، 410 مجموعه ورزشی چند منظوره آبی و سرپوشیده </a:t>
            </a:r>
            <a:r>
              <a:rPr lang="fa-IR" sz="1800" dirty="0" smtClean="0">
                <a:latin typeface="Adobe Arabic"/>
                <a:ea typeface="Adobe Arabic"/>
                <a:cs typeface="B Zar" panose="00000400000000000000" pitchFamily="2" charset="-78"/>
              </a:rPr>
              <a:t> و 74 </a:t>
            </a:r>
            <a:r>
              <a:rPr lang="fa-IR" sz="1800" dirty="0">
                <a:latin typeface="Adobe Arabic"/>
                <a:ea typeface="Adobe Arabic"/>
                <a:cs typeface="B Zar" panose="00000400000000000000" pitchFamily="2" charset="-78"/>
              </a:rPr>
              <a:t>مجموعه ورزشی ویژه بانوان به </a:t>
            </a:r>
            <a:r>
              <a:rPr lang="fa-IR" sz="1800" dirty="0" smtClean="0">
                <a:latin typeface="Adobe Arabic"/>
                <a:ea typeface="Adobe Arabic"/>
                <a:cs typeface="B Zar" panose="00000400000000000000" pitchFamily="2" charset="-78"/>
              </a:rPr>
              <a:t>عموم شهروندان در قالب 58 </a:t>
            </a:r>
            <a:r>
              <a:rPr lang="fa-IR" sz="1800" dirty="0">
                <a:latin typeface="Adobe Arabic"/>
                <a:ea typeface="Adobe Arabic"/>
                <a:cs typeface="B Zar" panose="00000400000000000000" pitchFamily="2" charset="-78"/>
              </a:rPr>
              <a:t>میلیون نفر سانس </a:t>
            </a:r>
            <a:r>
              <a:rPr lang="fa-IR" sz="1800" dirty="0" smtClean="0">
                <a:latin typeface="Adobe Arabic"/>
                <a:ea typeface="Adobe Arabic"/>
                <a:cs typeface="B Zar" panose="00000400000000000000" pitchFamily="2" charset="-78"/>
              </a:rPr>
              <a:t>بصورت سالانه.</a:t>
            </a:r>
            <a:endParaRPr lang="fa-IR" sz="1800" dirty="0">
              <a:latin typeface="Adobe Arabic"/>
              <a:ea typeface="Adobe Arabic"/>
              <a:cs typeface="B Zar" panose="00000400000000000000" pitchFamily="2" charset="-78"/>
            </a:endParaRPr>
          </a:p>
          <a:p>
            <a:pPr marL="0" indent="0" algn="just">
              <a:lnSpc>
                <a:spcPct val="150000"/>
              </a:lnSpc>
              <a:buNone/>
            </a:pPr>
            <a:endParaRPr lang="fa-IR" sz="1800" dirty="0" smtClean="0">
              <a:latin typeface="Adobe Arabic"/>
              <a:ea typeface="Adobe Arabic"/>
              <a:cs typeface="B Zar" panose="00000400000000000000" pitchFamily="2" charset="-78"/>
            </a:endParaRPr>
          </a:p>
          <a:p>
            <a:pPr marL="0" indent="0" algn="just">
              <a:lnSpc>
                <a:spcPct val="150000"/>
              </a:lnSpc>
              <a:buNone/>
            </a:pPr>
            <a:endParaRPr lang="fa-IR" sz="1800" dirty="0">
              <a:latin typeface="Adobe Arabic"/>
              <a:ea typeface="Adobe Arabic"/>
              <a:cs typeface="B Zar" panose="00000400000000000000" pitchFamily="2" charset="-78"/>
            </a:endParaRPr>
          </a:p>
        </p:txBody>
      </p:sp>
      <p:sp>
        <p:nvSpPr>
          <p:cNvPr id="6" name="Title 1"/>
          <p:cNvSpPr txBox="1">
            <a:spLocks/>
          </p:cNvSpPr>
          <p:nvPr/>
        </p:nvSpPr>
        <p:spPr>
          <a:xfrm>
            <a:off x="2887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rtl="1">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7" name="Action Button: Forward or Next 6">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117</a:t>
            </a:fld>
            <a:endParaRPr lang="fa-IR"/>
          </a:p>
        </p:txBody>
      </p:sp>
    </p:spTree>
    <p:extLst>
      <p:ext uri="{BB962C8B-B14F-4D97-AF65-F5344CB8AC3E}">
        <p14:creationId xmlns:p14="http://schemas.microsoft.com/office/powerpoint/2010/main" val="1052377947"/>
      </p:ext>
    </p:extLst>
  </p:cSld>
  <p:clrMapOvr>
    <a:masterClrMapping/>
  </p:clrMapOvr>
  <p:transition spd="med" advClick="0">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 name="Content Placeholder 2"/>
          <p:cNvSpPr>
            <a:spLocks noGrp="1"/>
          </p:cNvSpPr>
          <p:nvPr>
            <p:ph idx="1"/>
          </p:nvPr>
        </p:nvSpPr>
        <p:spPr>
          <a:xfrm>
            <a:off x="685800" y="1905000"/>
            <a:ext cx="7848600" cy="4724400"/>
          </a:xfrm>
          <a:noFill/>
          <a:ln>
            <a:noFill/>
          </a:ln>
        </p:spPr>
        <p:txBody>
          <a:bodyPr vert="horz" lIns="91440" tIns="45720" rIns="91440" bIns="45720" rtlCol="0">
            <a:normAutofit fontScale="92500"/>
          </a:bodyPr>
          <a:lstStyle/>
          <a:p>
            <a:pPr algn="just">
              <a:lnSpc>
                <a:spcPct val="200000"/>
              </a:lnSpc>
            </a:pPr>
            <a:r>
              <a:rPr lang="ar-SA" sz="2400" dirty="0" smtClean="0">
                <a:cs typeface="B Zar" panose="00000400000000000000" pitchFamily="2" charset="-78"/>
              </a:rPr>
              <a:t>در </a:t>
            </a:r>
            <a:r>
              <a:rPr lang="ar-SA" sz="2400" dirty="0">
                <a:cs typeface="B Zar" panose="00000400000000000000" pitchFamily="2" charset="-78"/>
              </a:rPr>
              <a:t>راستا</a:t>
            </a:r>
            <a:r>
              <a:rPr lang="fa-IR" sz="2400" dirty="0">
                <a:cs typeface="B Zar" panose="00000400000000000000" pitchFamily="2" charset="-78"/>
              </a:rPr>
              <a:t>ی انجام این بخش </a:t>
            </a:r>
            <a:r>
              <a:rPr lang="ar-SA" sz="2400" dirty="0" smtClean="0">
                <a:cs typeface="B Zar" panose="00000400000000000000" pitchFamily="2" charset="-78"/>
              </a:rPr>
              <a:t>شهرداری </a:t>
            </a:r>
            <a:r>
              <a:rPr lang="ar-SA" sz="2400" dirty="0">
                <a:cs typeface="B Zar" panose="00000400000000000000" pitchFamily="2" charset="-78"/>
              </a:rPr>
              <a:t>موظف است، نسبت به «تأمین سرانه فضاهای فرهنگی، هنری در سطح شهر تهران، کمک به شکل‏گیری خوشه­ها و راسته­های فرهنگی، هنری، توسعه زیرساخت­های اجتماعی و فرهنگی با تشویق و مشارکت بخش خصوصی» اقدام نماید.</a:t>
            </a:r>
            <a:endParaRPr lang="en-US" sz="2400" dirty="0">
              <a:cs typeface="B Zar" panose="00000400000000000000" pitchFamily="2" charset="-78"/>
            </a:endParaRPr>
          </a:p>
          <a:p>
            <a:pPr algn="just">
              <a:lnSpc>
                <a:spcPct val="200000"/>
              </a:lnSpc>
            </a:pPr>
            <a:r>
              <a:rPr lang="ar-SA" sz="2400" dirty="0">
                <a:cs typeface="B Zar" panose="00000400000000000000" pitchFamily="2" charset="-78"/>
              </a:rPr>
              <a:t>در </a:t>
            </a:r>
            <a:r>
              <a:rPr lang="fa-IR" sz="2400" dirty="0">
                <a:cs typeface="B Zar" panose="00000400000000000000" pitchFamily="2" charset="-78"/>
              </a:rPr>
              <a:t>این بخش </a:t>
            </a:r>
            <a:r>
              <a:rPr lang="fa-IR" sz="2400" b="1" dirty="0">
                <a:cs typeface="B Zar" panose="00000400000000000000" pitchFamily="2" charset="-78"/>
              </a:rPr>
              <a:t>شامل </a:t>
            </a:r>
            <a:r>
              <a:rPr lang="fa-IR" sz="2400" b="1" dirty="0" smtClean="0">
                <a:cs typeface="B Zar" panose="00000400000000000000" pitchFamily="2" charset="-78"/>
              </a:rPr>
              <a:t>2ماده</a:t>
            </a:r>
            <a:r>
              <a:rPr lang="fa-IR" sz="2400" b="1" dirty="0">
                <a:cs typeface="B Zar" panose="00000400000000000000" pitchFamily="2" charset="-78"/>
              </a:rPr>
              <a:t>، </a:t>
            </a:r>
            <a:r>
              <a:rPr lang="fa-IR" sz="2400" b="1" dirty="0" smtClean="0">
                <a:cs typeface="B Zar" panose="00000400000000000000" pitchFamily="2" charset="-78"/>
              </a:rPr>
              <a:t>13 </a:t>
            </a:r>
            <a:r>
              <a:rPr lang="fa-IR" sz="2400" b="1" dirty="0">
                <a:cs typeface="B Zar" panose="00000400000000000000" pitchFamily="2" charset="-78"/>
              </a:rPr>
              <a:t>بند و </a:t>
            </a:r>
            <a:r>
              <a:rPr lang="fa-IR" sz="2400" b="1" dirty="0" smtClean="0">
                <a:cs typeface="B Zar" panose="00000400000000000000" pitchFamily="2" charset="-78"/>
              </a:rPr>
              <a:t>1</a:t>
            </a:r>
            <a:r>
              <a:rPr lang="ar-SA" sz="2400" b="1" dirty="0" smtClean="0">
                <a:cs typeface="B Zar" panose="00000400000000000000" pitchFamily="2" charset="-78"/>
              </a:rPr>
              <a:t> </a:t>
            </a:r>
            <a:r>
              <a:rPr lang="ar-SA" sz="2400" b="1" dirty="0">
                <a:cs typeface="B Zar" panose="00000400000000000000" pitchFamily="2" charset="-78"/>
              </a:rPr>
              <a:t>تبصره</a:t>
            </a:r>
            <a:r>
              <a:rPr lang="fa-IR" sz="2400" b="1" dirty="0">
                <a:cs typeface="B Zar" panose="00000400000000000000" pitchFamily="2" charset="-78"/>
              </a:rPr>
              <a:t> </a:t>
            </a:r>
            <a:r>
              <a:rPr lang="fa-IR" sz="2400" dirty="0">
                <a:cs typeface="B Zar" panose="00000400000000000000" pitchFamily="2" charset="-78"/>
              </a:rPr>
              <a:t>می باشد.</a:t>
            </a:r>
          </a:p>
          <a:p>
            <a:pPr algn="just">
              <a:lnSpc>
                <a:spcPct val="200000"/>
              </a:lnSpc>
            </a:pPr>
            <a:r>
              <a:rPr lang="fa-IR" sz="2400" dirty="0">
                <a:cs typeface="B Zar" panose="00000400000000000000" pitchFamily="2" charset="-78"/>
              </a:rPr>
              <a:t>مهم ترین اقدامات و عملکردهایی که در راستای تحقق مواد و احکام مربوط به این بخش صورت پذیرفته است عبارتند از:</a:t>
            </a:r>
            <a:endParaRPr lang="en-US" sz="2400" dirty="0">
              <a:cs typeface="B Zar" panose="00000400000000000000" pitchFamily="2" charset="-78"/>
            </a:endParaRPr>
          </a:p>
        </p:txBody>
      </p:sp>
      <p:sp>
        <p:nvSpPr>
          <p:cNvPr id="6" name="Title 1"/>
          <p:cNvSpPr txBox="1">
            <a:spLocks/>
          </p:cNvSpPr>
          <p:nvPr/>
        </p:nvSpPr>
        <p:spPr>
          <a:xfrm>
            <a:off x="672406" y="-76200"/>
            <a:ext cx="7875388" cy="1410267"/>
          </a:xfrm>
          <a:prstGeom prst="rect">
            <a:avLst/>
          </a:prstGeom>
          <a:noFill/>
          <a:ln>
            <a:noFill/>
          </a:ln>
        </p:spPr>
        <p:txBody>
          <a:bodyPr vert="horz" lIns="91440" tIns="45720" rIns="91440" bIns="45720" rtlCol="0" anchor="b" anchorCtr="0">
            <a:noAutofit/>
          </a:bodyPr>
          <a:lstStyle>
            <a:defPPr>
              <a:defRPr lang="en-US"/>
            </a:defPPr>
            <a:lvl1pPr algn="ctr" rtl="1">
              <a:spcBef>
                <a:spcPct val="0"/>
              </a:spcBef>
              <a:buNone/>
              <a:defRPr sz="2400">
                <a:ln w="18415" cmpd="sng">
                  <a:solidFill>
                    <a:schemeClr val="accent1">
                      <a:lumMod val="50000"/>
                    </a:schemeClr>
                  </a:solidFill>
                  <a:prstDash val="solid"/>
                </a:ln>
                <a:solidFill>
                  <a:srgbClr val="FFFFFF"/>
                </a:solidFill>
                <a:effectLst>
                  <a:outerShdw blurRad="63500" dir="3600000" algn="tl" rotWithShape="0">
                    <a:srgbClr val="000000">
                      <a:alpha val="70000"/>
                    </a:srgbClr>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fa-IR" dirty="0">
                <a:ln w="18415" cmpd="sng">
                  <a:noFill/>
                  <a:prstDash val="solid"/>
                </a:ln>
                <a:solidFill>
                  <a:schemeClr val="tx1"/>
                </a:solidFill>
              </a:rPr>
              <a:t>بخش بیستم و </a:t>
            </a:r>
            <a:r>
              <a:rPr lang="fa-IR" dirty="0" smtClean="0">
                <a:ln w="18415" cmpd="sng">
                  <a:noFill/>
                  <a:prstDash val="solid"/>
                </a:ln>
                <a:solidFill>
                  <a:schemeClr val="tx1"/>
                </a:solidFill>
              </a:rPr>
              <a:t>دوم </a:t>
            </a:r>
            <a:r>
              <a:rPr lang="fa-IR" dirty="0">
                <a:ln w="18415" cmpd="sng">
                  <a:noFill/>
                  <a:prstDash val="solid"/>
                </a:ln>
                <a:solidFill>
                  <a:schemeClr val="tx1"/>
                </a:solidFill>
              </a:rPr>
              <a:t>: </a:t>
            </a:r>
            <a:r>
              <a:rPr lang="ar-SA" dirty="0">
                <a:ln w="18415" cmpd="sng">
                  <a:noFill/>
                  <a:prstDash val="solid"/>
                </a:ln>
                <a:solidFill>
                  <a:schemeClr val="tx1"/>
                </a:solidFill>
                <a:effectLst/>
              </a:rPr>
              <a:t>توسعه عرصه‏های عمومی و فضاهای فرهنگی، ورزشی و هنری شهر تهران در </a:t>
            </a:r>
            <a:r>
              <a:rPr lang="ar-SA" dirty="0" smtClean="0">
                <a:ln w="18415" cmpd="sng">
                  <a:noFill/>
                  <a:prstDash val="solid"/>
                </a:ln>
                <a:solidFill>
                  <a:schemeClr val="tx1"/>
                </a:solidFill>
                <a:effectLst/>
              </a:rPr>
              <a:t>ابعاد</a:t>
            </a:r>
            <a:r>
              <a:rPr lang="en-US" dirty="0" smtClean="0">
                <a:ln w="18415" cmpd="sng">
                  <a:noFill/>
                  <a:prstDash val="solid"/>
                </a:ln>
                <a:solidFill>
                  <a:schemeClr val="tx1"/>
                </a:solidFill>
                <a:effectLst/>
              </a:rPr>
              <a:t> </a:t>
            </a:r>
            <a:r>
              <a:rPr lang="ar-SA" dirty="0" smtClean="0">
                <a:ln w="18415" cmpd="sng">
                  <a:noFill/>
                  <a:prstDash val="solid"/>
                </a:ln>
                <a:solidFill>
                  <a:schemeClr val="tx1"/>
                </a:solidFill>
                <a:effectLst/>
              </a:rPr>
              <a:t>بین­المللی</a:t>
            </a:r>
            <a:r>
              <a:rPr lang="ar-SA" dirty="0">
                <a:ln w="18415" cmpd="sng">
                  <a:noFill/>
                  <a:prstDash val="solid"/>
                </a:ln>
                <a:solidFill>
                  <a:schemeClr val="tx1"/>
                </a:solidFill>
                <a:effectLst/>
              </a:rPr>
              <a:t>، ملی و </a:t>
            </a:r>
            <a:r>
              <a:rPr lang="ar-SA" dirty="0" smtClean="0">
                <a:ln w="18415" cmpd="sng">
                  <a:noFill/>
                  <a:prstDash val="solid"/>
                </a:ln>
                <a:solidFill>
                  <a:schemeClr val="tx1"/>
                </a:solidFill>
                <a:effectLst/>
              </a:rPr>
              <a:t>شهری</a:t>
            </a:r>
            <a:endParaRPr lang="fa-IR" dirty="0">
              <a:ln w="18415" cmpd="sng">
                <a:noFill/>
                <a:prstDash val="solid"/>
              </a:ln>
              <a:solidFill>
                <a:schemeClr val="tx1"/>
              </a:solidFill>
            </a:endParaRPr>
          </a:p>
        </p:txBody>
      </p:sp>
      <p:sp>
        <p:nvSpPr>
          <p:cNvPr id="5" name="Action Button: Forward or Next 4">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118</a:t>
            </a:fld>
            <a:endParaRPr lang="fa-IR"/>
          </a:p>
        </p:txBody>
      </p:sp>
    </p:spTree>
    <p:extLst>
      <p:ext uri="{BB962C8B-B14F-4D97-AF65-F5344CB8AC3E}">
        <p14:creationId xmlns:p14="http://schemas.microsoft.com/office/powerpoint/2010/main" val="3954501235"/>
      </p:ext>
    </p:extLst>
  </p:cSld>
  <p:clrMapOvr>
    <a:masterClrMapping/>
  </p:clrMapOvr>
  <p:transition spd="med" advClick="0">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88759" y="1825406"/>
            <a:ext cx="8470231" cy="4880194"/>
          </a:xfrm>
          <a:noFill/>
          <a:ln>
            <a:noFill/>
          </a:ln>
        </p:spPr>
        <p:txBody>
          <a:bodyPr>
            <a:noAutofit/>
          </a:bodyPr>
          <a:lstStyle/>
          <a:p>
            <a:pPr algn="just">
              <a:lnSpc>
                <a:spcPct val="150000"/>
              </a:lnSpc>
            </a:pPr>
            <a:r>
              <a:rPr lang="fa-IR" sz="1600" b="1" dirty="0">
                <a:latin typeface="Adobe Arabic"/>
                <a:ea typeface="Adobe Arabic"/>
                <a:cs typeface="B Zar" panose="00000400000000000000" pitchFamily="2" charset="-78"/>
              </a:rPr>
              <a:t>در راستای </a:t>
            </a:r>
            <a:r>
              <a:rPr lang="fa-IR" sz="1600" b="1" dirty="0">
                <a:latin typeface="Adobe Arabic"/>
                <a:ea typeface="Adobe Arabic"/>
                <a:cs typeface="B Zar" panose="00000400000000000000" pitchFamily="2" charset="-78"/>
                <a:hlinkClick r:id="rId2" action="ppaction://hlinkfile"/>
              </a:rPr>
              <a:t>تحقق ماده 114 بند </a:t>
            </a:r>
            <a:r>
              <a:rPr lang="fa-IR" sz="1600" b="1" dirty="0" smtClean="0">
                <a:latin typeface="Adobe Arabic"/>
                <a:ea typeface="Adobe Arabic"/>
                <a:cs typeface="B Zar" panose="00000400000000000000" pitchFamily="2" charset="-78"/>
                <a:hlinkClick r:id="rId2" action="ppaction://hlinkfile"/>
              </a:rPr>
              <a:t>الف:</a:t>
            </a:r>
            <a:endParaRPr lang="fa-IR" sz="1600" b="1" dirty="0" smtClean="0">
              <a:latin typeface="Adobe Arabic"/>
              <a:ea typeface="Adobe Arabic"/>
              <a:cs typeface="B Zar" panose="00000400000000000000" pitchFamily="2" charset="-78"/>
            </a:endParaRPr>
          </a:p>
          <a:p>
            <a:pPr marL="0" lvl="0" indent="0" algn="just">
              <a:lnSpc>
                <a:spcPct val="150000"/>
              </a:lnSpc>
              <a:buNone/>
            </a:pPr>
            <a:r>
              <a:rPr lang="ar-SA" sz="1600" dirty="0">
                <a:latin typeface="Adobe Arabic"/>
                <a:ea typeface="Adobe Arabic"/>
                <a:cs typeface="B Zar" panose="00000400000000000000" pitchFamily="2" charset="-78"/>
              </a:rPr>
              <a:t>افتتاح پروژه هاي «مسجد وليعصر در منطقه 11، مسجد وليعصر در منطقه 22 و مسجد خاتم الانبياء در منطقه 8» با پيشرفت بيش از 90 درصد و مجتمع فرهنگي تجاري برج طغرل نيز با 64 درصد پيشرفت؛</a:t>
            </a:r>
            <a:endParaRPr lang="en-US" sz="1600" dirty="0">
              <a:latin typeface="Adobe Arabic"/>
              <a:ea typeface="Adobe Arabic"/>
              <a:cs typeface="B Zar" panose="00000400000000000000" pitchFamily="2" charset="-78"/>
            </a:endParaRP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3" action="ppaction://hlinkfile"/>
              </a:rPr>
              <a:t>تحقق ماده 114 بند </a:t>
            </a:r>
            <a:r>
              <a:rPr lang="fa-IR" sz="1600" b="1" dirty="0" smtClean="0">
                <a:latin typeface="Adobe Arabic"/>
                <a:ea typeface="Adobe Arabic"/>
                <a:cs typeface="B Zar" panose="00000400000000000000" pitchFamily="2" charset="-78"/>
                <a:hlinkClick r:id="rId3" action="ppaction://hlinkfile"/>
              </a:rPr>
              <a:t>خ:</a:t>
            </a:r>
            <a:endParaRPr lang="fa-IR" sz="1600" b="1" dirty="0">
              <a:latin typeface="Adobe Arabic"/>
              <a:ea typeface="Adobe Arabic"/>
              <a:cs typeface="B Zar" panose="00000400000000000000" pitchFamily="2" charset="-78"/>
            </a:endParaRPr>
          </a:p>
          <a:p>
            <a:pPr marL="0" indent="0" algn="just">
              <a:lnSpc>
                <a:spcPct val="150000"/>
              </a:lnSpc>
              <a:buNone/>
            </a:pPr>
            <a:r>
              <a:rPr lang="ar-SA" sz="1600" dirty="0">
                <a:latin typeface="Adobe Arabic"/>
                <a:ea typeface="Adobe Arabic"/>
                <a:cs typeface="B Zar" panose="00000400000000000000" pitchFamily="2" charset="-78"/>
              </a:rPr>
              <a:t>ادامه اجرای پروژه «باغ کتاب» (اهم فعالیتهای انجام شده در این پروژه تا کنون مربوط به اتمام فعالیتهای عمرانی نیمه کاره و همچنین انجام اقدامات مربوط به فاز مفهومی و کاربری فضاهای اجرا شده می باشد که از آن جمله می توان به تکمیل سه سالن آمفی تئاتر،تکمیل بلوک </a:t>
            </a:r>
            <a:r>
              <a:rPr lang="en-US" sz="1600" dirty="0">
                <a:latin typeface="Adobe Arabic"/>
                <a:ea typeface="Adobe Arabic"/>
                <a:cs typeface="B Zar" panose="00000400000000000000" pitchFamily="2" charset="-78"/>
              </a:rPr>
              <a:t>A</a:t>
            </a:r>
            <a:r>
              <a:rPr lang="ar-SA" sz="1600" dirty="0">
                <a:latin typeface="Adobe Arabic"/>
                <a:ea typeface="Adobe Arabic"/>
                <a:cs typeface="B Zar" panose="00000400000000000000" pitchFamily="2" charset="-78"/>
              </a:rPr>
              <a:t>، نصب پله برقی ها، اجرای بام سبز و نماهای شیشه ای  و همچنین انعقاد قرارداد در خصوص بخش های مفهومی و داخلی نام برد</a:t>
            </a:r>
            <a:r>
              <a:rPr lang="ar-SA" sz="1600" dirty="0" smtClean="0">
                <a:latin typeface="Adobe Arabic"/>
                <a:ea typeface="Adobe Arabic"/>
                <a:cs typeface="B Zar" panose="00000400000000000000" pitchFamily="2" charset="-78"/>
              </a:rPr>
              <a:t>)</a:t>
            </a:r>
            <a:r>
              <a:rPr lang="fa-IR" sz="1600" dirty="0" smtClean="0">
                <a:latin typeface="Adobe Arabic"/>
                <a:ea typeface="Adobe Arabic"/>
                <a:cs typeface="B Zar" panose="00000400000000000000" pitchFamily="2" charset="-78"/>
              </a:rPr>
              <a:t>.</a:t>
            </a: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4" action="ppaction://hlinkfile"/>
              </a:rPr>
              <a:t>تحقق ماده </a:t>
            </a:r>
            <a:r>
              <a:rPr lang="fa-IR" sz="1600" b="1" dirty="0" smtClean="0">
                <a:latin typeface="Adobe Arabic"/>
                <a:ea typeface="Adobe Arabic"/>
                <a:cs typeface="B Zar" panose="00000400000000000000" pitchFamily="2" charset="-78"/>
                <a:hlinkClick r:id="rId4" action="ppaction://hlinkfile"/>
              </a:rPr>
              <a:t>115بند الف:</a:t>
            </a:r>
            <a:endParaRPr lang="fa-IR" sz="1600" b="1" dirty="0">
              <a:latin typeface="Adobe Arabic"/>
              <a:ea typeface="Adobe Arabic"/>
              <a:cs typeface="B Zar" panose="00000400000000000000" pitchFamily="2" charset="-78"/>
            </a:endParaRPr>
          </a:p>
          <a:p>
            <a:pPr marL="0" lvl="0" indent="0" algn="just">
              <a:lnSpc>
                <a:spcPct val="150000"/>
              </a:lnSpc>
              <a:buNone/>
            </a:pPr>
            <a:r>
              <a:rPr lang="ar-SA" sz="1600" dirty="0">
                <a:latin typeface="Adobe Arabic"/>
                <a:ea typeface="Adobe Arabic"/>
                <a:cs typeface="B Zar" panose="00000400000000000000" pitchFamily="2" charset="-78"/>
              </a:rPr>
              <a:t>برگزاری 127 همایش علمی، 53 کنسرت، 147 برنامه فرهنگی در برج میلاد (که تعداد 69 همایش علمی، 29 کنسرت، 68 برنامه فرهنگی در سال 1395برگزار شده است</a:t>
            </a:r>
            <a:r>
              <a:rPr lang="ar-SA" sz="1600" dirty="0" smtClean="0">
                <a:latin typeface="Adobe Arabic"/>
                <a:ea typeface="Adobe Arabic"/>
                <a:cs typeface="B Zar" panose="00000400000000000000" pitchFamily="2" charset="-78"/>
              </a:rPr>
              <a:t>)</a:t>
            </a:r>
            <a:r>
              <a:rPr lang="fa-IR" sz="1600" dirty="0" smtClean="0">
                <a:latin typeface="Adobe Arabic"/>
                <a:ea typeface="Adobe Arabic"/>
                <a:cs typeface="B Zar" panose="00000400000000000000" pitchFamily="2" charset="-78"/>
              </a:rPr>
              <a:t>.</a:t>
            </a:r>
          </a:p>
        </p:txBody>
      </p:sp>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itle 1"/>
          <p:cNvSpPr txBox="1">
            <a:spLocks/>
          </p:cNvSpPr>
          <p:nvPr/>
        </p:nvSpPr>
        <p:spPr>
          <a:xfrm>
            <a:off x="288759" y="0"/>
            <a:ext cx="8470231"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pPr rtl="1">
              <a:lnSpc>
                <a:spcPct val="150000"/>
              </a:lnSpc>
            </a:pPr>
            <a:r>
              <a:rPr lang="fa-IR" dirty="0">
                <a:ln w="6600">
                  <a:noFill/>
                  <a:prstDash val="solid"/>
                </a:ln>
                <a:solidFill>
                  <a:schemeClr val="tx1"/>
                </a:solidFill>
                <a:effectLst/>
              </a:rPr>
              <a:t>حوزه مأموریتی اجتماعی و </a:t>
            </a:r>
            <a:r>
              <a:rPr lang="fa-IR" dirty="0" smtClean="0">
                <a:ln w="6600">
                  <a:noFill/>
                  <a:prstDash val="solid"/>
                </a:ln>
                <a:solidFill>
                  <a:schemeClr val="tx1"/>
                </a:solidFill>
                <a:effectLst/>
              </a:rPr>
              <a:t>فرهنگی</a:t>
            </a:r>
          </a:p>
        </p:txBody>
      </p:sp>
      <p:sp>
        <p:nvSpPr>
          <p:cNvPr id="7" name="Action Button: Return 6">
            <a:hlinkClick r:id="rId5"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119</a:t>
            </a:fld>
            <a:endParaRPr lang="fa-IR"/>
          </a:p>
        </p:txBody>
      </p:sp>
    </p:spTree>
    <p:extLst>
      <p:ext uri="{BB962C8B-B14F-4D97-AF65-F5344CB8AC3E}">
        <p14:creationId xmlns:p14="http://schemas.microsoft.com/office/powerpoint/2010/main" val="1699916972"/>
      </p:ext>
    </p:extLst>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1676400" y="304800"/>
            <a:ext cx="7248525" cy="667551"/>
          </a:xfrm>
          <a:noFill/>
          <a:ln>
            <a:noFill/>
          </a:ln>
        </p:spPr>
        <p:txBody>
          <a:bodyPr>
            <a:normAutofit/>
          </a:bodyPr>
          <a:lstStyle/>
          <a:p>
            <a:pPr algn="r" rtl="1"/>
            <a:r>
              <a:rPr lang="fa-IR" sz="3200" dirty="0" smtClean="0">
                <a:cs typeface="B Titr" panose="00000700000000000000" pitchFamily="2" charset="-78"/>
              </a:rPr>
              <a:t>توزیع احکام برنامه پنجساله دوم شهرداری تهران</a:t>
            </a:r>
            <a:endParaRPr lang="en-US" sz="3200" dirty="0">
              <a:cs typeface="B Titr" panose="00000700000000000000" pitchFamily="2" charset="-78"/>
            </a:endParaRPr>
          </a:p>
        </p:txBody>
      </p:sp>
      <p:sp>
        <p:nvSpPr>
          <p:cNvPr id="3" name="Content Placeholder 2"/>
          <p:cNvSpPr>
            <a:spLocks noGrp="1"/>
          </p:cNvSpPr>
          <p:nvPr>
            <p:ph idx="1"/>
          </p:nvPr>
        </p:nvSpPr>
        <p:spPr>
          <a:xfrm>
            <a:off x="1301538" y="1752600"/>
            <a:ext cx="7586664" cy="4953000"/>
          </a:xfrm>
          <a:noFill/>
        </p:spPr>
        <p:txBody>
          <a:bodyPr>
            <a:noAutofit/>
          </a:bodyPr>
          <a:lstStyle/>
          <a:p>
            <a:pPr algn="r" rtl="1">
              <a:lnSpc>
                <a:spcPct val="150000"/>
              </a:lnSpc>
            </a:pPr>
            <a:r>
              <a:rPr lang="fa-IR" sz="2000" dirty="0" smtClean="0">
                <a:cs typeface="B Mitra" panose="00000400000000000000" pitchFamily="2" charset="-78"/>
              </a:rPr>
              <a:t>دارای </a:t>
            </a:r>
            <a:r>
              <a:rPr lang="fa-IR" sz="2000" b="1" dirty="0" smtClean="0">
                <a:cs typeface="B Mitra" panose="00000400000000000000" pitchFamily="2" charset="-78"/>
              </a:rPr>
              <a:t>9</a:t>
            </a:r>
            <a:r>
              <a:rPr lang="fa-IR" sz="2000" dirty="0" smtClean="0">
                <a:cs typeface="B Mitra" panose="00000400000000000000" pitchFamily="2" charset="-78"/>
              </a:rPr>
              <a:t> فصل، </a:t>
            </a:r>
            <a:r>
              <a:rPr lang="fa-IR" sz="2000" b="1" dirty="0" smtClean="0">
                <a:cs typeface="B Mitra" panose="00000400000000000000" pitchFamily="2" charset="-78"/>
              </a:rPr>
              <a:t>6</a:t>
            </a:r>
            <a:r>
              <a:rPr lang="fa-IR" sz="2000" dirty="0" smtClean="0">
                <a:cs typeface="B Mitra" panose="00000400000000000000" pitchFamily="2" charset="-78"/>
              </a:rPr>
              <a:t> حوزه مأموریتی، </a:t>
            </a:r>
            <a:r>
              <a:rPr lang="fa-IR" sz="2000" b="1" dirty="0" smtClean="0">
                <a:cs typeface="B Mitra" panose="00000400000000000000" pitchFamily="2" charset="-78"/>
              </a:rPr>
              <a:t>29</a:t>
            </a:r>
            <a:r>
              <a:rPr lang="fa-IR" sz="2000" dirty="0" smtClean="0">
                <a:cs typeface="B Mitra" panose="00000400000000000000" pitchFamily="2" charset="-78"/>
              </a:rPr>
              <a:t> بخش، </a:t>
            </a:r>
            <a:r>
              <a:rPr lang="fa-IR" sz="2000" b="1" dirty="0" smtClean="0">
                <a:cs typeface="B Mitra" panose="00000400000000000000" pitchFamily="2" charset="-78"/>
              </a:rPr>
              <a:t>166</a:t>
            </a:r>
            <a:r>
              <a:rPr lang="fa-IR" sz="2000" dirty="0" smtClean="0">
                <a:cs typeface="B Mitra" panose="00000400000000000000" pitchFamily="2" charset="-78"/>
              </a:rPr>
              <a:t> ماده و </a:t>
            </a:r>
            <a:r>
              <a:rPr lang="fa-IR" sz="2000" b="1" dirty="0" smtClean="0">
                <a:cs typeface="B Mitra" panose="00000400000000000000" pitchFamily="2" charset="-78"/>
              </a:rPr>
              <a:t>71</a:t>
            </a:r>
            <a:r>
              <a:rPr lang="fa-IR" sz="2000" dirty="0" smtClean="0">
                <a:cs typeface="B Mitra" panose="00000400000000000000" pitchFamily="2" charset="-78"/>
              </a:rPr>
              <a:t> تبصره</a:t>
            </a:r>
          </a:p>
          <a:p>
            <a:pPr algn="r" rtl="1">
              <a:lnSpc>
                <a:spcPct val="150000"/>
              </a:lnSpc>
            </a:pPr>
            <a:r>
              <a:rPr lang="fa-IR" sz="2000" b="1" dirty="0" smtClean="0">
                <a:cs typeface="B Mitra" panose="00000400000000000000" pitchFamily="2" charset="-78"/>
              </a:rPr>
              <a:t>101</a:t>
            </a:r>
            <a:r>
              <a:rPr lang="fa-IR" sz="2000" dirty="0" smtClean="0">
                <a:cs typeface="B Mitra" panose="00000400000000000000" pitchFamily="2" charset="-78"/>
              </a:rPr>
              <a:t> سیاست اجرایی، </a:t>
            </a:r>
            <a:r>
              <a:rPr lang="fa-IR" sz="2000" b="1" dirty="0" smtClean="0">
                <a:cs typeface="B Mitra" panose="00000400000000000000" pitchFamily="2" charset="-78"/>
              </a:rPr>
              <a:t>150</a:t>
            </a:r>
            <a:r>
              <a:rPr lang="fa-IR" sz="2000" dirty="0" smtClean="0">
                <a:cs typeface="B Mitra" panose="00000400000000000000" pitchFamily="2" charset="-78"/>
              </a:rPr>
              <a:t> هدف عملیاتی و </a:t>
            </a:r>
            <a:r>
              <a:rPr lang="fa-IR" sz="2000" b="1" dirty="0" smtClean="0">
                <a:cs typeface="B Mitra" panose="00000400000000000000" pitchFamily="2" charset="-78"/>
              </a:rPr>
              <a:t>260</a:t>
            </a:r>
            <a:r>
              <a:rPr lang="fa-IR" sz="2000" dirty="0" smtClean="0">
                <a:cs typeface="B Mitra" panose="00000400000000000000" pitchFamily="2" charset="-78"/>
              </a:rPr>
              <a:t> شاخص هدف کمی</a:t>
            </a:r>
          </a:p>
          <a:p>
            <a:pPr algn="r" rtl="1">
              <a:lnSpc>
                <a:spcPct val="150000"/>
              </a:lnSpc>
            </a:pPr>
            <a:r>
              <a:rPr lang="fa-IR" sz="2000" dirty="0">
                <a:cs typeface="B Mitra" panose="00000400000000000000" pitchFamily="2" charset="-78"/>
              </a:rPr>
              <a:t>تعداد نقشه ها:  </a:t>
            </a:r>
            <a:r>
              <a:rPr lang="fa-IR" sz="2000" b="1" dirty="0">
                <a:cs typeface="B Mitra" panose="00000400000000000000" pitchFamily="2" charset="-78"/>
              </a:rPr>
              <a:t>32</a:t>
            </a:r>
            <a:r>
              <a:rPr lang="fa-IR" sz="2000" dirty="0">
                <a:cs typeface="B Mitra" panose="00000400000000000000" pitchFamily="2" charset="-78"/>
              </a:rPr>
              <a:t> عدد</a:t>
            </a:r>
          </a:p>
          <a:p>
            <a:pPr algn="r" rtl="1">
              <a:lnSpc>
                <a:spcPct val="150000"/>
              </a:lnSpc>
            </a:pPr>
            <a:r>
              <a:rPr lang="fa-IR" sz="2000" dirty="0" smtClean="0">
                <a:cs typeface="B Mitra" panose="00000400000000000000" pitchFamily="2" charset="-78"/>
              </a:rPr>
              <a:t>تعداد کل احکام: حدود </a:t>
            </a:r>
            <a:r>
              <a:rPr lang="fa-IR" sz="2000" b="1" dirty="0" smtClean="0">
                <a:cs typeface="B Mitra" panose="00000400000000000000" pitchFamily="2" charset="-78"/>
              </a:rPr>
              <a:t>900</a:t>
            </a:r>
            <a:r>
              <a:rPr lang="fa-IR" sz="2000" dirty="0" smtClean="0">
                <a:cs typeface="B Mitra" panose="00000400000000000000" pitchFamily="2" charset="-78"/>
              </a:rPr>
              <a:t> حکم</a:t>
            </a:r>
          </a:p>
          <a:p>
            <a:pPr algn="r" rtl="1">
              <a:lnSpc>
                <a:spcPct val="150000"/>
              </a:lnSpc>
            </a:pPr>
            <a:r>
              <a:rPr lang="fa-IR" sz="2000" dirty="0" smtClean="0">
                <a:cs typeface="B Mitra" panose="00000400000000000000" pitchFamily="2" charset="-78"/>
              </a:rPr>
              <a:t>تعداد </a:t>
            </a:r>
            <a:r>
              <a:rPr lang="fa-IR" sz="2000" dirty="0">
                <a:cs typeface="B Mitra" panose="00000400000000000000" pitchFamily="2" charset="-78"/>
              </a:rPr>
              <a:t>کل آیین نامه </a:t>
            </a:r>
            <a:r>
              <a:rPr lang="fa-IR" sz="2000" dirty="0" smtClean="0">
                <a:cs typeface="B Mitra" panose="00000400000000000000" pitchFamily="2" charset="-78"/>
              </a:rPr>
              <a:t>ها، لوایح، دستورالعمل، ضوابط، برنامه عملیاتی، و </a:t>
            </a:r>
            <a:r>
              <a:rPr lang="fa-IR" sz="2000" dirty="0">
                <a:cs typeface="B Mitra" panose="00000400000000000000" pitchFamily="2" charset="-78"/>
              </a:rPr>
              <a:t>... : </a:t>
            </a:r>
            <a:r>
              <a:rPr lang="fa-IR" sz="2000" b="1" dirty="0" smtClean="0">
                <a:cs typeface="B Mitra" panose="00000400000000000000" pitchFamily="2" charset="-78"/>
              </a:rPr>
              <a:t>242</a:t>
            </a:r>
            <a:endParaRPr lang="fa-IR" sz="2000" b="1" dirty="0">
              <a:cs typeface="B Mitra" panose="00000400000000000000" pitchFamily="2" charset="-78"/>
            </a:endParaRPr>
          </a:p>
          <a:p>
            <a:pPr algn="r" rtl="1">
              <a:lnSpc>
                <a:spcPct val="150000"/>
              </a:lnSpc>
            </a:pPr>
            <a:r>
              <a:rPr lang="fa-IR" sz="2000" dirty="0" smtClean="0">
                <a:cs typeface="B Mitra" panose="00000400000000000000" pitchFamily="2" charset="-78"/>
              </a:rPr>
              <a:t>تعداد احکام سال اول: </a:t>
            </a:r>
            <a:r>
              <a:rPr lang="fa-IR" sz="2000" b="1" dirty="0" smtClean="0">
                <a:cs typeface="B Mitra" panose="00000400000000000000" pitchFamily="2" charset="-78"/>
              </a:rPr>
              <a:t>208</a:t>
            </a:r>
            <a:endParaRPr lang="fa-IR" sz="2000" dirty="0" smtClean="0">
              <a:cs typeface="B Mitra" panose="00000400000000000000" pitchFamily="2" charset="-78"/>
            </a:endParaRPr>
          </a:p>
          <a:p>
            <a:pPr algn="r" rtl="1">
              <a:lnSpc>
                <a:spcPct val="150000"/>
              </a:lnSpc>
            </a:pPr>
            <a:r>
              <a:rPr lang="fa-IR" sz="2000" dirty="0" smtClean="0">
                <a:cs typeface="B Mitra" panose="00000400000000000000" pitchFamily="2" charset="-78"/>
              </a:rPr>
              <a:t>تعداد کل </a:t>
            </a:r>
            <a:r>
              <a:rPr lang="fa-IR" sz="2000" dirty="0">
                <a:cs typeface="B Mitra" panose="00000400000000000000" pitchFamily="2" charset="-78"/>
              </a:rPr>
              <a:t>آیین نامه ها، لوایح، دستورالعمل، ضوابط، برنامه عملیاتی، و ... سال </a:t>
            </a:r>
            <a:r>
              <a:rPr lang="fa-IR" sz="2000" dirty="0" smtClean="0">
                <a:cs typeface="B Mitra" panose="00000400000000000000" pitchFamily="2" charset="-78"/>
              </a:rPr>
              <a:t>اول : </a:t>
            </a:r>
            <a:r>
              <a:rPr lang="fa-IR" sz="2000" b="1" dirty="0" smtClean="0">
                <a:cs typeface="B Mitra" panose="00000400000000000000" pitchFamily="2" charset="-78"/>
              </a:rPr>
              <a:t>172</a:t>
            </a:r>
            <a:endParaRPr lang="en-US" sz="2000" b="1" dirty="0">
              <a:cs typeface="B Mitra" panose="00000400000000000000" pitchFamily="2" charset="-78"/>
            </a:endParaRPr>
          </a:p>
        </p:txBody>
      </p:sp>
      <p:sp>
        <p:nvSpPr>
          <p:cNvPr id="5" name="Action Button: Forward or Next 4">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12</a:t>
            </a:fld>
            <a:endParaRPr lang="fa-IR"/>
          </a:p>
        </p:txBody>
      </p:sp>
    </p:spTree>
    <p:extLst>
      <p:ext uri="{BB962C8B-B14F-4D97-AF65-F5344CB8AC3E}">
        <p14:creationId xmlns:p14="http://schemas.microsoft.com/office/powerpoint/2010/main" val="4030571821"/>
      </p:ext>
    </p:extLst>
  </p:cSld>
  <p:clrMapOvr>
    <a:masterClrMapping/>
  </p:clrMapOvr>
  <p:transition spd="med" advClick="0">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1676400" y="154674"/>
            <a:ext cx="7467600" cy="1138451"/>
          </a:xfrm>
        </p:spPr>
        <p:txBody>
          <a:bodyPr>
            <a:normAutofit fontScale="70000" lnSpcReduction="20000"/>
          </a:bodyPr>
          <a:lstStyle/>
          <a:p>
            <a:pPr marL="0" indent="0">
              <a:lnSpc>
                <a:spcPct val="200000"/>
              </a:lnSpc>
              <a:spcBef>
                <a:spcPct val="0"/>
              </a:spcBef>
              <a:buNone/>
            </a:pPr>
            <a:r>
              <a:rPr lang="fa-IR" sz="3200" dirty="0">
                <a:solidFill>
                  <a:schemeClr val="tx1">
                    <a:lumMod val="85000"/>
                    <a:lumOff val="15000"/>
                  </a:schemeClr>
                </a:solidFill>
                <a:latin typeface="+mj-lt"/>
                <a:ea typeface="+mj-ea"/>
                <a:cs typeface="B Titr" panose="00000700000000000000" pitchFamily="2" charset="-78"/>
              </a:rPr>
              <a:t>فصل </a:t>
            </a:r>
            <a:r>
              <a:rPr lang="fa-IR" sz="3200" dirty="0" smtClean="0">
                <a:solidFill>
                  <a:schemeClr val="tx1">
                    <a:lumMod val="85000"/>
                    <a:lumOff val="15000"/>
                  </a:schemeClr>
                </a:solidFill>
                <a:latin typeface="+mj-lt"/>
                <a:ea typeface="+mj-ea"/>
                <a:cs typeface="B Titr" panose="00000700000000000000" pitchFamily="2" charset="-78"/>
              </a:rPr>
              <a:t>هفتم: حوزه مأموریتی مدیریت</a:t>
            </a:r>
            <a:r>
              <a:rPr lang="fa-IR" sz="3200" dirty="0">
                <a:solidFill>
                  <a:schemeClr val="tx1">
                    <a:lumMod val="85000"/>
                    <a:lumOff val="15000"/>
                  </a:schemeClr>
                </a:solidFill>
                <a:latin typeface="+mj-lt"/>
                <a:ea typeface="+mj-ea"/>
                <a:cs typeface="B Titr" panose="00000700000000000000" pitchFamily="2" charset="-78"/>
              </a:rPr>
              <a:t>، هوشمندسازی و اقتصاد شهری</a:t>
            </a:r>
            <a:endParaRPr lang="en-US" sz="3200" dirty="0">
              <a:solidFill>
                <a:schemeClr val="tx1">
                  <a:lumMod val="85000"/>
                  <a:lumOff val="15000"/>
                </a:schemeClr>
              </a:solidFill>
              <a:latin typeface="+mj-lt"/>
              <a:ea typeface="+mj-ea"/>
              <a:cs typeface="B Titr" panose="00000700000000000000" pitchFamily="2" charset="-78"/>
            </a:endParaRPr>
          </a:p>
        </p:txBody>
      </p:sp>
      <p:pic>
        <p:nvPicPr>
          <p:cNvPr id="5" name="Picture 4" descr="C:\Users\user\Desktop\OTHERS\عکس\sm.png"/>
          <p:cNvPicPr/>
          <p:nvPr/>
        </p:nvPicPr>
        <p:blipFill rotWithShape="1">
          <a:blip r:embed="rId2" cstate="print">
            <a:extLst>
              <a:ext uri="{28A0092B-C50C-407E-A947-70E740481C1C}">
                <a14:useLocalDpi xmlns:a14="http://schemas.microsoft.com/office/drawing/2010/main" val="0"/>
              </a:ext>
            </a:extLst>
          </a:blip>
          <a:srcRect r="1786" b="48929"/>
          <a:stretch/>
        </p:blipFill>
        <p:spPr bwMode="auto">
          <a:xfrm>
            <a:off x="304800" y="1752600"/>
            <a:ext cx="5105400" cy="3434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6" name="Action Button: Return 5">
            <a:hlinkClick r:id="rId3"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Action Button: Forward or Next 6">
            <a:hlinkClick r:id="" action="ppaction://hlinkshowjump?jump=nextslide" highlightClick="1"/>
          </p:cNvPr>
          <p:cNvSpPr/>
          <p:nvPr/>
        </p:nvSpPr>
        <p:spPr>
          <a:xfrm>
            <a:off x="963150" y="5334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120</a:t>
            </a:fld>
            <a:endParaRPr lang="fa-IR"/>
          </a:p>
        </p:txBody>
      </p:sp>
    </p:spTree>
    <p:extLst>
      <p:ext uri="{BB962C8B-B14F-4D97-AF65-F5344CB8AC3E}">
        <p14:creationId xmlns:p14="http://schemas.microsoft.com/office/powerpoint/2010/main" val="1430377215"/>
      </p:ext>
    </p:extLst>
  </p:cSld>
  <p:clrMapOvr>
    <a:masterClrMapping/>
  </p:clrMapOvr>
  <p:transition spd="med" advClick="0">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smtClean="0">
                <a:solidFill>
                  <a:schemeClr val="tx1"/>
                </a:solidFill>
                <a:cs typeface="B Nazanin" panose="00000400000000000000" pitchFamily="2" charset="-78"/>
              </a:rPr>
              <a:t>ساختار حوزه </a:t>
            </a:r>
            <a:r>
              <a:rPr lang="fa-IR" sz="2400" b="1" dirty="0">
                <a:solidFill>
                  <a:schemeClr val="tx1"/>
                </a:solidFill>
                <a:cs typeface="B Nazanin" panose="00000400000000000000" pitchFamily="2" charset="-78"/>
              </a:rPr>
              <a:t>مأموریتی مدیریت، </a:t>
            </a:r>
            <a:r>
              <a:rPr lang="fa-IR" sz="2400" b="1" dirty="0" err="1">
                <a:solidFill>
                  <a:schemeClr val="tx1"/>
                </a:solidFill>
                <a:cs typeface="B Nazanin" panose="00000400000000000000" pitchFamily="2" charset="-78"/>
              </a:rPr>
              <a:t>هوشمندسازی</a:t>
            </a:r>
            <a:r>
              <a:rPr lang="fa-IR" sz="2400" b="1" dirty="0">
                <a:solidFill>
                  <a:schemeClr val="tx1"/>
                </a:solidFill>
                <a:cs typeface="B Nazanin" panose="00000400000000000000" pitchFamily="2" charset="-78"/>
              </a:rPr>
              <a:t> و اقتصاد شهری</a:t>
            </a:r>
          </a:p>
        </p:txBody>
      </p:sp>
      <p:sp>
        <p:nvSpPr>
          <p:cNvPr id="3" name="Content Placeholder 2"/>
          <p:cNvSpPr>
            <a:spLocks noGrp="1"/>
          </p:cNvSpPr>
          <p:nvPr>
            <p:ph idx="1"/>
          </p:nvPr>
        </p:nvSpPr>
        <p:spPr>
          <a:xfrm>
            <a:off x="381000" y="1676400"/>
            <a:ext cx="8305800" cy="5045076"/>
          </a:xfrm>
          <a:solidFill>
            <a:schemeClr val="accent2">
              <a:lumMod val="40000"/>
              <a:lumOff val="60000"/>
            </a:schemeClr>
          </a:solidFill>
        </p:spPr>
        <p:txBody>
          <a:bodyPr>
            <a:noAutofit/>
          </a:bodyPr>
          <a:lstStyle/>
          <a:p>
            <a:pPr marL="0" indent="0" algn="just">
              <a:lnSpc>
                <a:spcPct val="150000"/>
              </a:lnSpc>
              <a:buNone/>
            </a:pPr>
            <a:r>
              <a:rPr lang="ar-SA" sz="1800" dirty="0">
                <a:cs typeface="B Zar" panose="00000400000000000000" pitchFamily="2" charset="-78"/>
              </a:rPr>
              <a:t>حوزه مأموریتی مدیریت،  هوشمند‏سازی و اقتصاد‏شهری  </a:t>
            </a:r>
            <a:r>
              <a:rPr lang="ar-SA" sz="1800" b="1" dirty="0">
                <a:cs typeface="B Zar" panose="00000400000000000000" pitchFamily="2" charset="-78"/>
              </a:rPr>
              <a:t>مشتمل  بر 7 بخش به شرح زیر  و در قالب 35  ماده و 97 بند و 5 تبصره </a:t>
            </a:r>
            <a:r>
              <a:rPr lang="ar-SA" sz="1800" dirty="0">
                <a:cs typeface="B Zar" panose="00000400000000000000" pitchFamily="2" charset="-78"/>
              </a:rPr>
              <a:t>می‏باشد</a:t>
            </a:r>
            <a:r>
              <a:rPr lang="en-US" sz="1800" dirty="0" smtClean="0">
                <a:cs typeface="B Zar" panose="00000400000000000000" pitchFamily="2" charset="-78"/>
              </a:rPr>
              <a:t>:</a:t>
            </a:r>
            <a:endParaRPr lang="fa-IR" sz="1800" dirty="0" smtClean="0">
              <a:cs typeface="B Zar" panose="00000400000000000000" pitchFamily="2" charset="-78"/>
            </a:endParaRPr>
          </a:p>
          <a:p>
            <a:pPr marL="536575" lvl="0" indent="-536575" algn="just">
              <a:lnSpc>
                <a:spcPct val="150000"/>
              </a:lnSpc>
              <a:buFont typeface="Wingdings" panose="05000000000000000000" pitchFamily="2" charset="2"/>
              <a:buChar char="§"/>
            </a:pPr>
            <a:r>
              <a:rPr lang="ar-SA" sz="1800" dirty="0" smtClean="0">
                <a:cs typeface="B Zar" panose="00000400000000000000" pitchFamily="2" charset="-78"/>
              </a:rPr>
              <a:t>بخش </a:t>
            </a:r>
            <a:r>
              <a:rPr lang="ar-SA" sz="1800" dirty="0">
                <a:cs typeface="B Zar" panose="00000400000000000000" pitchFamily="2" charset="-78"/>
              </a:rPr>
              <a:t>بیست و سوم: تحول ساختاری_ سازمانی در شهرداری تهران به منظور تبدیل شدن به یک نهاد اجتماعی؛</a:t>
            </a:r>
            <a:endParaRPr lang="en-US" sz="1800" dirty="0">
              <a:cs typeface="B Zar" panose="00000400000000000000" pitchFamily="2" charset="-78"/>
            </a:endParaRPr>
          </a:p>
          <a:p>
            <a:pPr marL="536575" lvl="0" indent="-536575" algn="just">
              <a:lnSpc>
                <a:spcPct val="150000"/>
              </a:lnSpc>
              <a:buFont typeface="Wingdings" panose="05000000000000000000" pitchFamily="2" charset="2"/>
              <a:buChar char="§"/>
            </a:pPr>
            <a:r>
              <a:rPr lang="ar-SA" sz="1800" dirty="0">
                <a:cs typeface="B Zar" panose="00000400000000000000" pitchFamily="2" charset="-78"/>
              </a:rPr>
              <a:t>بخش بیست و چهارم: دانش­محور کردن شهرداری تهران؛</a:t>
            </a:r>
            <a:endParaRPr lang="en-US" sz="1800" dirty="0">
              <a:cs typeface="B Zar" panose="00000400000000000000" pitchFamily="2" charset="-78"/>
            </a:endParaRPr>
          </a:p>
          <a:p>
            <a:pPr marL="536575" lvl="0" indent="-536575" algn="just">
              <a:lnSpc>
                <a:spcPct val="150000"/>
              </a:lnSpc>
              <a:buFont typeface="Wingdings" panose="05000000000000000000" pitchFamily="2" charset="2"/>
              <a:buChar char="§"/>
            </a:pPr>
            <a:r>
              <a:rPr lang="ar-SA" sz="1800" dirty="0">
                <a:cs typeface="B Zar" panose="00000400000000000000" pitchFamily="2" charset="-78"/>
              </a:rPr>
              <a:t>بخش بیست و پنجم: هوشمند‏سازی سازمان شهرداری و گسترش شبکه‏های ارتباطی برای ارائه خدمات به شهروندان؛</a:t>
            </a:r>
            <a:endParaRPr lang="en-US" sz="1800" dirty="0">
              <a:cs typeface="B Zar" panose="00000400000000000000" pitchFamily="2" charset="-78"/>
            </a:endParaRPr>
          </a:p>
          <a:p>
            <a:pPr marL="536575" lvl="0" indent="-536575" algn="just">
              <a:lnSpc>
                <a:spcPct val="150000"/>
              </a:lnSpc>
              <a:buFont typeface="Wingdings" panose="05000000000000000000" pitchFamily="2" charset="2"/>
              <a:buChar char="§"/>
            </a:pPr>
            <a:r>
              <a:rPr lang="ar-SA" sz="1800" dirty="0">
                <a:cs typeface="B Zar" panose="00000400000000000000" pitchFamily="2" charset="-78"/>
              </a:rPr>
              <a:t>بخش بیست و ششم: توسعه اقتصادی شهر؛</a:t>
            </a:r>
            <a:endParaRPr lang="en-US" sz="1800" dirty="0">
              <a:cs typeface="B Zar" panose="00000400000000000000" pitchFamily="2" charset="-78"/>
            </a:endParaRPr>
          </a:p>
          <a:p>
            <a:pPr marL="536575" lvl="0" indent="-536575" algn="just">
              <a:lnSpc>
                <a:spcPct val="150000"/>
              </a:lnSpc>
              <a:buFont typeface="Wingdings" panose="05000000000000000000" pitchFamily="2" charset="2"/>
              <a:buChar char="§"/>
            </a:pPr>
            <a:r>
              <a:rPr lang="ar-SA" sz="1800" dirty="0">
                <a:cs typeface="B Zar" panose="00000400000000000000" pitchFamily="2" charset="-78"/>
              </a:rPr>
              <a:t>بخش بیست و هشتم: توسعه دیپلماسی شهری و تحقق شهری در تراز جهانی و </a:t>
            </a:r>
            <a:endParaRPr lang="en-US" sz="1800" dirty="0">
              <a:cs typeface="B Zar" panose="00000400000000000000" pitchFamily="2" charset="-78"/>
            </a:endParaRPr>
          </a:p>
          <a:p>
            <a:pPr marL="536575" lvl="0" indent="-536575" algn="just">
              <a:lnSpc>
                <a:spcPct val="150000"/>
              </a:lnSpc>
              <a:buFont typeface="Wingdings" panose="05000000000000000000" pitchFamily="2" charset="2"/>
              <a:buChar char="§"/>
            </a:pPr>
            <a:r>
              <a:rPr lang="ar-SA" sz="1800" dirty="0">
                <a:cs typeface="B Zar" panose="00000400000000000000" pitchFamily="2" charset="-78"/>
              </a:rPr>
              <a:t>بخش بیست و نهم: اجرای نظام فنی و اجرایی در تمامی حوزه‏های ماموریتی </a:t>
            </a:r>
            <a:r>
              <a:rPr lang="ar-SA" sz="1800" dirty="0" smtClean="0">
                <a:cs typeface="B Zar" panose="00000400000000000000" pitchFamily="2" charset="-78"/>
              </a:rPr>
              <a:t>شهرداری.</a:t>
            </a:r>
            <a:endParaRPr lang="fa-IR" sz="1800" dirty="0">
              <a:cs typeface="B Zar" panose="00000400000000000000" pitchFamily="2" charset="-78"/>
            </a:endParaRPr>
          </a:p>
          <a:p>
            <a:pPr marL="0" lvl="0" indent="0" algn="just">
              <a:lnSpc>
                <a:spcPct val="150000"/>
              </a:lnSpc>
              <a:buNone/>
            </a:pPr>
            <a:r>
              <a:rPr lang="fa-IR" sz="1800" b="1" dirty="0" smtClean="0">
                <a:cs typeface="B Zar" panose="00000400000000000000" pitchFamily="2" charset="-78"/>
              </a:rPr>
              <a:t>این فصل فاقد جدول هدف کمی است</a:t>
            </a:r>
            <a:r>
              <a:rPr lang="fa-IR" sz="1800" dirty="0" smtClean="0">
                <a:cs typeface="B Zar" panose="00000400000000000000" pitchFamily="2" charset="-78"/>
              </a:rPr>
              <a:t>.</a:t>
            </a:r>
            <a:endParaRPr lang="en-US" sz="1800" dirty="0">
              <a:cs typeface="B Zar" panose="00000400000000000000" pitchFamily="2" charset="-78"/>
            </a:endParaRPr>
          </a:p>
          <a:p>
            <a:pPr algn="justLow">
              <a:lnSpc>
                <a:spcPct val="150000"/>
              </a:lnSpc>
            </a:pPr>
            <a:endParaRPr lang="en-US" sz="1800" dirty="0">
              <a:cs typeface="B Zar" panose="00000400000000000000" pitchFamily="2" charset="-78"/>
            </a:endParaRPr>
          </a:p>
        </p:txBody>
      </p:sp>
      <p:sp>
        <p:nvSpPr>
          <p:cNvPr id="5" name="Action Button: Forward or Next 4">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121</a:t>
            </a:fld>
            <a:endParaRPr lang="fa-IR"/>
          </a:p>
        </p:txBody>
      </p:sp>
    </p:spTree>
    <p:extLst>
      <p:ext uri="{BB962C8B-B14F-4D97-AF65-F5344CB8AC3E}">
        <p14:creationId xmlns:p14="http://schemas.microsoft.com/office/powerpoint/2010/main" val="793321401"/>
      </p:ext>
    </p:extLst>
  </p:cSld>
  <p:clrMapOvr>
    <a:masterClrMapping/>
  </p:clrMapOvr>
  <p:transition spd="med" advClick="0">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735330" y="1981200"/>
            <a:ext cx="7772400" cy="3777622"/>
          </a:xfrm>
          <a:noFill/>
          <a:ln>
            <a:noFill/>
          </a:ln>
        </p:spPr>
        <p:txBody>
          <a:bodyPr>
            <a:normAutofit/>
          </a:bodyPr>
          <a:lstStyle/>
          <a:p>
            <a:pPr algn="just">
              <a:lnSpc>
                <a:spcPct val="150000"/>
              </a:lnSpc>
            </a:pPr>
            <a:r>
              <a:rPr lang="fa-IR" sz="2400" b="1" dirty="0" smtClean="0">
                <a:cs typeface="B Zar" panose="00000400000000000000" pitchFamily="2" charset="-78"/>
              </a:rPr>
              <a:t>شامل </a:t>
            </a:r>
            <a:r>
              <a:rPr lang="fa-IR" sz="2400" b="1" dirty="0">
                <a:cs typeface="B Zar" panose="00000400000000000000" pitchFamily="2" charset="-78"/>
              </a:rPr>
              <a:t>9 ماده، 29 بند و 1 تبصره </a:t>
            </a:r>
            <a:r>
              <a:rPr lang="fa-IR" sz="2400" dirty="0">
                <a:cs typeface="B Zar" panose="00000400000000000000" pitchFamily="2" charset="-78"/>
              </a:rPr>
              <a:t>به منظور چابک­سازی، کاهش تصدی­گری و حاکمیت مدیریت کارفرمایی، استانداردسازی روش­های انجام کار در تمامی حوزه‏های فعالیت و تاکید بر نظارت و ارزیابی برنامه و اقدامات، شهرداری تهران را موظف به ایجاد تحول ساختاری _سازمانی و تبدیل شدن به یک نهاد اجتماعی با تاکید بر حکمروایی خوب شهری و استقرار نظام شایسته­سالاری و شهروندمداری نموده است</a:t>
            </a:r>
            <a:r>
              <a:rPr lang="en-US" sz="2400" dirty="0">
                <a:cs typeface="B Zar" panose="00000400000000000000" pitchFamily="2" charset="-78"/>
              </a:rPr>
              <a:t>.</a:t>
            </a:r>
          </a:p>
        </p:txBody>
      </p:sp>
      <p:sp>
        <p:nvSpPr>
          <p:cNvPr id="4" name="Title 1"/>
          <p:cNvSpPr txBox="1">
            <a:spLocks/>
          </p:cNvSpPr>
          <p:nvPr/>
        </p:nvSpPr>
        <p:spPr>
          <a:xfrm>
            <a:off x="1443210" y="0"/>
            <a:ext cx="7140720" cy="1219200"/>
          </a:xfrm>
          <a:prstGeom prst="rect">
            <a:avLst/>
          </a:prstGeom>
          <a:noFill/>
        </p:spPr>
        <p:txBody>
          <a:bodyPr vert="horz" lIns="91440" tIns="45720" rIns="91440" bIns="45720" rtlCol="0" anchor="b"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1">
              <a:lnSpc>
                <a:spcPct val="150000"/>
              </a:lnSpc>
            </a:pPr>
            <a:r>
              <a:rPr lang="fa-IR" sz="1800" dirty="0">
                <a:ln w="18415" cmpd="sng">
                  <a:noFill/>
                  <a:prstDash val="solid"/>
                </a:ln>
                <a:solidFill>
                  <a:schemeClr val="tx1"/>
                </a:solidFill>
                <a:effectLst/>
                <a:cs typeface="B Zar" panose="00000400000000000000" pitchFamily="2" charset="-78"/>
              </a:rPr>
              <a:t>بخش بیست و سوم </a:t>
            </a:r>
            <a:r>
              <a:rPr lang="fa-IR" sz="1800" dirty="0" smtClean="0">
                <a:ln w="18415" cmpd="sng">
                  <a:noFill/>
                  <a:prstDash val="solid"/>
                </a:ln>
                <a:solidFill>
                  <a:schemeClr val="tx1"/>
                </a:solidFill>
                <a:effectLst/>
                <a:cs typeface="B Zar" panose="00000400000000000000" pitchFamily="2" charset="-78"/>
              </a:rPr>
              <a:t>: </a:t>
            </a:r>
          </a:p>
          <a:p>
            <a:pPr rtl="1">
              <a:lnSpc>
                <a:spcPct val="150000"/>
              </a:lnSpc>
            </a:pPr>
            <a:r>
              <a:rPr lang="ar-SA" sz="1800" dirty="0" smtClean="0">
                <a:ln w="18415" cmpd="sng">
                  <a:noFill/>
                  <a:prstDash val="solid"/>
                </a:ln>
                <a:solidFill>
                  <a:schemeClr val="tx1"/>
                </a:solidFill>
                <a:effectLst/>
                <a:cs typeface="B Zar" panose="00000400000000000000" pitchFamily="2" charset="-78"/>
              </a:rPr>
              <a:t>تحول </a:t>
            </a:r>
            <a:r>
              <a:rPr lang="ar-SA" sz="1800" dirty="0">
                <a:ln w="18415" cmpd="sng">
                  <a:noFill/>
                  <a:prstDash val="solid"/>
                </a:ln>
                <a:solidFill>
                  <a:schemeClr val="tx1"/>
                </a:solidFill>
                <a:effectLst/>
                <a:cs typeface="B Zar" panose="00000400000000000000" pitchFamily="2" charset="-78"/>
              </a:rPr>
              <a:t>ساختاری _ سازمانی در شهرداری تهران به منظور تبدیل به یک نهاد </a:t>
            </a:r>
            <a:r>
              <a:rPr lang="ar-SA" sz="1800" dirty="0" smtClean="0">
                <a:ln w="18415" cmpd="sng">
                  <a:noFill/>
                  <a:prstDash val="solid"/>
                </a:ln>
                <a:solidFill>
                  <a:schemeClr val="tx1"/>
                </a:solidFill>
                <a:effectLst/>
                <a:cs typeface="B Zar" panose="00000400000000000000" pitchFamily="2" charset="-78"/>
              </a:rPr>
              <a:t>اجتماعی</a:t>
            </a:r>
            <a:endParaRPr lang="fa-IR" sz="1800" dirty="0" smtClean="0">
              <a:ln w="10541" cmpd="sng">
                <a:noFill/>
                <a:prstDash val="solid"/>
              </a:ln>
              <a:solidFill>
                <a:schemeClr val="tx1"/>
              </a:solidFill>
              <a:effectLst/>
              <a:cs typeface="B Zar" panose="00000400000000000000" pitchFamily="2" charset="-78"/>
            </a:endParaRP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122</a:t>
            </a:fld>
            <a:endParaRPr lang="fa-IR"/>
          </a:p>
        </p:txBody>
      </p:sp>
    </p:spTree>
    <p:extLst>
      <p:ext uri="{BB962C8B-B14F-4D97-AF65-F5344CB8AC3E}">
        <p14:creationId xmlns:p14="http://schemas.microsoft.com/office/powerpoint/2010/main" val="841161644"/>
      </p:ext>
    </p:extLst>
  </p:cSld>
  <p:clrMapOvr>
    <a:masterClrMapping/>
  </p:clrMapOvr>
  <p:transition spd="med" advClick="0">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825406"/>
            <a:ext cx="8161138" cy="4703982"/>
          </a:xfrm>
          <a:noFill/>
        </p:spPr>
        <p:txBody>
          <a:bodyPr>
            <a:noAutofit/>
          </a:bodyPr>
          <a:lstStyle/>
          <a:p>
            <a:pPr algn="just">
              <a:lnSpc>
                <a:spcPct val="200000"/>
              </a:lnSpc>
            </a:pPr>
            <a:r>
              <a:rPr lang="fa-IR" sz="1700" b="1" dirty="0" smtClean="0">
                <a:latin typeface="Adobe Arabic"/>
                <a:ea typeface="Adobe Arabic"/>
                <a:cs typeface="B Zar" panose="00000400000000000000" pitchFamily="2" charset="-78"/>
              </a:rPr>
              <a:t>در راستای </a:t>
            </a:r>
            <a:r>
              <a:rPr lang="fa-IR" sz="1700" b="1" dirty="0" smtClean="0">
                <a:latin typeface="Adobe Arabic"/>
                <a:ea typeface="Adobe Arabic"/>
                <a:cs typeface="B Zar" panose="00000400000000000000" pitchFamily="2" charset="-78"/>
                <a:hlinkClick r:id="rId2" action="ppaction://hlinkfile"/>
              </a:rPr>
              <a:t>تحقق بند ت ماده 116</a:t>
            </a:r>
            <a:endParaRPr lang="en-US" sz="1700" b="1" dirty="0" smtClean="0">
              <a:latin typeface="Adobe Arabic"/>
              <a:ea typeface="Adobe Arabic"/>
              <a:cs typeface="B Zar" panose="00000400000000000000" pitchFamily="2" charset="-78"/>
            </a:endParaRPr>
          </a:p>
          <a:p>
            <a:pPr marL="0" indent="0" algn="just">
              <a:lnSpc>
                <a:spcPct val="200000"/>
              </a:lnSpc>
              <a:buNone/>
            </a:pPr>
            <a:r>
              <a:rPr lang="fa-IR" sz="1700" dirty="0" smtClean="0">
                <a:latin typeface="Adobe Arabic"/>
                <a:ea typeface="Adobe Arabic"/>
                <a:cs typeface="B Zar" panose="00000400000000000000" pitchFamily="2" charset="-78"/>
              </a:rPr>
              <a:t>تدوین </a:t>
            </a:r>
            <a:r>
              <a:rPr lang="fa-IR" sz="1700" dirty="0">
                <a:latin typeface="Adobe Arabic"/>
                <a:ea typeface="Adobe Arabic"/>
                <a:cs typeface="B Zar" panose="00000400000000000000" pitchFamily="2" charset="-78"/>
              </a:rPr>
              <a:t>طرح پژوهشی تهیه دستورالعمل اجرایی شناسایی، مستندسازی، تحلیل و بهبود فرآیندهای شهرداری تهران با همکاری مرکز مطالعات و </a:t>
            </a:r>
            <a:r>
              <a:rPr lang="fa-IR" sz="1700" dirty="0" smtClean="0">
                <a:latin typeface="Adobe Arabic"/>
                <a:ea typeface="Adobe Arabic"/>
                <a:cs typeface="B Zar" panose="00000400000000000000" pitchFamily="2" charset="-78"/>
              </a:rPr>
              <a:t>برنامه ریزی </a:t>
            </a:r>
            <a:r>
              <a:rPr lang="fa-IR" sz="1700" dirty="0">
                <a:latin typeface="Adobe Arabic"/>
                <a:ea typeface="Adobe Arabic"/>
                <a:cs typeface="B Zar" panose="00000400000000000000" pitchFamily="2" charset="-78"/>
              </a:rPr>
              <a:t>شهر تهران در دو مرحله (مرحله اول مطالعه برنامه( انجام شده)، مرحله دوم پیشنهاد ساختار (در دست اقدام)؛ </a:t>
            </a:r>
            <a:endParaRPr lang="fa-IR" sz="1700" dirty="0" smtClean="0">
              <a:latin typeface="Adobe Arabic"/>
              <a:ea typeface="Adobe Arabic"/>
              <a:cs typeface="B Zar" panose="00000400000000000000" pitchFamily="2" charset="-78"/>
            </a:endParaRPr>
          </a:p>
          <a:p>
            <a:pPr algn="just">
              <a:lnSpc>
                <a:spcPct val="200000"/>
              </a:lnSpc>
            </a:pPr>
            <a:r>
              <a:rPr lang="fa-IR" sz="1700" b="1" dirty="0" smtClean="0">
                <a:latin typeface="Adobe Arabic"/>
                <a:ea typeface="Adobe Arabic"/>
                <a:cs typeface="B Zar" panose="00000400000000000000" pitchFamily="2" charset="-78"/>
              </a:rPr>
              <a:t>در </a:t>
            </a:r>
            <a:r>
              <a:rPr lang="fa-IR" sz="1700" b="1" dirty="0">
                <a:latin typeface="Adobe Arabic"/>
                <a:ea typeface="Adobe Arabic"/>
                <a:cs typeface="B Zar" panose="00000400000000000000" pitchFamily="2" charset="-78"/>
              </a:rPr>
              <a:t>راستای </a:t>
            </a:r>
            <a:r>
              <a:rPr lang="fa-IR" sz="1700" b="1" dirty="0">
                <a:latin typeface="Adobe Arabic"/>
                <a:ea typeface="Adobe Arabic"/>
                <a:cs typeface="B Zar" panose="00000400000000000000" pitchFamily="2" charset="-78"/>
                <a:hlinkClick r:id="rId3" action="ppaction://hlinkfile"/>
              </a:rPr>
              <a:t>تحقق بند پ ماده 116</a:t>
            </a:r>
            <a:endParaRPr lang="fa-IR" sz="1700" dirty="0">
              <a:latin typeface="Adobe Arabic"/>
              <a:ea typeface="Adobe Arabic"/>
              <a:cs typeface="B Zar" panose="00000400000000000000" pitchFamily="2" charset="-78"/>
            </a:endParaRPr>
          </a:p>
          <a:p>
            <a:pPr marL="0" indent="0" algn="just">
              <a:lnSpc>
                <a:spcPct val="200000"/>
              </a:lnSpc>
              <a:buNone/>
            </a:pPr>
            <a:r>
              <a:rPr lang="fa-IR" sz="1700" dirty="0">
                <a:latin typeface="Adobe Arabic"/>
                <a:ea typeface="Adobe Arabic"/>
                <a:cs typeface="B Zar" panose="00000400000000000000" pitchFamily="2" charset="-78"/>
              </a:rPr>
              <a:t>انعقاد قرارداد تدوین طرح پژوهشی برنامه عملیاتی برای برونسپاری فعالیت ها و ارائه خدمات به  صورت الکترونیک با مرکز مطالعات (این طرح در 5 مرحله تعریف شده که مرحله بررسي وضعيت موجود برنامه ها، فعاليتها و پروژه هاي برون سپاري شده به بخش خصوصي در سال 94 به پایان رسید و مرحله طراحي مدل برون-سپاري شهرداري تهران در سال 95 آغاز گشته است)؛ </a:t>
            </a:r>
          </a:p>
          <a:p>
            <a:pPr marL="0" indent="0" algn="just">
              <a:lnSpc>
                <a:spcPct val="200000"/>
              </a:lnSpc>
              <a:buNone/>
            </a:pPr>
            <a:endParaRPr lang="fa-IR" sz="1700" dirty="0">
              <a:latin typeface="Adobe Arabic"/>
              <a:ea typeface="Adobe Arabic"/>
              <a:cs typeface="B Zar" panose="00000400000000000000" pitchFamily="2" charset="-78"/>
            </a:endParaRPr>
          </a:p>
          <a:p>
            <a:pPr marL="0" indent="0" algn="just">
              <a:lnSpc>
                <a:spcPct val="200000"/>
              </a:lnSpc>
              <a:buNone/>
            </a:pPr>
            <a:endParaRPr lang="fa-IR" sz="1700" dirty="0">
              <a:latin typeface="Adobe Arabic"/>
              <a:ea typeface="Adobe Arabic"/>
              <a:cs typeface="B Zar" panose="00000400000000000000" pitchFamily="2" charset="-78"/>
            </a:endParaRPr>
          </a:p>
        </p:txBody>
      </p:sp>
      <p:sp>
        <p:nvSpPr>
          <p:cNvPr id="5"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123</a:t>
            </a:fld>
            <a:endParaRPr lang="fa-IR"/>
          </a:p>
        </p:txBody>
      </p:sp>
    </p:spTree>
    <p:extLst>
      <p:ext uri="{BB962C8B-B14F-4D97-AF65-F5344CB8AC3E}">
        <p14:creationId xmlns:p14="http://schemas.microsoft.com/office/powerpoint/2010/main" val="3995297863"/>
      </p:ext>
    </p:extLst>
  </p:cSld>
  <p:clrMapOvr>
    <a:masterClrMapping/>
  </p:clrMapOvr>
  <p:transition spd="med" advClick="0">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652337"/>
            <a:ext cx="8161138" cy="4703982"/>
          </a:xfrm>
          <a:noFill/>
        </p:spPr>
        <p:txBody>
          <a:bodyPr>
            <a:noAutofit/>
          </a:bodyPr>
          <a:lstStyle/>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2" action="ppaction://hlinkfile"/>
              </a:rPr>
              <a:t>تحقق بند </a:t>
            </a:r>
            <a:r>
              <a:rPr lang="fa-IR" sz="1800" b="1" dirty="0" smtClean="0">
                <a:latin typeface="Adobe Arabic"/>
                <a:ea typeface="Adobe Arabic"/>
                <a:cs typeface="B Zar" panose="00000400000000000000" pitchFamily="2" charset="-78"/>
                <a:hlinkClick r:id="rId2" action="ppaction://hlinkfile"/>
              </a:rPr>
              <a:t> ج ماده 116</a:t>
            </a:r>
            <a:endParaRPr lang="fa-IR" sz="1800" dirty="0" smtClean="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راه اندازی </a:t>
            </a:r>
            <a:r>
              <a:rPr lang="fa-IR" sz="1800" dirty="0">
                <a:latin typeface="Adobe Arabic"/>
                <a:ea typeface="Adobe Arabic"/>
                <a:cs typeface="B Zar" panose="00000400000000000000" pitchFamily="2" charset="-78"/>
              </a:rPr>
              <a:t>سامانه کنترل پروژه جهت پایش عملکرد واحدهای سازمانی در خصوص پروژه ها و سامانه ارزیابی عملکرد جهت پایش شاخص های </a:t>
            </a:r>
            <a:r>
              <a:rPr lang="fa-IR" sz="1800" dirty="0" smtClean="0">
                <a:latin typeface="Adobe Arabic"/>
                <a:ea typeface="Adobe Arabic"/>
                <a:cs typeface="B Zar" panose="00000400000000000000" pitchFamily="2" charset="-78"/>
              </a:rPr>
              <a:t>ارزیابی</a:t>
            </a:r>
          </a:p>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3" action="ppaction://hlinkfile"/>
              </a:rPr>
              <a:t>تحقق بند الف ماده 117</a:t>
            </a:r>
            <a:endParaRPr lang="fa-IR" sz="1800" dirty="0">
              <a:latin typeface="Adobe Arabic"/>
              <a:ea typeface="Adobe Arabic"/>
              <a:cs typeface="B Zar" panose="00000400000000000000" pitchFamily="2" charset="-78"/>
            </a:endParaRPr>
          </a:p>
          <a:p>
            <a:pPr marL="714375" indent="-450850" algn="just">
              <a:lnSpc>
                <a:spcPct val="150000"/>
              </a:lnSpc>
              <a:buFont typeface="Wingdings" panose="05000000000000000000" pitchFamily="2" charset="2"/>
              <a:buChar char="ü"/>
            </a:pPr>
            <a:r>
              <a:rPr lang="fa-IR" sz="1800" dirty="0">
                <a:latin typeface="Adobe Arabic"/>
                <a:ea typeface="Adobe Arabic"/>
                <a:cs typeface="B Zar" panose="00000400000000000000" pitchFamily="2" charset="-78"/>
              </a:rPr>
              <a:t>تصویب پروژه "تدوين و بازنگري آیین‏نامه اداري و استخدامي شهرداري تهران"  و اجرای آن توسط مركز مطالعات و برنامه ريزي؛</a:t>
            </a:r>
          </a:p>
          <a:p>
            <a:pPr marL="714375" indent="-450850" algn="just">
              <a:lnSpc>
                <a:spcPct val="150000"/>
              </a:lnSpc>
              <a:buFont typeface="Wingdings" panose="05000000000000000000" pitchFamily="2" charset="2"/>
              <a:buChar char="ü"/>
            </a:pPr>
            <a:r>
              <a:rPr lang="fa-IR" sz="1800" dirty="0">
                <a:latin typeface="Adobe Arabic"/>
                <a:ea typeface="Adobe Arabic"/>
                <a:cs typeface="B Zar" panose="00000400000000000000" pitchFamily="2" charset="-78"/>
              </a:rPr>
              <a:t>اصلاح، بروزرسانی و انتشار دستورالعمل هاي حوزه معاونت توسعه منابع انساني؛</a:t>
            </a:r>
          </a:p>
          <a:p>
            <a:pPr marL="714375" indent="-450850" algn="just">
              <a:lnSpc>
                <a:spcPct val="150000"/>
              </a:lnSpc>
              <a:buFont typeface="Wingdings" panose="05000000000000000000" pitchFamily="2" charset="2"/>
              <a:buChar char="ü"/>
            </a:pPr>
            <a:r>
              <a:rPr lang="fa-IR" sz="1800" dirty="0">
                <a:latin typeface="Adobe Arabic"/>
                <a:ea typeface="Adobe Arabic"/>
                <a:cs typeface="B Zar" panose="00000400000000000000" pitchFamily="2" charset="-78"/>
              </a:rPr>
              <a:t>اصلاح دستورالعمل پرداخت کمک هزینه ایاب و ذهاب بر اساس ضریب افزایش حقوق سالانه و تصویب توسط هیأت وزیران برای اولین بار(برای اولین بار در  سال 94 هزینه ایاب و ذهاب به صورت ماهانه در فیش حقوقی افـراد مشمول پرداخت گردید</a:t>
            </a:r>
            <a:r>
              <a:rPr lang="fa-IR" sz="1800" dirty="0" smtClean="0">
                <a:latin typeface="Adobe Arabic"/>
                <a:ea typeface="Adobe Arabic"/>
                <a:cs typeface="B Zar" panose="00000400000000000000" pitchFamily="2" charset="-78"/>
              </a:rPr>
              <a:t>)</a:t>
            </a:r>
            <a:endParaRPr lang="fa-IR" sz="1800" dirty="0">
              <a:latin typeface="Adobe Arabic"/>
              <a:ea typeface="Adobe Arabic"/>
              <a:cs typeface="B Zar" panose="00000400000000000000" pitchFamily="2" charset="-78"/>
            </a:endParaRP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124</a:t>
            </a:fld>
            <a:endParaRPr lang="fa-IR"/>
          </a:p>
        </p:txBody>
      </p:sp>
    </p:spTree>
    <p:extLst>
      <p:ext uri="{BB962C8B-B14F-4D97-AF65-F5344CB8AC3E}">
        <p14:creationId xmlns:p14="http://schemas.microsoft.com/office/powerpoint/2010/main" val="4275972007"/>
      </p:ext>
    </p:extLst>
  </p:cSld>
  <p:clrMapOvr>
    <a:masterClrMapping/>
  </p:clrMapOvr>
  <p:transition spd="med" advClick="0">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825406"/>
            <a:ext cx="8161138" cy="4703982"/>
          </a:xfrm>
          <a:noFill/>
          <a:ln>
            <a:noFill/>
          </a:ln>
        </p:spPr>
        <p:txBody>
          <a:bodyPr>
            <a:noAutofit/>
          </a:bodyPr>
          <a:lstStyle/>
          <a:p>
            <a:pPr algn="just">
              <a:lnSpc>
                <a:spcPct val="200000"/>
              </a:lnSpc>
            </a:pPr>
            <a:r>
              <a:rPr lang="fa-IR" b="1" dirty="0" smtClean="0">
                <a:latin typeface="Adobe Arabic"/>
                <a:ea typeface="Adobe Arabic"/>
                <a:cs typeface="B Zar" panose="00000400000000000000" pitchFamily="2" charset="-78"/>
              </a:rPr>
              <a:t>در </a:t>
            </a:r>
            <a:r>
              <a:rPr lang="fa-IR" b="1" dirty="0">
                <a:latin typeface="Adobe Arabic"/>
                <a:ea typeface="Adobe Arabic"/>
                <a:cs typeface="B Zar" panose="00000400000000000000" pitchFamily="2" charset="-78"/>
              </a:rPr>
              <a:t>راستای </a:t>
            </a:r>
            <a:r>
              <a:rPr lang="fa-IR" b="1" dirty="0">
                <a:latin typeface="Adobe Arabic"/>
                <a:ea typeface="Adobe Arabic"/>
                <a:cs typeface="B Zar" panose="00000400000000000000" pitchFamily="2" charset="-78"/>
                <a:hlinkClick r:id="rId2" action="ppaction://hlinkfile"/>
              </a:rPr>
              <a:t>تحقق </a:t>
            </a:r>
            <a:r>
              <a:rPr lang="fa-IR" b="1" dirty="0" smtClean="0">
                <a:latin typeface="Adobe Arabic"/>
                <a:ea typeface="Adobe Arabic"/>
                <a:cs typeface="B Zar" panose="00000400000000000000" pitchFamily="2" charset="-78"/>
                <a:hlinkClick r:id="rId2" action="ppaction://hlinkfile"/>
              </a:rPr>
              <a:t>بند ث ماده 117</a:t>
            </a:r>
            <a:endParaRPr lang="fa-IR" dirty="0" smtClean="0">
              <a:latin typeface="Adobe Arabic"/>
              <a:ea typeface="Adobe Arabic"/>
              <a:cs typeface="B Zar" panose="00000400000000000000" pitchFamily="2" charset="-78"/>
            </a:endParaRPr>
          </a:p>
          <a:p>
            <a:pPr algn="just">
              <a:lnSpc>
                <a:spcPct val="200000"/>
              </a:lnSpc>
              <a:buFont typeface="Wingdings" pitchFamily="2" charset="2"/>
              <a:buChar char="ü"/>
            </a:pPr>
            <a:r>
              <a:rPr lang="fa-IR" dirty="0" smtClean="0">
                <a:latin typeface="Adobe Arabic"/>
                <a:ea typeface="Adobe Arabic"/>
                <a:cs typeface="B Zar" panose="00000400000000000000" pitchFamily="2" charset="-78"/>
              </a:rPr>
              <a:t>جذب </a:t>
            </a:r>
            <a:r>
              <a:rPr lang="fa-IR" dirty="0">
                <a:latin typeface="Adobe Arabic"/>
                <a:ea typeface="Adobe Arabic"/>
                <a:cs typeface="B Zar" panose="00000400000000000000" pitchFamily="2" charset="-78"/>
              </a:rPr>
              <a:t>51 نفر از نخبگان در راستای جذب نیروهای متخصص و نخبه با رعایت قوانین و مقررات عمومی و تجزیه و تحلیل و بازطراحی مشاغل شهرداری </a:t>
            </a:r>
            <a:r>
              <a:rPr lang="fa-IR" dirty="0" smtClean="0">
                <a:latin typeface="Adobe Arabic"/>
                <a:ea typeface="Adobe Arabic"/>
                <a:cs typeface="B Zar" panose="00000400000000000000" pitchFamily="2" charset="-78"/>
              </a:rPr>
              <a:t>؛</a:t>
            </a:r>
            <a:endParaRPr lang="fa-IR" dirty="0">
              <a:latin typeface="Adobe Arabic"/>
              <a:ea typeface="Adobe Arabic"/>
              <a:cs typeface="B Zar" panose="00000400000000000000" pitchFamily="2" charset="-78"/>
            </a:endParaRPr>
          </a:p>
          <a:p>
            <a:pPr algn="just">
              <a:lnSpc>
                <a:spcPct val="200000"/>
              </a:lnSpc>
              <a:buFont typeface="Wingdings" pitchFamily="2" charset="2"/>
              <a:buChar char="ü"/>
            </a:pPr>
            <a:r>
              <a:rPr lang="fa-IR" dirty="0" smtClean="0">
                <a:latin typeface="Adobe Arabic"/>
                <a:ea typeface="Adobe Arabic"/>
                <a:cs typeface="B Zar" panose="00000400000000000000" pitchFamily="2" charset="-78"/>
              </a:rPr>
              <a:t>تهیه</a:t>
            </a:r>
            <a:r>
              <a:rPr lang="fa-IR" dirty="0">
                <a:latin typeface="Adobe Arabic"/>
                <a:ea typeface="Adobe Arabic"/>
                <a:cs typeface="B Zar" panose="00000400000000000000" pitchFamily="2" charset="-78"/>
              </a:rPr>
              <a:t>، ابلاغ و اجرای دستورالعمل‏های "بازنشستگی تشویقی کارمندان" و "بازخریدی انگیزشی کارگران" در سه ساله نخست برنامه؛ </a:t>
            </a:r>
            <a:endParaRPr lang="fa-IR" dirty="0" smtClean="0">
              <a:latin typeface="Adobe Arabic"/>
              <a:ea typeface="Adobe Arabic"/>
              <a:cs typeface="B Zar" panose="00000400000000000000" pitchFamily="2" charset="-78"/>
            </a:endParaRP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125</a:t>
            </a:fld>
            <a:endParaRPr lang="fa-IR"/>
          </a:p>
        </p:txBody>
      </p:sp>
    </p:spTree>
    <p:extLst>
      <p:ext uri="{BB962C8B-B14F-4D97-AF65-F5344CB8AC3E}">
        <p14:creationId xmlns:p14="http://schemas.microsoft.com/office/powerpoint/2010/main" val="2499939501"/>
      </p:ext>
    </p:extLst>
  </p:cSld>
  <p:clrMapOvr>
    <a:masterClrMapping/>
  </p:clrMapOvr>
  <p:transition spd="med" advClick="0">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825406"/>
            <a:ext cx="8161138" cy="4703982"/>
          </a:xfrm>
          <a:noFill/>
          <a:ln>
            <a:noFill/>
          </a:ln>
        </p:spPr>
        <p:txBody>
          <a:bodyPr>
            <a:noAutofit/>
          </a:bodyPr>
          <a:lstStyle/>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2" action="ppaction://hlinkfile"/>
              </a:rPr>
              <a:t>تحقق بند چ ماده 117</a:t>
            </a:r>
            <a:endParaRPr lang="fa-IR" sz="1800" dirty="0">
              <a:latin typeface="Adobe Arabic"/>
              <a:ea typeface="Adobe Arabic"/>
              <a:cs typeface="B Zar" panose="00000400000000000000" pitchFamily="2" charset="-78"/>
            </a:endParaRPr>
          </a:p>
          <a:p>
            <a:pPr marL="0" indent="0" algn="just">
              <a:lnSpc>
                <a:spcPct val="150000"/>
              </a:lnSpc>
              <a:buNone/>
            </a:pPr>
            <a:r>
              <a:rPr lang="fa-IR" sz="1800" dirty="0">
                <a:latin typeface="Adobe Arabic"/>
                <a:ea typeface="Adobe Arabic"/>
                <a:cs typeface="B Zar" panose="00000400000000000000" pitchFamily="2" charset="-78"/>
              </a:rPr>
              <a:t>توانمندسازی و فراهم نمودن زمینه های ارتقاء نقش بانوان در سیاستگذاری ها و مدیریت شهرداری (درپایان سال 95 تعداد بانوان مدیرارشد تحت شمول اداره کل ارزشیابی و کارگزینی مدیران به 9/7 درصد رسیده است)؛ </a:t>
            </a:r>
            <a:endParaRPr lang="fa-IR" sz="1800" b="1" dirty="0" smtClean="0">
              <a:latin typeface="Adobe Arabic"/>
              <a:ea typeface="Adobe Arabic"/>
              <a:cs typeface="B Zar" panose="00000400000000000000" pitchFamily="2" charset="-78"/>
            </a:endParaRPr>
          </a:p>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3" action="ppaction://hlinkfile"/>
              </a:rPr>
              <a:t>تحقق </a:t>
            </a:r>
            <a:r>
              <a:rPr lang="fa-IR" sz="1800" b="1" dirty="0" smtClean="0">
                <a:latin typeface="Adobe Arabic"/>
                <a:ea typeface="Adobe Arabic"/>
                <a:cs typeface="B Zar" panose="00000400000000000000" pitchFamily="2" charset="-78"/>
                <a:hlinkClick r:id="rId3" action="ppaction://hlinkfile"/>
              </a:rPr>
              <a:t>بند د ماده 117</a:t>
            </a:r>
            <a:endParaRPr lang="fa-IR" sz="1800" dirty="0" smtClean="0">
              <a:latin typeface="Adobe Arabic"/>
              <a:ea typeface="Adobe Arabic"/>
              <a:cs typeface="B Zar" panose="00000400000000000000" pitchFamily="2" charset="-78"/>
            </a:endParaRPr>
          </a:p>
          <a:p>
            <a:pPr marL="446088" indent="-446088" algn="just">
              <a:lnSpc>
                <a:spcPct val="150000"/>
              </a:lnSpc>
              <a:buFont typeface="Wingdings" pitchFamily="2" charset="2"/>
              <a:buChar char="ü"/>
            </a:pPr>
            <a:r>
              <a:rPr lang="fa-IR" sz="1800" dirty="0" smtClean="0">
                <a:latin typeface="Adobe Arabic"/>
                <a:ea typeface="Adobe Arabic"/>
                <a:cs typeface="B Zar" panose="00000400000000000000" pitchFamily="2" charset="-78"/>
              </a:rPr>
              <a:t>راه اندازی </a:t>
            </a:r>
            <a:r>
              <a:rPr lang="fa-IR" sz="1800" dirty="0">
                <a:latin typeface="Adobe Arabic"/>
                <a:ea typeface="Adobe Arabic"/>
                <a:cs typeface="B Zar" panose="00000400000000000000" pitchFamily="2" charset="-78"/>
              </a:rPr>
              <a:t>سامانه جامع منابع انسانی در 5 واحد سازمانی (شرکت خدمات اداری شهر،‏</a:t>
            </a:r>
            <a:r>
              <a:rPr lang="fa-IR" sz="1800" dirty="0" smtClean="0">
                <a:latin typeface="Adobe Arabic"/>
                <a:ea typeface="Adobe Arabic"/>
                <a:cs typeface="B Zar" panose="00000400000000000000" pitchFamily="2" charset="-78"/>
              </a:rPr>
              <a:t>هادیان  شهر</a:t>
            </a:r>
            <a:r>
              <a:rPr lang="fa-IR" sz="1800" dirty="0">
                <a:latin typeface="Adobe Arabic"/>
                <a:ea typeface="Adobe Arabic"/>
                <a:cs typeface="B Zar" panose="00000400000000000000" pitchFamily="2" charset="-78"/>
              </a:rPr>
              <a:t>، اداره کل منابع انسانی، سازمان فناوری اطلاعات و ارتباطات و رایان شهر) </a:t>
            </a:r>
            <a:r>
              <a:rPr lang="fa-IR" sz="1800" dirty="0" smtClean="0">
                <a:latin typeface="Adobe Arabic"/>
                <a:ea typeface="Adobe Arabic"/>
                <a:cs typeface="B Zar" panose="00000400000000000000" pitchFamily="2" charset="-78"/>
              </a:rPr>
              <a:t>1394 </a:t>
            </a:r>
            <a:r>
              <a:rPr lang="fa-IR" sz="1800" dirty="0">
                <a:latin typeface="Adobe Arabic"/>
                <a:ea typeface="Adobe Arabic"/>
                <a:cs typeface="B Zar" panose="00000400000000000000" pitchFamily="2" charset="-78"/>
              </a:rPr>
              <a:t>؛ </a:t>
            </a:r>
          </a:p>
          <a:p>
            <a:pPr marL="446088" indent="-446088" algn="just">
              <a:lnSpc>
                <a:spcPct val="150000"/>
              </a:lnSpc>
              <a:buFont typeface="Wingdings" pitchFamily="2" charset="2"/>
              <a:buChar char="ü"/>
            </a:pPr>
            <a:r>
              <a:rPr lang="fa-IR" sz="1800" dirty="0" smtClean="0">
                <a:latin typeface="Adobe Arabic"/>
                <a:ea typeface="Adobe Arabic"/>
                <a:cs typeface="B Zar" panose="00000400000000000000" pitchFamily="2" charset="-78"/>
              </a:rPr>
              <a:t>یکپارچه </a:t>
            </a:r>
            <a:r>
              <a:rPr lang="fa-IR" sz="1800" dirty="0">
                <a:latin typeface="Adobe Arabic"/>
                <a:ea typeface="Adobe Arabic"/>
                <a:cs typeface="B Zar" panose="00000400000000000000" pitchFamily="2" charset="-78"/>
              </a:rPr>
              <a:t>سازی سیستم های پرسنلی و حقوق و دستمزد در سال 95</a:t>
            </a:r>
            <a:r>
              <a:rPr lang="fa-IR" sz="1800" dirty="0" smtClean="0">
                <a:latin typeface="Adobe Arabic"/>
                <a:ea typeface="Adobe Arabic"/>
                <a:cs typeface="B Zar" panose="00000400000000000000" pitchFamily="2" charset="-78"/>
              </a:rPr>
              <a:t>؛</a:t>
            </a:r>
          </a:p>
          <a:p>
            <a:pPr marL="446088" indent="-446088" algn="just">
              <a:lnSpc>
                <a:spcPct val="150000"/>
              </a:lnSpc>
              <a:buFont typeface="Wingdings" pitchFamily="2" charset="2"/>
              <a:buChar char="ü"/>
            </a:pPr>
            <a:r>
              <a:rPr lang="fa-IR" sz="1800" dirty="0" smtClean="0">
                <a:latin typeface="Adobe Arabic"/>
                <a:ea typeface="Adobe Arabic"/>
                <a:cs typeface="B Zar" panose="00000400000000000000" pitchFamily="2" charset="-78"/>
              </a:rPr>
              <a:t>پرداخت </a:t>
            </a:r>
            <a:r>
              <a:rPr lang="fa-IR" sz="1800" dirty="0">
                <a:latin typeface="Adobe Arabic"/>
                <a:ea typeface="Adobe Arabic"/>
                <a:cs typeface="B Zar" panose="00000400000000000000" pitchFamily="2" charset="-78"/>
              </a:rPr>
              <a:t>حقوق و دستمزد ابتدای سال بر اساس ضریب افزایش حقوق بصورت کاملا مکانیزه برای پرسنل رسمی، خدمات اداری شهر ، موسسه هادیان شهر  در سال 95؛ </a:t>
            </a:r>
            <a:endParaRPr lang="fa-IR" sz="1800" dirty="0" smtClean="0">
              <a:latin typeface="Adobe Arabic"/>
              <a:ea typeface="Adobe Arabic"/>
              <a:cs typeface="B Zar" panose="00000400000000000000" pitchFamily="2" charset="-78"/>
            </a:endParaRPr>
          </a:p>
          <a:p>
            <a:pPr marL="0" indent="0" algn="just">
              <a:lnSpc>
                <a:spcPct val="150000"/>
              </a:lnSpc>
              <a:buNone/>
            </a:pPr>
            <a:endParaRPr lang="fa-IR" sz="1800" dirty="0" smtClean="0">
              <a:latin typeface="Adobe Arabic"/>
              <a:ea typeface="Adobe Arabic"/>
              <a:cs typeface="B Zar" panose="00000400000000000000" pitchFamily="2" charset="-78"/>
            </a:endParaRPr>
          </a:p>
          <a:p>
            <a:pPr marL="0" indent="0" algn="just">
              <a:lnSpc>
                <a:spcPct val="150000"/>
              </a:lnSpc>
              <a:buNone/>
            </a:pPr>
            <a:endParaRPr lang="fa-IR" sz="1800" dirty="0">
              <a:latin typeface="Adobe Arabic"/>
              <a:ea typeface="Adobe Arabic"/>
              <a:cs typeface="B Zar" panose="00000400000000000000" pitchFamily="2" charset="-78"/>
            </a:endParaRPr>
          </a:p>
        </p:txBody>
      </p:sp>
      <p:sp>
        <p:nvSpPr>
          <p:cNvPr id="4" name="Action Button: Forward or Next 3">
            <a:hlinkClick r:id="" action="ppaction://hlinkshowjump?jump=nextslide" highlightClick="1"/>
          </p:cNvPr>
          <p:cNvSpPr/>
          <p:nvPr/>
        </p:nvSpPr>
        <p:spPr>
          <a:xfrm>
            <a:off x="141296" y="537336"/>
            <a:ext cx="709449" cy="59604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3" name="Slide Number Placeholder 2"/>
          <p:cNvSpPr>
            <a:spLocks noGrp="1"/>
          </p:cNvSpPr>
          <p:nvPr>
            <p:ph type="sldNum" sz="quarter" idx="12"/>
          </p:nvPr>
        </p:nvSpPr>
        <p:spPr/>
        <p:txBody>
          <a:bodyPr/>
          <a:lstStyle/>
          <a:p>
            <a:fld id="{8AF34D74-9CAA-4A47-A7FD-3A4E4E9E2722}" type="slidenum">
              <a:rPr lang="fa-IR" smtClean="0"/>
              <a:pPr/>
              <a:t>126</a:t>
            </a:fld>
            <a:endParaRPr lang="fa-IR"/>
          </a:p>
        </p:txBody>
      </p:sp>
    </p:spTree>
    <p:extLst>
      <p:ext uri="{BB962C8B-B14F-4D97-AF65-F5344CB8AC3E}">
        <p14:creationId xmlns:p14="http://schemas.microsoft.com/office/powerpoint/2010/main" val="1456629417"/>
      </p:ext>
    </p:extLst>
  </p:cSld>
  <p:clrMapOvr>
    <a:masterClrMapping/>
  </p:clrMapOvr>
  <p:transition spd="med" advClick="0">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652337"/>
            <a:ext cx="8161138" cy="5053263"/>
          </a:xfrm>
          <a:noFill/>
          <a:ln>
            <a:noFill/>
          </a:ln>
        </p:spPr>
        <p:txBody>
          <a:bodyPr>
            <a:noAutofit/>
          </a:bodyPr>
          <a:lstStyle/>
          <a:p>
            <a:pPr algn="just">
              <a:lnSpc>
                <a:spcPct val="150000"/>
              </a:lnSpc>
            </a:pPr>
            <a:r>
              <a:rPr lang="fa-IR" sz="1400" b="1" dirty="0">
                <a:latin typeface="Adobe Arabic"/>
                <a:ea typeface="Adobe Arabic"/>
                <a:cs typeface="B Zar" panose="00000400000000000000" pitchFamily="2" charset="-78"/>
              </a:rPr>
              <a:t>در راستای تحقق بند خ ماده 117</a:t>
            </a:r>
            <a:endParaRPr lang="fa-IR" sz="1400" dirty="0">
              <a:latin typeface="Adobe Arabic"/>
              <a:ea typeface="Adobe Arabic"/>
              <a:cs typeface="B Zar" panose="00000400000000000000" pitchFamily="2" charset="-78"/>
            </a:endParaRPr>
          </a:p>
          <a:p>
            <a:pPr marL="354013" indent="-354013" algn="justLow">
              <a:lnSpc>
                <a:spcPct val="150000"/>
              </a:lnSpc>
              <a:buFont typeface="Wingdings" pitchFamily="2" charset="2"/>
              <a:buChar char="ü"/>
            </a:pPr>
            <a:r>
              <a:rPr lang="fa-IR" sz="1400" dirty="0" smtClean="0">
                <a:latin typeface="Adobe Arabic"/>
                <a:ea typeface="Adobe Arabic"/>
                <a:cs typeface="B Zar" panose="00000400000000000000" pitchFamily="2" charset="-78"/>
              </a:rPr>
              <a:t>طراحی </a:t>
            </a:r>
            <a:r>
              <a:rPr lang="fa-IR" sz="1400" dirty="0">
                <a:latin typeface="Adobe Arabic"/>
                <a:ea typeface="Adobe Arabic"/>
                <a:cs typeface="B Zar" panose="00000400000000000000" pitchFamily="2" charset="-78"/>
              </a:rPr>
              <a:t>مدل شایستگی و نظام انتخاب و انتصاب مدیران با رویکرد شایسته گزینی، شایسته پروری و شایسته سالاری؛</a:t>
            </a:r>
          </a:p>
          <a:p>
            <a:pPr marL="354013" indent="-354013" algn="justLow">
              <a:lnSpc>
                <a:spcPct val="150000"/>
              </a:lnSpc>
              <a:buFont typeface="Wingdings" pitchFamily="2" charset="2"/>
              <a:buChar char="ü"/>
            </a:pPr>
            <a:r>
              <a:rPr lang="fa-IR" sz="1400" dirty="0">
                <a:latin typeface="Adobe Arabic"/>
                <a:ea typeface="Adobe Arabic"/>
                <a:cs typeface="B Zar" panose="00000400000000000000" pitchFamily="2" charset="-78"/>
              </a:rPr>
              <a:t>استمرار  و توسعه سامانه کانون‏های استعدادیابی و توسعه و پرورش مدیران بالقوه؛</a:t>
            </a:r>
          </a:p>
          <a:p>
            <a:pPr marL="354013" indent="-354013" algn="justLow">
              <a:lnSpc>
                <a:spcPct val="150000"/>
              </a:lnSpc>
              <a:buFont typeface="Wingdings" pitchFamily="2" charset="2"/>
              <a:buChar char="ü"/>
            </a:pPr>
            <a:r>
              <a:rPr lang="fa-IR" sz="1400" dirty="0">
                <a:latin typeface="Adobe Arabic"/>
                <a:ea typeface="Adobe Arabic"/>
                <a:cs typeface="B Zar" panose="00000400000000000000" pitchFamily="2" charset="-78"/>
              </a:rPr>
              <a:t>توسعه و تقویت طرح جانشین پروری و استقرار نظام شایسته سالاری بر مبنای شناسایی  استعدادهای داخلی برای  کلیه سطوح مدیریتی؛</a:t>
            </a:r>
          </a:p>
          <a:p>
            <a:pPr marL="354013" indent="-354013" algn="justLow">
              <a:lnSpc>
                <a:spcPct val="150000"/>
              </a:lnSpc>
              <a:buFont typeface="Wingdings" pitchFamily="2" charset="2"/>
              <a:buChar char="ü"/>
            </a:pPr>
            <a:r>
              <a:rPr lang="fa-IR" sz="1400" dirty="0">
                <a:latin typeface="Adobe Arabic"/>
                <a:ea typeface="Adobe Arabic"/>
                <a:cs typeface="B Zar" panose="00000400000000000000" pitchFamily="2" charset="-78"/>
              </a:rPr>
              <a:t>برگزاری جلسات مصاحبه و مشاوره آموزشی به تعداد 1250 نفر (مدیر)، برگزاری 39 جلسه کمیسیون انتصابات، طرح تعداد 609 پرونده مطروحه جهت تصدی مشاغل مدیریتی و افزایش تعداد افراد انتخاب شده از بانک اطلاعات مدیران در سی و شش ماهه نخست برنامه(برگزاری جلسات مصاحبه و مشاوره آموزشی به تعداد 210  نفر و برگزاری 16جلسه کمیسیون انتصابات و طرح تعداد 348  پرونده مطروحه جهت تصدی مشاغل مدیریتی و افزایش تعدادافراد انتخاب شده از بانک اطلاعات مدیران از57% درسال94  به %78  در سال 1395)؛</a:t>
            </a:r>
          </a:p>
          <a:p>
            <a:pPr marL="354013" indent="-354013" algn="justLow">
              <a:lnSpc>
                <a:spcPct val="150000"/>
              </a:lnSpc>
              <a:buFont typeface="Wingdings" pitchFamily="2" charset="2"/>
              <a:buChar char="ü"/>
            </a:pPr>
            <a:r>
              <a:rPr lang="fa-IR" sz="1400" dirty="0">
                <a:latin typeface="Adobe Arabic"/>
                <a:ea typeface="Adobe Arabic"/>
                <a:cs typeface="B Zar" panose="00000400000000000000" pitchFamily="2" charset="-78"/>
              </a:rPr>
              <a:t>برگزاری41 جلسه  کانون ارزیابی و توسعه جهت 411 نفر از مدیران سازمانهای زیرمجموعه شهرداری تهران  در سه سال نخست برنامه</a:t>
            </a:r>
          </a:p>
          <a:p>
            <a:pPr algn="just">
              <a:lnSpc>
                <a:spcPct val="150000"/>
              </a:lnSpc>
            </a:pPr>
            <a:r>
              <a:rPr lang="fa-IR" sz="1400" b="1" dirty="0">
                <a:latin typeface="Adobe Arabic"/>
                <a:ea typeface="Adobe Arabic"/>
                <a:cs typeface="B Zar" panose="00000400000000000000" pitchFamily="2" charset="-78"/>
              </a:rPr>
              <a:t>در راستای </a:t>
            </a:r>
            <a:r>
              <a:rPr lang="fa-IR" sz="1400" b="1" dirty="0">
                <a:latin typeface="Adobe Arabic"/>
                <a:ea typeface="Adobe Arabic"/>
                <a:cs typeface="B Zar" panose="00000400000000000000" pitchFamily="2" charset="-78"/>
                <a:hlinkClick r:id="rId2" action="ppaction://hlinkfile"/>
              </a:rPr>
              <a:t>تحقق ماده 118</a:t>
            </a:r>
            <a:endParaRPr lang="fa-IR" sz="1400" dirty="0">
              <a:latin typeface="Adobe Arabic"/>
              <a:ea typeface="Adobe Arabic"/>
              <a:cs typeface="B Zar" panose="00000400000000000000" pitchFamily="2" charset="-78"/>
            </a:endParaRPr>
          </a:p>
          <a:p>
            <a:pPr algn="just">
              <a:lnSpc>
                <a:spcPct val="150000"/>
              </a:lnSpc>
              <a:buFont typeface="Wingdings" pitchFamily="2" charset="2"/>
              <a:buChar char="ü"/>
            </a:pPr>
            <a:r>
              <a:rPr lang="fa-IR" sz="1400" dirty="0">
                <a:latin typeface="Adobe Arabic"/>
                <a:ea typeface="Adobe Arabic"/>
                <a:cs typeface="B Zar" panose="00000400000000000000" pitchFamily="2" charset="-78"/>
              </a:rPr>
              <a:t>تاسیس و شروع به کار شرکت هولدینگ سرمایه گذاری و مدیریت مالی میلاد شهر در سال 94؛ </a:t>
            </a:r>
          </a:p>
          <a:p>
            <a:pPr marL="0" indent="0" algn="just">
              <a:lnSpc>
                <a:spcPct val="150000"/>
              </a:lnSpc>
              <a:buNone/>
            </a:pPr>
            <a:endParaRPr lang="fa-IR" sz="1400" dirty="0">
              <a:latin typeface="Adobe Arabic"/>
              <a:ea typeface="Adobe Arabic"/>
              <a:cs typeface="B Zar" panose="00000400000000000000" pitchFamily="2" charset="-78"/>
            </a:endParaRP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127</a:t>
            </a:fld>
            <a:endParaRPr lang="fa-IR"/>
          </a:p>
        </p:txBody>
      </p:sp>
    </p:spTree>
    <p:extLst>
      <p:ext uri="{BB962C8B-B14F-4D97-AF65-F5344CB8AC3E}">
        <p14:creationId xmlns:p14="http://schemas.microsoft.com/office/powerpoint/2010/main" val="2537433134"/>
      </p:ext>
    </p:extLst>
  </p:cSld>
  <p:clrMapOvr>
    <a:masterClrMapping/>
  </p:clrMapOvr>
  <p:transition spd="med" advClick="0">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825406"/>
            <a:ext cx="8161138" cy="4703982"/>
          </a:xfrm>
          <a:noFill/>
          <a:ln>
            <a:noFill/>
          </a:ln>
        </p:spPr>
        <p:txBody>
          <a:bodyPr>
            <a:noAutofit/>
          </a:bodyPr>
          <a:lstStyle/>
          <a:p>
            <a:pPr algn="just">
              <a:lnSpc>
                <a:spcPct val="20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2" action="ppaction://hlinkfile"/>
              </a:rPr>
              <a:t>تحقق بند ت ماده 122</a:t>
            </a:r>
            <a:endParaRPr lang="fa-IR" sz="1800" dirty="0">
              <a:latin typeface="Adobe Arabic"/>
              <a:ea typeface="Adobe Arabic"/>
              <a:cs typeface="B Zar" panose="00000400000000000000" pitchFamily="2" charset="-78"/>
            </a:endParaRPr>
          </a:p>
          <a:p>
            <a:pPr marL="714375" algn="just">
              <a:lnSpc>
                <a:spcPct val="150000"/>
              </a:lnSpc>
              <a:buFont typeface="Wingdings" panose="05000000000000000000" pitchFamily="2" charset="2"/>
              <a:buChar char="ü"/>
            </a:pPr>
            <a:r>
              <a:rPr lang="fa-IR" sz="1800" dirty="0">
                <a:latin typeface="Adobe Arabic"/>
                <a:ea typeface="Adobe Arabic"/>
                <a:cs typeface="B Zar" panose="00000400000000000000" pitchFamily="2" charset="-78"/>
              </a:rPr>
              <a:t>	تدوین و ابلاغ دستورالعمل طرح تکریم ارباب رجوع شهرداری تهران؛</a:t>
            </a:r>
          </a:p>
          <a:p>
            <a:pPr marL="714375" algn="just">
              <a:lnSpc>
                <a:spcPct val="150000"/>
              </a:lnSpc>
              <a:buFont typeface="Wingdings" panose="05000000000000000000" pitchFamily="2" charset="2"/>
              <a:buChar char="ü"/>
            </a:pPr>
            <a:r>
              <a:rPr lang="fa-IR" sz="1800" dirty="0">
                <a:latin typeface="Adobe Arabic"/>
                <a:ea typeface="Adobe Arabic"/>
                <a:cs typeface="B Zar" panose="00000400000000000000" pitchFamily="2" charset="-78"/>
              </a:rPr>
              <a:t>	راه اندازی واحدهای اطلاع رسانی و راهنمایی ارباب رجوع در 22 منطقه شهرداری تهران؛</a:t>
            </a:r>
          </a:p>
          <a:p>
            <a:pPr marL="714375" algn="just">
              <a:lnSpc>
                <a:spcPct val="150000"/>
              </a:lnSpc>
              <a:buFont typeface="Wingdings" panose="05000000000000000000" pitchFamily="2" charset="2"/>
              <a:buChar char="ü"/>
            </a:pPr>
            <a:r>
              <a:rPr lang="fa-IR" sz="1800" dirty="0">
                <a:latin typeface="Adobe Arabic"/>
                <a:ea typeface="Adobe Arabic"/>
                <a:cs typeface="B Zar" panose="00000400000000000000" pitchFamily="2" charset="-78"/>
              </a:rPr>
              <a:t>	اطلاع رسانی عمومی از طریق  پورتال ستاد تکریم ارباب رجوع؛ </a:t>
            </a:r>
          </a:p>
          <a:p>
            <a:pPr marL="714375" algn="just">
              <a:lnSpc>
                <a:spcPct val="150000"/>
              </a:lnSpc>
              <a:buFont typeface="Wingdings" panose="05000000000000000000" pitchFamily="2" charset="2"/>
              <a:buChar char="ü"/>
            </a:pPr>
            <a:r>
              <a:rPr lang="fa-IR" sz="1800" dirty="0">
                <a:latin typeface="Adobe Arabic"/>
                <a:ea typeface="Adobe Arabic"/>
                <a:cs typeface="B Zar" panose="00000400000000000000" pitchFamily="2" charset="-78"/>
              </a:rPr>
              <a:t>	تدوین بخشنامه ها و فرم های مدیریتی مورد عمل در واحدهای تابعه در زمینه اجرای طرح تکریم و</a:t>
            </a:r>
          </a:p>
          <a:p>
            <a:pPr algn="just">
              <a:lnSpc>
                <a:spcPct val="20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3" action="ppaction://hlinkfile"/>
              </a:rPr>
              <a:t>تحقق </a:t>
            </a:r>
            <a:r>
              <a:rPr lang="fa-IR" sz="1800" b="1" dirty="0" smtClean="0">
                <a:latin typeface="Adobe Arabic"/>
                <a:ea typeface="Adobe Arabic"/>
                <a:cs typeface="B Zar" panose="00000400000000000000" pitchFamily="2" charset="-78"/>
                <a:hlinkClick r:id="rId3" action="ppaction://hlinkfile"/>
              </a:rPr>
              <a:t>بند ث ماده 122</a:t>
            </a:r>
            <a:endParaRPr lang="fa-IR" sz="1800" dirty="0" smtClean="0">
              <a:latin typeface="Adobe Arabic"/>
              <a:ea typeface="Adobe Arabic"/>
              <a:cs typeface="B Zar" panose="00000400000000000000" pitchFamily="2" charset="-78"/>
            </a:endParaRPr>
          </a:p>
          <a:p>
            <a:pPr marL="0" indent="0" algn="just">
              <a:lnSpc>
                <a:spcPct val="200000"/>
              </a:lnSpc>
              <a:buNone/>
            </a:pPr>
            <a:r>
              <a:rPr lang="fa-IR" sz="1800" dirty="0" smtClean="0">
                <a:latin typeface="Adobe Arabic"/>
                <a:ea typeface="Adobe Arabic"/>
                <a:cs typeface="B Zar" panose="00000400000000000000" pitchFamily="2" charset="-78"/>
              </a:rPr>
              <a:t>انتشارگزارش های </a:t>
            </a:r>
            <a:r>
              <a:rPr lang="fa-IR" sz="1800" dirty="0">
                <a:latin typeface="Adobe Arabic"/>
                <a:ea typeface="Adobe Arabic"/>
                <a:cs typeface="B Zar" panose="00000400000000000000" pitchFamily="2" charset="-78"/>
              </a:rPr>
              <a:t>مالی به صورت مستمر و بر اساس استانداردهای مورد پذیرش عموم در پورتال شهرداری تهران؛ </a:t>
            </a:r>
          </a:p>
        </p:txBody>
      </p:sp>
      <p:sp>
        <p:nvSpPr>
          <p:cNvPr id="4" name="Action Button: Forward or Next 3">
            <a:hlinkClick r:id="" action="ppaction://hlinkshowjump?jump=nextslide" highlightClick="1"/>
          </p:cNvPr>
          <p:cNvSpPr/>
          <p:nvPr/>
        </p:nvSpPr>
        <p:spPr>
          <a:xfrm>
            <a:off x="141296" y="537336"/>
            <a:ext cx="709449" cy="59604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3" name="Slide Number Placeholder 2"/>
          <p:cNvSpPr>
            <a:spLocks noGrp="1"/>
          </p:cNvSpPr>
          <p:nvPr>
            <p:ph type="sldNum" sz="quarter" idx="12"/>
          </p:nvPr>
        </p:nvSpPr>
        <p:spPr/>
        <p:txBody>
          <a:bodyPr/>
          <a:lstStyle/>
          <a:p>
            <a:fld id="{8AF34D74-9CAA-4A47-A7FD-3A4E4E9E2722}" type="slidenum">
              <a:rPr lang="fa-IR" smtClean="0"/>
              <a:pPr/>
              <a:t>128</a:t>
            </a:fld>
            <a:endParaRPr lang="fa-IR"/>
          </a:p>
        </p:txBody>
      </p:sp>
    </p:spTree>
    <p:extLst>
      <p:ext uri="{BB962C8B-B14F-4D97-AF65-F5344CB8AC3E}">
        <p14:creationId xmlns:p14="http://schemas.microsoft.com/office/powerpoint/2010/main" val="761473208"/>
      </p:ext>
    </p:extLst>
  </p:cSld>
  <p:clrMapOvr>
    <a:masterClrMapping/>
  </p:clrMapOvr>
  <p:transition spd="med" advClick="0">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442397" y="1828800"/>
            <a:ext cx="8268385" cy="4234822"/>
          </a:xfrm>
          <a:noFill/>
          <a:ln>
            <a:noFill/>
          </a:ln>
        </p:spPr>
        <p:txBody>
          <a:bodyPr>
            <a:normAutofit/>
          </a:bodyPr>
          <a:lstStyle/>
          <a:p>
            <a:pPr algn="justLow">
              <a:lnSpc>
                <a:spcPct val="150000"/>
              </a:lnSpc>
            </a:pPr>
            <a:r>
              <a:rPr lang="fa-IR" sz="2000" dirty="0" smtClean="0">
                <a:cs typeface="B Zar" panose="00000400000000000000" pitchFamily="2" charset="-78"/>
              </a:rPr>
              <a:t> </a:t>
            </a:r>
            <a:r>
              <a:rPr lang="fa-IR" sz="2400" dirty="0" smtClean="0">
                <a:cs typeface="B Zar" panose="00000400000000000000" pitchFamily="2" charset="-78"/>
              </a:rPr>
              <a:t>در این بخش که </a:t>
            </a:r>
            <a:r>
              <a:rPr lang="fa-IR" sz="2400" b="1" dirty="0" smtClean="0">
                <a:cs typeface="B Zar" panose="00000400000000000000" pitchFamily="2" charset="-78"/>
              </a:rPr>
              <a:t>شامل </a:t>
            </a:r>
            <a:r>
              <a:rPr lang="fa-IR" sz="2400" b="1" dirty="0">
                <a:cs typeface="B Zar" panose="00000400000000000000" pitchFamily="2" charset="-78"/>
              </a:rPr>
              <a:t>3 ماده و 2 بند </a:t>
            </a:r>
            <a:r>
              <a:rPr lang="fa-IR" sz="2400" dirty="0" smtClean="0">
                <a:cs typeface="B Zar" panose="00000400000000000000" pitchFamily="2" charset="-78"/>
              </a:rPr>
              <a:t>است شهرداری </a:t>
            </a:r>
            <a:r>
              <a:rPr lang="fa-IR" sz="2400" dirty="0">
                <a:cs typeface="B Zar" panose="00000400000000000000" pitchFamily="2" charset="-78"/>
              </a:rPr>
              <a:t>تهران به منظور مبتنی ساختن همه اقدامات </a:t>
            </a:r>
            <a:r>
              <a:rPr lang="fa-IR" sz="2400" dirty="0" smtClean="0">
                <a:cs typeface="B Zar" panose="00000400000000000000" pitchFamily="2" charset="-78"/>
              </a:rPr>
              <a:t>بر </a:t>
            </a:r>
            <a:r>
              <a:rPr lang="fa-IR" sz="2400" dirty="0">
                <a:cs typeface="B Zar" panose="00000400000000000000" pitchFamily="2" charset="-78"/>
              </a:rPr>
              <a:t>پایه مطالعه، پژوهش و توسعه مدیریت دانش، موظف به استقرار مدیریت دانش می‏باشد. مدیریت دانش شامل فعالیت­هایی در زمینه خلق و شناسایی اطلاعات، ثبت و مستندسازی آن‏ها و انتقال و بکارگیری مناسب آن­ها است</a:t>
            </a:r>
            <a:r>
              <a:rPr lang="en-US" sz="2400" dirty="0">
                <a:cs typeface="B Zar" panose="00000400000000000000" pitchFamily="2" charset="-78"/>
              </a:rPr>
              <a:t>.</a:t>
            </a:r>
          </a:p>
          <a:p>
            <a:pPr algn="justLow">
              <a:lnSpc>
                <a:spcPct val="150000"/>
              </a:lnSpc>
            </a:pPr>
            <a:r>
              <a:rPr lang="fa-IR" sz="2400" dirty="0">
                <a:cs typeface="B Zar" panose="00000400000000000000" pitchFamily="2" charset="-78"/>
              </a:rPr>
              <a:t>در این راستا باید ضمن استقرار مدیریت دانش در شهرداری تهران، نسبت به ایجاد تمهیداتی در جهت مستندسازی تجارب جهانی و موفق شهرداری تهران و افزایش تعداد کارکنان با مدرک کارشناسی و بالاتر به میزان 10درصد تا پایان برنامه اقدام شود</a:t>
            </a:r>
            <a:r>
              <a:rPr lang="en-US" sz="2400" dirty="0">
                <a:cs typeface="B Zar" panose="00000400000000000000" pitchFamily="2" charset="-78"/>
              </a:rPr>
              <a:t>.</a:t>
            </a:r>
          </a:p>
          <a:p>
            <a:pPr algn="justLow">
              <a:lnSpc>
                <a:spcPct val="150000"/>
              </a:lnSpc>
            </a:pPr>
            <a:endParaRPr lang="en-US" dirty="0">
              <a:cs typeface="B Zar" panose="00000400000000000000" pitchFamily="2" charset="-78"/>
            </a:endParaRPr>
          </a:p>
        </p:txBody>
      </p:sp>
      <p:sp>
        <p:nvSpPr>
          <p:cNvPr id="5" name="Title 1"/>
          <p:cNvSpPr txBox="1">
            <a:spLocks/>
          </p:cNvSpPr>
          <p:nvPr/>
        </p:nvSpPr>
        <p:spPr>
          <a:xfrm>
            <a:off x="990600" y="104971"/>
            <a:ext cx="7461913" cy="1335209"/>
          </a:xfrm>
          <a:prstGeom prst="rect">
            <a:avLst/>
          </a:prstGeom>
          <a:noFill/>
          <a:ln>
            <a:noFill/>
          </a:ln>
        </p:spPr>
        <p:txBody>
          <a:bodyPr vert="horz" lIns="91440" tIns="45720" rIns="91440" bIns="45720" rtlCol="0" anchor="b"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algn="ctr" rtl="1">
              <a:spcBef>
                <a:spcPct val="0"/>
              </a:spcBef>
              <a:buNone/>
              <a:defRPr sz="3200" b="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B Nazanin"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ar-SA" sz="2800" b="1" dirty="0">
                <a:ln w="18415" cmpd="sng">
                  <a:noFill/>
                  <a:prstDash val="solid"/>
                </a:ln>
                <a:solidFill>
                  <a:schemeClr val="tx1"/>
                </a:solidFill>
                <a:effectLst/>
                <a:cs typeface="B Zar" panose="00000400000000000000" pitchFamily="2" charset="-78"/>
              </a:rPr>
              <a:t>بخش بیست و چهارم</a:t>
            </a:r>
            <a:r>
              <a:rPr lang="ar-SA" sz="2800" b="1" dirty="0" smtClean="0">
                <a:ln w="18415" cmpd="sng">
                  <a:noFill/>
                  <a:prstDash val="solid"/>
                </a:ln>
                <a:solidFill>
                  <a:schemeClr val="tx1"/>
                </a:solidFill>
                <a:effectLst/>
                <a:cs typeface="B Zar" panose="00000400000000000000" pitchFamily="2" charset="-78"/>
              </a:rPr>
              <a:t>:</a:t>
            </a:r>
            <a:endParaRPr lang="fa-IR" sz="2800" b="1" dirty="0" smtClean="0">
              <a:ln w="18415" cmpd="sng">
                <a:noFill/>
                <a:prstDash val="solid"/>
              </a:ln>
              <a:solidFill>
                <a:schemeClr val="tx1"/>
              </a:solidFill>
              <a:effectLst/>
              <a:cs typeface="B Zar" panose="00000400000000000000" pitchFamily="2" charset="-78"/>
            </a:endParaRPr>
          </a:p>
          <a:p>
            <a:pPr>
              <a:lnSpc>
                <a:spcPct val="150000"/>
              </a:lnSpc>
            </a:pPr>
            <a:r>
              <a:rPr lang="ar-SA" sz="2800" b="1" dirty="0" smtClean="0">
                <a:ln w="18415" cmpd="sng">
                  <a:noFill/>
                  <a:prstDash val="solid"/>
                </a:ln>
                <a:solidFill>
                  <a:schemeClr val="tx1"/>
                </a:solidFill>
                <a:effectLst/>
                <a:cs typeface="B Zar" panose="00000400000000000000" pitchFamily="2" charset="-78"/>
              </a:rPr>
              <a:t> </a:t>
            </a:r>
            <a:r>
              <a:rPr lang="ar-SA" sz="2800" b="1" dirty="0">
                <a:ln w="18415" cmpd="sng">
                  <a:noFill/>
                  <a:prstDash val="solid"/>
                </a:ln>
                <a:solidFill>
                  <a:schemeClr val="tx1"/>
                </a:solidFill>
                <a:effectLst/>
                <a:cs typeface="B Zar" panose="00000400000000000000" pitchFamily="2" charset="-78"/>
              </a:rPr>
              <a:t>دانش محور نمودن شهرداری </a:t>
            </a:r>
            <a:r>
              <a:rPr lang="ar-SA" sz="2800" b="1" dirty="0" smtClean="0">
                <a:ln w="18415" cmpd="sng">
                  <a:noFill/>
                  <a:prstDash val="solid"/>
                </a:ln>
                <a:solidFill>
                  <a:schemeClr val="tx1"/>
                </a:solidFill>
                <a:effectLst/>
                <a:cs typeface="B Zar" panose="00000400000000000000" pitchFamily="2" charset="-78"/>
              </a:rPr>
              <a:t>تهران</a:t>
            </a:r>
            <a:endParaRPr lang="fa-IR" sz="2800" b="1" dirty="0">
              <a:ln w="18415" cmpd="sng">
                <a:noFill/>
                <a:prstDash val="solid"/>
              </a:ln>
              <a:solidFill>
                <a:schemeClr val="tx1"/>
              </a:solidFill>
              <a:effectLst/>
              <a:cs typeface="B Zar" panose="00000400000000000000" pitchFamily="2" charset="-78"/>
            </a:endParaRP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129</a:t>
            </a:fld>
            <a:endParaRPr lang="fa-IR"/>
          </a:p>
        </p:txBody>
      </p:sp>
    </p:spTree>
    <p:extLst>
      <p:ext uri="{BB962C8B-B14F-4D97-AF65-F5344CB8AC3E}">
        <p14:creationId xmlns:p14="http://schemas.microsoft.com/office/powerpoint/2010/main" val="3726866368"/>
      </p:ext>
    </p:extLst>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362200" y="346841"/>
            <a:ext cx="6589199" cy="747490"/>
          </a:xfrm>
          <a:noFill/>
          <a:ln>
            <a:noFill/>
          </a:ln>
        </p:spPr>
        <p:txBody>
          <a:bodyPr>
            <a:normAutofit/>
          </a:bodyPr>
          <a:lstStyle/>
          <a:p>
            <a:pPr algn="r" rtl="1"/>
            <a:r>
              <a:rPr lang="fa-IR" sz="3200" dirty="0" smtClean="0">
                <a:cs typeface="B Titr" panose="00000700000000000000" pitchFamily="2" charset="-78"/>
              </a:rPr>
              <a:t>توزیع مأموریتی احکام</a:t>
            </a:r>
            <a:endParaRPr lang="en-US" sz="3200" dirty="0">
              <a:cs typeface="B Titr" panose="00000700000000000000" pitchFamily="2" charset="-78"/>
            </a:endParaRPr>
          </a:p>
        </p:txBody>
      </p:sp>
      <p:sp>
        <p:nvSpPr>
          <p:cNvPr id="4" name="Action Button: Forward or Next 3">
            <a:hlinkClick r:id="" action="ppaction://hlinkshowjump?jump=nextslide" highlightClick="1"/>
          </p:cNvPr>
          <p:cNvSpPr/>
          <p:nvPr/>
        </p:nvSpPr>
        <p:spPr>
          <a:xfrm>
            <a:off x="228600" y="346841"/>
            <a:ext cx="788276" cy="75411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aphicFrame>
        <p:nvGraphicFramePr>
          <p:cNvPr id="7" name="Chart 6"/>
          <p:cNvGraphicFramePr>
            <a:graphicFrameLocks/>
          </p:cNvGraphicFramePr>
          <p:nvPr>
            <p:extLst>
              <p:ext uri="{D42A27DB-BD31-4B8C-83A1-F6EECF244321}">
                <p14:modId xmlns:p14="http://schemas.microsoft.com/office/powerpoint/2010/main" val="1083856702"/>
              </p:ext>
            </p:extLst>
          </p:nvPr>
        </p:nvGraphicFramePr>
        <p:xfrm>
          <a:off x="4590" y="1447799"/>
          <a:ext cx="9139410" cy="5410201"/>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8AF34D74-9CAA-4A47-A7FD-3A4E4E9E2722}" type="slidenum">
              <a:rPr lang="fa-IR" smtClean="0"/>
              <a:pPr/>
              <a:t>13</a:t>
            </a:fld>
            <a:endParaRPr lang="fa-IR"/>
          </a:p>
        </p:txBody>
      </p:sp>
    </p:spTree>
    <p:extLst>
      <p:ext uri="{BB962C8B-B14F-4D97-AF65-F5344CB8AC3E}">
        <p14:creationId xmlns:p14="http://schemas.microsoft.com/office/powerpoint/2010/main" val="3983557150"/>
      </p:ext>
    </p:extLst>
  </p:cSld>
  <p:clrMapOvr>
    <a:masterClrMapping/>
  </p:clrMapOvr>
  <p:transition spd="med" advClick="0">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1" y="1690689"/>
            <a:ext cx="7696200" cy="5014911"/>
          </a:xfrm>
          <a:noFill/>
          <a:ln>
            <a:noFill/>
          </a:ln>
        </p:spPr>
        <p:txBody>
          <a:bodyPr>
            <a:normAutofit fontScale="62500" lnSpcReduction="20000"/>
          </a:bodyPr>
          <a:lstStyle/>
          <a:p>
            <a:pPr algn="just">
              <a:lnSpc>
                <a:spcPct val="170000"/>
              </a:lnSpc>
            </a:pPr>
            <a:r>
              <a:rPr lang="fa-IR" sz="2200" b="1" dirty="0">
                <a:latin typeface="Adobe Arabic"/>
                <a:ea typeface="Adobe Arabic"/>
                <a:cs typeface="B Zar" panose="00000400000000000000" pitchFamily="2" charset="-78"/>
              </a:rPr>
              <a:t>در راستای </a:t>
            </a:r>
            <a:r>
              <a:rPr lang="fa-IR" sz="2200" b="1" dirty="0">
                <a:latin typeface="Adobe Arabic"/>
                <a:ea typeface="Adobe Arabic"/>
                <a:cs typeface="B Zar" panose="00000400000000000000" pitchFamily="2" charset="-78"/>
                <a:hlinkClick r:id="rId2" action="ppaction://hlinkfile"/>
              </a:rPr>
              <a:t>تحقق </a:t>
            </a:r>
            <a:r>
              <a:rPr lang="fa-IR" sz="2200" b="1" dirty="0" smtClean="0">
                <a:latin typeface="Adobe Arabic"/>
                <a:ea typeface="Adobe Arabic"/>
                <a:cs typeface="B Zar" panose="00000400000000000000" pitchFamily="2" charset="-78"/>
                <a:hlinkClick r:id="rId2" action="ppaction://hlinkfile"/>
              </a:rPr>
              <a:t>ماده 125</a:t>
            </a:r>
            <a:endParaRPr lang="fa-IR" sz="2200" dirty="0" smtClean="0">
              <a:latin typeface="Adobe Arabic"/>
              <a:ea typeface="Adobe Arabic"/>
              <a:cs typeface="B Zar" panose="00000400000000000000" pitchFamily="2" charset="-78"/>
            </a:endParaRPr>
          </a:p>
          <a:p>
            <a:pPr marL="536575" indent="-354013" algn="just">
              <a:lnSpc>
                <a:spcPct val="170000"/>
              </a:lnSpc>
              <a:buFont typeface="Wingdings" pitchFamily="2" charset="2"/>
              <a:buChar char="ü"/>
            </a:pPr>
            <a:r>
              <a:rPr lang="fa-IR" sz="2200" dirty="0" smtClean="0">
                <a:latin typeface="Adobe Arabic"/>
                <a:ea typeface="Adobe Arabic"/>
                <a:cs typeface="B Zar" panose="00000400000000000000" pitchFamily="2" charset="-78"/>
              </a:rPr>
              <a:t>استقرار </a:t>
            </a:r>
            <a:r>
              <a:rPr lang="fa-IR" sz="2200" dirty="0">
                <a:latin typeface="Adobe Arabic"/>
                <a:ea typeface="Adobe Arabic"/>
                <a:cs typeface="B Zar" panose="00000400000000000000" pitchFamily="2" charset="-78"/>
              </a:rPr>
              <a:t>سیستم مدیریت دانش در شهرداری منطقه 6 تهران (اتمام یافته)؛</a:t>
            </a:r>
          </a:p>
          <a:p>
            <a:pPr marL="536575" indent="-354013" algn="just">
              <a:lnSpc>
                <a:spcPct val="170000"/>
              </a:lnSpc>
              <a:buFont typeface="Wingdings" pitchFamily="2" charset="2"/>
              <a:buChar char="ü"/>
            </a:pPr>
            <a:r>
              <a:rPr lang="fa-IR" sz="2200" dirty="0" smtClean="0">
                <a:latin typeface="Adobe Arabic"/>
                <a:ea typeface="Adobe Arabic"/>
                <a:cs typeface="B Zar" panose="00000400000000000000" pitchFamily="2" charset="-78"/>
              </a:rPr>
              <a:t>طراحی </a:t>
            </a:r>
            <a:r>
              <a:rPr lang="fa-IR" sz="2200" dirty="0">
                <a:latin typeface="Adobe Arabic"/>
                <a:ea typeface="Adobe Arabic"/>
                <a:cs typeface="B Zar" panose="00000400000000000000" pitchFamily="2" charset="-78"/>
              </a:rPr>
              <a:t>و نهادینه سازی الگوی مدیریت دانش در منطقه 11 (اتمام یافته) و</a:t>
            </a:r>
          </a:p>
          <a:p>
            <a:pPr marL="536575" indent="-354013" algn="just">
              <a:lnSpc>
                <a:spcPct val="170000"/>
              </a:lnSpc>
              <a:buFont typeface="Wingdings" pitchFamily="2" charset="2"/>
              <a:buChar char="ü"/>
            </a:pPr>
            <a:r>
              <a:rPr lang="fa-IR" sz="2200" dirty="0" smtClean="0">
                <a:latin typeface="Adobe Arabic"/>
                <a:ea typeface="Adobe Arabic"/>
                <a:cs typeface="B Zar" panose="00000400000000000000" pitchFamily="2" charset="-78"/>
              </a:rPr>
              <a:t>طراحی </a:t>
            </a:r>
            <a:r>
              <a:rPr lang="fa-IR" sz="2200" dirty="0">
                <a:latin typeface="Adobe Arabic"/>
                <a:ea typeface="Adobe Arabic"/>
                <a:cs typeface="B Zar" panose="00000400000000000000" pitchFamily="2" charset="-78"/>
              </a:rPr>
              <a:t>مدل عملیاتی استقرار مدیریت دانش در شهرداری </a:t>
            </a:r>
            <a:r>
              <a:rPr lang="fa-IR" sz="2200" dirty="0" smtClean="0">
                <a:latin typeface="Adobe Arabic"/>
                <a:ea typeface="Adobe Arabic"/>
                <a:cs typeface="B Zar" panose="00000400000000000000" pitchFamily="2" charset="-78"/>
              </a:rPr>
              <a:t>تهران.</a:t>
            </a:r>
          </a:p>
          <a:p>
            <a:pPr marL="536575" indent="-354013" algn="just">
              <a:lnSpc>
                <a:spcPct val="170000"/>
              </a:lnSpc>
              <a:buFont typeface="Wingdings" pitchFamily="2" charset="2"/>
              <a:buChar char="ü"/>
            </a:pPr>
            <a:r>
              <a:rPr lang="fa-IR" sz="2200" dirty="0">
                <a:latin typeface="Adobe Arabic"/>
                <a:ea typeface="Adobe Arabic"/>
                <a:cs typeface="B Zar" panose="00000400000000000000" pitchFamily="2" charset="-78"/>
              </a:rPr>
              <a:t>تکمیل و چاپ کتاب قطب فرهنگی پایتخت (مجموعه فرهنگی_گردشگری عباس آباد)؛</a:t>
            </a:r>
          </a:p>
          <a:p>
            <a:pPr marL="536575" indent="-354013" algn="just">
              <a:lnSpc>
                <a:spcPct val="170000"/>
              </a:lnSpc>
              <a:buFont typeface="Wingdings" pitchFamily="2" charset="2"/>
              <a:buChar char="ü"/>
            </a:pPr>
            <a:r>
              <a:rPr lang="fa-IR" sz="2200" dirty="0" smtClean="0">
                <a:latin typeface="Adobe Arabic"/>
                <a:ea typeface="Adobe Arabic"/>
                <a:cs typeface="B Zar" panose="00000400000000000000" pitchFamily="2" charset="-78"/>
              </a:rPr>
              <a:t>تکمیل </a:t>
            </a:r>
            <a:r>
              <a:rPr lang="fa-IR" sz="2200" dirty="0">
                <a:latin typeface="Adobe Arabic"/>
                <a:ea typeface="Adobe Arabic"/>
                <a:cs typeface="B Zar" panose="00000400000000000000" pitchFamily="2" charset="-78"/>
              </a:rPr>
              <a:t>و چاپ کتاب نوسازی بافت های فرسوده شهر تهران؛</a:t>
            </a:r>
          </a:p>
          <a:p>
            <a:pPr marL="536575" indent="-354013" algn="just">
              <a:lnSpc>
                <a:spcPct val="170000"/>
              </a:lnSpc>
              <a:buFont typeface="Wingdings" pitchFamily="2" charset="2"/>
              <a:buChar char="ü"/>
            </a:pPr>
            <a:r>
              <a:rPr lang="fa-IR" sz="2200" dirty="0" smtClean="0">
                <a:latin typeface="Adobe Arabic"/>
                <a:ea typeface="Adobe Arabic"/>
                <a:cs typeface="B Zar" panose="00000400000000000000" pitchFamily="2" charset="-78"/>
              </a:rPr>
              <a:t>تکمیل </a:t>
            </a:r>
            <a:r>
              <a:rPr lang="fa-IR" sz="2200" dirty="0">
                <a:latin typeface="Adobe Arabic"/>
                <a:ea typeface="Adobe Arabic"/>
                <a:cs typeface="B Zar" panose="00000400000000000000" pitchFamily="2" charset="-78"/>
              </a:rPr>
              <a:t>و چاپ کتاب شهر آفتاب؛</a:t>
            </a:r>
          </a:p>
          <a:p>
            <a:pPr marL="536575" indent="-354013" algn="just">
              <a:lnSpc>
                <a:spcPct val="170000"/>
              </a:lnSpc>
              <a:buFont typeface="Wingdings" pitchFamily="2" charset="2"/>
              <a:buChar char="ü"/>
            </a:pPr>
            <a:r>
              <a:rPr lang="fa-IR" sz="2200" dirty="0" smtClean="0">
                <a:latin typeface="Adobe Arabic"/>
                <a:ea typeface="Adobe Arabic"/>
                <a:cs typeface="B Zar" panose="00000400000000000000" pitchFamily="2" charset="-78"/>
              </a:rPr>
              <a:t>تکمیل </a:t>
            </a:r>
            <a:r>
              <a:rPr lang="fa-IR" sz="2200" dirty="0">
                <a:latin typeface="Adobe Arabic"/>
                <a:ea typeface="Adobe Arabic"/>
                <a:cs typeface="B Zar" panose="00000400000000000000" pitchFamily="2" charset="-78"/>
              </a:rPr>
              <a:t>و چاپ کتاب رصدخانه شهر تهران؛</a:t>
            </a:r>
          </a:p>
          <a:p>
            <a:pPr marL="536575" indent="-354013" algn="just">
              <a:lnSpc>
                <a:spcPct val="170000"/>
              </a:lnSpc>
              <a:buFont typeface="Wingdings" pitchFamily="2" charset="2"/>
              <a:buChar char="ü"/>
            </a:pPr>
            <a:r>
              <a:rPr lang="fa-IR" sz="2200" dirty="0" smtClean="0">
                <a:latin typeface="Adobe Arabic"/>
                <a:ea typeface="Adobe Arabic"/>
                <a:cs typeface="B Zar" panose="00000400000000000000" pitchFamily="2" charset="-78"/>
              </a:rPr>
              <a:t>تکمیل </a:t>
            </a:r>
            <a:r>
              <a:rPr lang="fa-IR" sz="2200" dirty="0">
                <a:latin typeface="Adobe Arabic"/>
                <a:ea typeface="Adobe Arabic"/>
                <a:cs typeface="B Zar" panose="00000400000000000000" pitchFamily="2" charset="-78"/>
              </a:rPr>
              <a:t>و چاپ  کتاب"مرمت و بهسازی محله جماران"اقدام به تدوین کتاب گام های بهبود در مدیریت شهری با عنوان"سامانه های 137 و 1888«</a:t>
            </a:r>
          </a:p>
          <a:p>
            <a:pPr marL="536575" indent="-354013" algn="just">
              <a:lnSpc>
                <a:spcPct val="170000"/>
              </a:lnSpc>
              <a:buFont typeface="Wingdings" pitchFamily="2" charset="2"/>
              <a:buChar char="ü"/>
            </a:pPr>
            <a:r>
              <a:rPr lang="fa-IR" sz="2200" dirty="0" smtClean="0">
                <a:latin typeface="Adobe Arabic"/>
                <a:ea typeface="Adobe Arabic"/>
                <a:cs typeface="B Zar" panose="00000400000000000000" pitchFamily="2" charset="-78"/>
              </a:rPr>
              <a:t>تدوین </a:t>
            </a:r>
            <a:r>
              <a:rPr lang="fa-IR" sz="2200" dirty="0">
                <a:latin typeface="Adobe Arabic"/>
                <a:ea typeface="Adobe Arabic"/>
                <a:cs typeface="B Zar" panose="00000400000000000000" pitchFamily="2" charset="-78"/>
              </a:rPr>
              <a:t>بخشنامه مستند نگاری و الزام واحدهای توابع به انجام پروژه های شاخص در 10 سال گذشته.</a:t>
            </a:r>
          </a:p>
          <a:p>
            <a:pPr marL="536575" indent="-354013" algn="just">
              <a:lnSpc>
                <a:spcPct val="170000"/>
              </a:lnSpc>
              <a:buFont typeface="Wingdings" pitchFamily="2" charset="2"/>
              <a:buChar char="ü"/>
            </a:pPr>
            <a:r>
              <a:rPr lang="fa-IR" sz="2200" dirty="0" smtClean="0">
                <a:latin typeface="Adobe Arabic"/>
                <a:ea typeface="Adobe Arabic"/>
                <a:cs typeface="B Zar" panose="00000400000000000000" pitchFamily="2" charset="-78"/>
              </a:rPr>
              <a:t>دریافت </a:t>
            </a:r>
            <a:r>
              <a:rPr lang="fa-IR" sz="2200" dirty="0">
                <a:latin typeface="Adobe Arabic"/>
                <a:ea typeface="Adobe Arabic"/>
                <a:cs typeface="B Zar" panose="00000400000000000000" pitchFamily="2" charset="-78"/>
              </a:rPr>
              <a:t>خروجی مستندنگاری از 9واحد شهرداری تهران </a:t>
            </a:r>
            <a:r>
              <a:rPr lang="fa-IR" sz="2200" dirty="0" smtClean="0">
                <a:latin typeface="Adobe Arabic"/>
                <a:ea typeface="Adobe Arabic"/>
                <a:cs typeface="B Zar" panose="00000400000000000000" pitchFamily="2" charset="-78"/>
              </a:rPr>
              <a:t>؛</a:t>
            </a:r>
            <a:endParaRPr lang="en-US" dirty="0">
              <a:cs typeface="B Zar" panose="00000400000000000000" pitchFamily="2" charset="-78"/>
            </a:endParaRP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8AF34D74-9CAA-4A47-A7FD-3A4E4E9E2722}" type="slidenum">
              <a:rPr lang="fa-IR" smtClean="0"/>
              <a:pPr/>
              <a:t>130</a:t>
            </a:fld>
            <a:endParaRPr lang="fa-IR"/>
          </a:p>
        </p:txBody>
      </p:sp>
    </p:spTree>
    <p:extLst>
      <p:ext uri="{BB962C8B-B14F-4D97-AF65-F5344CB8AC3E}">
        <p14:creationId xmlns:p14="http://schemas.microsoft.com/office/powerpoint/2010/main" val="2928484479"/>
      </p:ext>
    </p:extLst>
  </p:cSld>
  <p:clrMapOvr>
    <a:masterClrMapping/>
  </p:clrMapOvr>
  <p:transition spd="med" advClick="0">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2990" y="1981200"/>
            <a:ext cx="7387390" cy="4114800"/>
          </a:xfrm>
          <a:noFill/>
          <a:ln>
            <a:noFill/>
          </a:ln>
        </p:spPr>
        <p:txBody>
          <a:bodyPr>
            <a:normAutofit fontScale="92500"/>
          </a:bodyPr>
          <a:lstStyle/>
          <a:p>
            <a:pPr algn="justLow">
              <a:lnSpc>
                <a:spcPct val="150000"/>
              </a:lnSpc>
            </a:pPr>
            <a:r>
              <a:rPr lang="fa-IR" sz="2400" dirty="0">
                <a:cs typeface="B Zar" panose="00000400000000000000" pitchFamily="2" charset="-78"/>
              </a:rPr>
              <a:t>بخش بیست و پنجم برنامه پنج‏ساله دوم شهرداری تهران </a:t>
            </a:r>
            <a:r>
              <a:rPr lang="fa-IR" sz="2400" b="1" dirty="0">
                <a:cs typeface="B Zar" panose="00000400000000000000" pitchFamily="2" charset="-78"/>
              </a:rPr>
              <a:t>شامل 7 ماده، 46 بند و1 تبصره </a:t>
            </a:r>
            <a:r>
              <a:rPr lang="fa-IR" sz="2400" dirty="0">
                <a:cs typeface="B Zar" panose="00000400000000000000" pitchFamily="2" charset="-78"/>
              </a:rPr>
              <a:t>است. احکام منظور شده دراین بخش به منظور هوشمند‏سازی شهر و سازمان شهرداری با بهره­گیری از فناوری­های نوین و روزآمد جهت تحقق شهر و شهرداری الکترونیک، کاهش تقاضای سفرهای درون شهری و افزایش بهره­وری و سرعت ارائه خدمات به شهروندان می­باشد. این بخش شهرداری تهران را موظف به تهیه  نظام جامع فناوری اطلاعات و ارتباطات مدیریت شهری  و تدوین برنامه نظام جامع آماری شهر و شهرداری تهران، فراهم آوردن زیرساخت­های مورد نیاز برای ایجاد و توسعه شهر هوشمند و تقویت خدمات قابل ارائه به شهروندان نموده </a:t>
            </a:r>
            <a:r>
              <a:rPr lang="fa-IR" sz="2400" dirty="0" smtClean="0">
                <a:cs typeface="B Zar" panose="00000400000000000000" pitchFamily="2" charset="-78"/>
              </a:rPr>
              <a:t>است.</a:t>
            </a:r>
            <a:endParaRPr lang="en-US" sz="2400" dirty="0">
              <a:cs typeface="B Zar" panose="00000400000000000000" pitchFamily="2" charset="-78"/>
            </a:endParaRPr>
          </a:p>
        </p:txBody>
      </p:sp>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itle 1"/>
          <p:cNvSpPr txBox="1">
            <a:spLocks/>
          </p:cNvSpPr>
          <p:nvPr/>
        </p:nvSpPr>
        <p:spPr>
          <a:xfrm>
            <a:off x="1066800" y="0"/>
            <a:ext cx="7387390" cy="1390650"/>
          </a:xfrm>
          <a:prstGeom prst="rect">
            <a:avLst/>
          </a:prstGeom>
          <a:noFill/>
          <a:ln>
            <a:noFill/>
          </a:ln>
        </p:spPr>
        <p:txBody>
          <a:bodyPr vert="horz" lIns="91440" tIns="45720" rIns="91440" bIns="45720" rtlCol="0" anchor="b"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algn="ctr" rtl="1">
              <a:spcBef>
                <a:spcPct val="0"/>
              </a:spcBef>
              <a:buNone/>
              <a:defRPr sz="3200" b="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B Nazanin"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ar-SA" sz="2000" b="1" dirty="0">
                <a:ln w="18415" cmpd="sng">
                  <a:noFill/>
                  <a:prstDash val="solid"/>
                </a:ln>
                <a:solidFill>
                  <a:schemeClr val="tx1"/>
                </a:solidFill>
                <a:effectLst/>
                <a:cs typeface="B Zar" panose="00000400000000000000" pitchFamily="2" charset="-78"/>
              </a:rPr>
              <a:t>بخش بیست وپنجم: </a:t>
            </a:r>
            <a:endParaRPr lang="fa-IR" sz="2000" b="1" dirty="0" smtClean="0">
              <a:ln w="18415" cmpd="sng">
                <a:noFill/>
                <a:prstDash val="solid"/>
              </a:ln>
              <a:solidFill>
                <a:schemeClr val="tx1"/>
              </a:solidFill>
              <a:effectLst/>
              <a:cs typeface="B Zar" panose="00000400000000000000" pitchFamily="2" charset="-78"/>
            </a:endParaRPr>
          </a:p>
          <a:p>
            <a:pPr>
              <a:lnSpc>
                <a:spcPct val="150000"/>
              </a:lnSpc>
            </a:pPr>
            <a:r>
              <a:rPr lang="ar-SA" sz="2000" b="1" dirty="0" smtClean="0">
                <a:ln w="18415" cmpd="sng">
                  <a:noFill/>
                  <a:prstDash val="solid"/>
                </a:ln>
                <a:solidFill>
                  <a:schemeClr val="tx1"/>
                </a:solidFill>
                <a:effectLst/>
                <a:cs typeface="B Zar" panose="00000400000000000000" pitchFamily="2" charset="-78"/>
              </a:rPr>
              <a:t>هوشمندسازی </a:t>
            </a:r>
            <a:r>
              <a:rPr lang="ar-SA" sz="2000" b="1" dirty="0">
                <a:ln w="18415" cmpd="sng">
                  <a:noFill/>
                  <a:prstDash val="solid"/>
                </a:ln>
                <a:solidFill>
                  <a:schemeClr val="tx1"/>
                </a:solidFill>
                <a:effectLst/>
                <a:cs typeface="B Zar" panose="00000400000000000000" pitchFamily="2" charset="-78"/>
              </a:rPr>
              <a:t>سازمان شهرداری وگسترش شبکه­های ارتباطی برای ارائه خدمات به </a:t>
            </a:r>
            <a:r>
              <a:rPr lang="ar-SA" sz="2000" b="1" dirty="0" smtClean="0">
                <a:ln w="18415" cmpd="sng">
                  <a:noFill/>
                  <a:prstDash val="solid"/>
                </a:ln>
                <a:solidFill>
                  <a:schemeClr val="tx1"/>
                </a:solidFill>
                <a:effectLst/>
                <a:cs typeface="B Zar" panose="00000400000000000000" pitchFamily="2" charset="-78"/>
              </a:rPr>
              <a:t>شهروندان</a:t>
            </a:r>
            <a:endParaRPr lang="fa-IR" sz="2000" b="1" dirty="0">
              <a:ln w="18415" cmpd="sng">
                <a:noFill/>
                <a:prstDash val="solid"/>
              </a:ln>
              <a:solidFill>
                <a:schemeClr val="tx1"/>
              </a:solidFill>
              <a:effectLst/>
              <a:cs typeface="B Zar" panose="00000400000000000000" pitchFamily="2" charset="-78"/>
            </a:endParaRP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131</a:t>
            </a:fld>
            <a:endParaRPr lang="fa-IR"/>
          </a:p>
        </p:txBody>
      </p:sp>
    </p:spTree>
    <p:extLst>
      <p:ext uri="{BB962C8B-B14F-4D97-AF65-F5344CB8AC3E}">
        <p14:creationId xmlns:p14="http://schemas.microsoft.com/office/powerpoint/2010/main" val="3511252848"/>
      </p:ext>
    </p:extLst>
  </p:cSld>
  <p:clrMapOvr>
    <a:masterClrMapping/>
  </p:clrMapOvr>
  <p:transition spd="med" advClick="0">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825406"/>
            <a:ext cx="8161138" cy="4880194"/>
          </a:xfrm>
          <a:noFill/>
          <a:ln>
            <a:noFill/>
          </a:ln>
        </p:spPr>
        <p:txBody>
          <a:bodyPr>
            <a:noAutofit/>
          </a:bodyPr>
          <a:lstStyle/>
          <a:p>
            <a:pPr algn="just">
              <a:lnSpc>
                <a:spcPct val="150000"/>
              </a:lnSpc>
            </a:pPr>
            <a:r>
              <a:rPr lang="fa-IR" sz="1800" b="1" dirty="0">
                <a:latin typeface="Adobe Arabic"/>
                <a:ea typeface="Adobe Arabic"/>
                <a:cs typeface="B Zar" panose="00000400000000000000" pitchFamily="2" charset="-78"/>
              </a:rPr>
              <a:t>در راستای </a:t>
            </a:r>
            <a:r>
              <a:rPr lang="fa-IR" sz="1800" b="1" dirty="0" smtClean="0">
                <a:latin typeface="Adobe Arabic"/>
                <a:ea typeface="Adobe Arabic"/>
                <a:cs typeface="B Zar" panose="00000400000000000000" pitchFamily="2" charset="-78"/>
                <a:hlinkClick r:id="rId2" action="ppaction://hlinkfile"/>
              </a:rPr>
              <a:t>تحقق ماده 129</a:t>
            </a:r>
            <a:endParaRPr lang="fa-IR" sz="1800" dirty="0" smtClean="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تدوین </a:t>
            </a:r>
            <a:r>
              <a:rPr lang="fa-IR" sz="1800" dirty="0">
                <a:latin typeface="Adobe Arabic"/>
                <a:ea typeface="Adobe Arabic"/>
                <a:cs typeface="B Zar" panose="00000400000000000000" pitchFamily="2" charset="-78"/>
              </a:rPr>
              <a:t>نظام جامع آماری شهرداری تهران؛ </a:t>
            </a:r>
          </a:p>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smtClean="0">
                <a:latin typeface="Adobe Arabic"/>
                <a:ea typeface="Adobe Arabic"/>
                <a:cs typeface="B Zar" panose="00000400000000000000" pitchFamily="2" charset="-78"/>
                <a:hlinkClick r:id="rId3" action="ppaction://hlinkfile"/>
              </a:rPr>
              <a:t>تحقق بند الف ماده 130</a:t>
            </a:r>
            <a:endParaRPr lang="fa-IR" sz="1800" dirty="0" smtClean="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بهره</a:t>
            </a:r>
            <a:r>
              <a:rPr lang="fa-IR" sz="1800" dirty="0">
                <a:latin typeface="Adobe Arabic"/>
                <a:ea typeface="Adobe Arabic"/>
                <a:cs typeface="B Zar" panose="00000400000000000000" pitchFamily="2" charset="-78"/>
              </a:rPr>
              <a:t>‏برداری از 14226 ترمینال تلفن </a:t>
            </a:r>
            <a:r>
              <a:rPr lang="en-US" sz="1800" dirty="0">
                <a:latin typeface="Adobe Arabic"/>
                <a:ea typeface="Adobe Arabic"/>
                <a:cs typeface="B Zar" panose="00000400000000000000" pitchFamily="2" charset="-78"/>
              </a:rPr>
              <a:t>VOIP </a:t>
            </a:r>
            <a:r>
              <a:rPr lang="fa-IR" sz="1800" dirty="0">
                <a:latin typeface="Adobe Arabic"/>
                <a:ea typeface="Adobe Arabic"/>
                <a:cs typeface="B Zar" panose="00000400000000000000" pitchFamily="2" charset="-78"/>
              </a:rPr>
              <a:t>تا پایان سال سوم برنامه (تعداد 4061 ترمینال تلفن </a:t>
            </a:r>
            <a:r>
              <a:rPr lang="en-US" sz="1800" dirty="0">
                <a:latin typeface="Adobe Arabic"/>
                <a:ea typeface="Adobe Arabic"/>
                <a:cs typeface="B Zar" panose="00000400000000000000" pitchFamily="2" charset="-78"/>
              </a:rPr>
              <a:t>VoIP </a:t>
            </a:r>
            <a:r>
              <a:rPr lang="fa-IR" sz="1800" dirty="0">
                <a:latin typeface="Adobe Arabic"/>
                <a:ea typeface="Adobe Arabic"/>
                <a:cs typeface="B Zar" panose="00000400000000000000" pitchFamily="2" charset="-78"/>
              </a:rPr>
              <a:t>در  سال 1395 به بهره برداری رسیده است)؛ </a:t>
            </a:r>
            <a:endParaRPr lang="fa-IR" sz="1800" dirty="0" smtClean="0">
              <a:latin typeface="Adobe Arabic"/>
              <a:ea typeface="Adobe Arabic"/>
              <a:cs typeface="B Zar" panose="00000400000000000000" pitchFamily="2" charset="-78"/>
            </a:endParaRPr>
          </a:p>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smtClean="0">
                <a:latin typeface="Adobe Arabic"/>
                <a:ea typeface="Adobe Arabic"/>
                <a:cs typeface="B Zar" panose="00000400000000000000" pitchFamily="2" charset="-78"/>
                <a:hlinkClick r:id="rId4" action="ppaction://hlinkfile"/>
              </a:rPr>
              <a:t>تحقق بند ث ماده 130</a:t>
            </a:r>
            <a:endParaRPr lang="fa-IR" sz="1800" dirty="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تجهیز </a:t>
            </a:r>
            <a:r>
              <a:rPr lang="fa-IR" sz="1800" dirty="0">
                <a:latin typeface="Adobe Arabic"/>
                <a:ea typeface="Adobe Arabic"/>
                <a:cs typeface="B Zar" panose="00000400000000000000" pitchFamily="2" charset="-78"/>
              </a:rPr>
              <a:t>تمام </a:t>
            </a:r>
            <a:r>
              <a:rPr lang="fa-IR" sz="1800" dirty="0" smtClean="0">
                <a:latin typeface="Adobe Arabic"/>
                <a:ea typeface="Adobe Arabic"/>
                <a:cs typeface="B Zar" panose="00000400000000000000" pitchFamily="2" charset="-78"/>
              </a:rPr>
              <a:t>ساختمان های </a:t>
            </a:r>
            <a:r>
              <a:rPr lang="fa-IR" sz="1800" dirty="0">
                <a:latin typeface="Adobe Arabic"/>
                <a:ea typeface="Adobe Arabic"/>
                <a:cs typeface="B Zar" panose="00000400000000000000" pitchFamily="2" charset="-78"/>
              </a:rPr>
              <a:t>شهرداری به شبکه دیتا </a:t>
            </a:r>
            <a:r>
              <a:rPr lang="fa-IR" sz="1800" dirty="0" smtClean="0">
                <a:latin typeface="Adobe Arabic"/>
                <a:ea typeface="Adobe Arabic"/>
                <a:cs typeface="B Zar" panose="00000400000000000000" pitchFamily="2" charset="-78"/>
              </a:rPr>
              <a:t>(در حال حاضر ضریب </a:t>
            </a:r>
            <a:r>
              <a:rPr lang="fa-IR" sz="1800" dirty="0">
                <a:latin typeface="Adobe Arabic"/>
                <a:ea typeface="Adobe Arabic"/>
                <a:cs typeface="B Zar" panose="00000400000000000000" pitchFamily="2" charset="-78"/>
              </a:rPr>
              <a:t>نفوذ شبکه دیتا برابر 100درصد </a:t>
            </a:r>
            <a:r>
              <a:rPr lang="fa-IR" sz="1800" dirty="0" smtClean="0">
                <a:latin typeface="Adobe Arabic"/>
                <a:ea typeface="Adobe Arabic"/>
                <a:cs typeface="B Zar" panose="00000400000000000000" pitchFamily="2" charset="-78"/>
              </a:rPr>
              <a:t>می باشد</a:t>
            </a:r>
            <a:r>
              <a:rPr lang="fa-IR" sz="1800" dirty="0">
                <a:latin typeface="Adobe Arabic"/>
                <a:ea typeface="Adobe Arabic"/>
                <a:cs typeface="B Zar" panose="00000400000000000000" pitchFamily="2" charset="-78"/>
              </a:rPr>
              <a:t>؛ در سال 95 تعداد 299 ساختمان به شرح زیر به شبکه شهرداری متصل گردیده اند: </a:t>
            </a:r>
            <a:endParaRPr lang="fa-IR" sz="1800" dirty="0" smtClean="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تعداد </a:t>
            </a:r>
            <a:r>
              <a:rPr lang="fa-IR" sz="1800" dirty="0">
                <a:latin typeface="Adobe Arabic"/>
                <a:ea typeface="Adobe Arabic"/>
                <a:cs typeface="B Zar" panose="00000400000000000000" pitchFamily="2" charset="-78"/>
              </a:rPr>
              <a:t>فیبر: 10 ساختمان، تعداد رادیو: 130 ساختمان، تعداد مبین نت : 159 ساختمان و تعداد 8919  نود </a:t>
            </a:r>
            <a:r>
              <a:rPr lang="fa-IR" sz="1800" dirty="0" smtClean="0">
                <a:latin typeface="Adobe Arabic"/>
                <a:ea typeface="Adobe Arabic"/>
                <a:cs typeface="B Zar" panose="00000400000000000000" pitchFamily="2" charset="-78"/>
              </a:rPr>
              <a:t>وسعه </a:t>
            </a:r>
            <a:r>
              <a:rPr lang="fa-IR" sz="1800" dirty="0">
                <a:latin typeface="Adobe Arabic"/>
                <a:ea typeface="Adobe Arabic"/>
                <a:cs typeface="B Zar" panose="00000400000000000000" pitchFamily="2" charset="-78"/>
              </a:rPr>
              <a:t>شبکه </a:t>
            </a:r>
            <a:r>
              <a:rPr lang="en-US" sz="1800" dirty="0">
                <a:latin typeface="Adobe Arabic"/>
                <a:ea typeface="Adobe Arabic"/>
                <a:cs typeface="B Zar" panose="00000400000000000000" pitchFamily="2" charset="-78"/>
              </a:rPr>
              <a:t>LAN</a:t>
            </a:r>
            <a:r>
              <a:rPr lang="en-US" sz="1800" dirty="0" smtClean="0">
                <a:latin typeface="Adobe Arabic"/>
                <a:ea typeface="Adobe Arabic"/>
                <a:cs typeface="B Zar" panose="00000400000000000000" pitchFamily="2" charset="-78"/>
              </a:rPr>
              <a:t>)</a:t>
            </a:r>
            <a:r>
              <a:rPr lang="fa-IR" sz="1800" dirty="0" smtClean="0">
                <a:latin typeface="Adobe Arabic"/>
                <a:ea typeface="Adobe Arabic"/>
                <a:cs typeface="B Zar" panose="00000400000000000000" pitchFamily="2" charset="-78"/>
              </a:rPr>
              <a:t>)؛ </a:t>
            </a:r>
          </a:p>
          <a:p>
            <a:pPr algn="just">
              <a:lnSpc>
                <a:spcPct val="150000"/>
              </a:lnSpc>
            </a:pPr>
            <a:endParaRPr lang="fa-IR" sz="1600" dirty="0">
              <a:latin typeface="Adobe Arabic"/>
              <a:ea typeface="Adobe Arabic"/>
              <a:cs typeface="B Zar" panose="00000400000000000000" pitchFamily="2" charset="-78"/>
            </a:endParaRPr>
          </a:p>
        </p:txBody>
      </p:sp>
      <p:sp>
        <p:nvSpPr>
          <p:cNvPr id="4" name="Action Button: Forward or Next 3">
            <a:hlinkClick r:id="" action="ppaction://hlinkshowjump?jump=nextslide" highlightClick="1"/>
          </p:cNvPr>
          <p:cNvSpPr/>
          <p:nvPr/>
        </p:nvSpPr>
        <p:spPr>
          <a:xfrm>
            <a:off x="152400" y="425876"/>
            <a:ext cx="709449" cy="59604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3" name="Slide Number Placeholder 2"/>
          <p:cNvSpPr>
            <a:spLocks noGrp="1"/>
          </p:cNvSpPr>
          <p:nvPr>
            <p:ph type="sldNum" sz="quarter" idx="12"/>
          </p:nvPr>
        </p:nvSpPr>
        <p:spPr/>
        <p:txBody>
          <a:bodyPr/>
          <a:lstStyle/>
          <a:p>
            <a:fld id="{8AF34D74-9CAA-4A47-A7FD-3A4E4E9E2722}" type="slidenum">
              <a:rPr lang="fa-IR" smtClean="0"/>
              <a:pPr/>
              <a:t>132</a:t>
            </a:fld>
            <a:endParaRPr lang="fa-IR"/>
          </a:p>
        </p:txBody>
      </p:sp>
    </p:spTree>
    <p:extLst>
      <p:ext uri="{BB962C8B-B14F-4D97-AF65-F5344CB8AC3E}">
        <p14:creationId xmlns:p14="http://schemas.microsoft.com/office/powerpoint/2010/main" val="3750564757"/>
      </p:ext>
    </p:extLst>
  </p:cSld>
  <p:clrMapOvr>
    <a:masterClrMapping/>
  </p:clrMapOvr>
  <p:transition spd="med" advClick="0">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652337"/>
            <a:ext cx="8161138" cy="5053263"/>
          </a:xfrm>
          <a:noFill/>
          <a:ln>
            <a:noFill/>
          </a:ln>
        </p:spPr>
        <p:txBody>
          <a:bodyPr>
            <a:noAutofit/>
          </a:bodyPr>
          <a:lstStyle/>
          <a:p>
            <a:pPr algn="just">
              <a:lnSpc>
                <a:spcPct val="150000"/>
              </a:lnSpc>
            </a:pPr>
            <a:r>
              <a:rPr lang="fa-IR" sz="1600" b="1" dirty="0">
                <a:latin typeface="Adobe Arabic"/>
                <a:ea typeface="Adobe Arabic"/>
                <a:cs typeface="B Zar" panose="00000400000000000000" pitchFamily="2" charset="-78"/>
              </a:rPr>
              <a:t>در راستای </a:t>
            </a:r>
            <a:r>
              <a:rPr lang="fa-IR" sz="1600" b="1" dirty="0">
                <a:latin typeface="Adobe Arabic"/>
                <a:ea typeface="Adobe Arabic"/>
                <a:cs typeface="B Zar" panose="00000400000000000000" pitchFamily="2" charset="-78"/>
                <a:hlinkClick r:id="rId2" action="ppaction://hlinkfile"/>
              </a:rPr>
              <a:t>تحقق </a:t>
            </a:r>
            <a:r>
              <a:rPr lang="fa-IR" sz="1600" b="1" dirty="0" smtClean="0">
                <a:latin typeface="Adobe Arabic"/>
                <a:ea typeface="Adobe Arabic"/>
                <a:cs typeface="B Zar" panose="00000400000000000000" pitchFamily="2" charset="-78"/>
                <a:hlinkClick r:id="rId2" action="ppaction://hlinkfile"/>
              </a:rPr>
              <a:t>بند الف ماده 131</a:t>
            </a:r>
            <a:endParaRPr lang="fa-IR" sz="1600" dirty="0" smtClean="0">
              <a:latin typeface="Adobe Arabic"/>
              <a:ea typeface="Adobe Arabic"/>
              <a:cs typeface="B Zar" panose="00000400000000000000" pitchFamily="2" charset="-78"/>
            </a:endParaRPr>
          </a:p>
          <a:p>
            <a:pPr marL="0" indent="0" algn="just">
              <a:lnSpc>
                <a:spcPct val="150000"/>
              </a:lnSpc>
              <a:buNone/>
            </a:pPr>
            <a:r>
              <a:rPr lang="fa-IR" sz="1600" dirty="0" smtClean="0">
                <a:latin typeface="Adobe Arabic"/>
                <a:ea typeface="Adobe Arabic"/>
                <a:cs typeface="B Zar" panose="00000400000000000000" pitchFamily="2" charset="-78"/>
              </a:rPr>
              <a:t>راه </a:t>
            </a:r>
            <a:r>
              <a:rPr lang="fa-IR" sz="1600" dirty="0">
                <a:latin typeface="Adobe Arabic"/>
                <a:ea typeface="Adobe Arabic"/>
                <a:cs typeface="B Zar" panose="00000400000000000000" pitchFamily="2" charset="-78"/>
              </a:rPr>
              <a:t>اندازی تعداد 62 سرویس الکترونیکی شهروندی در دفاتر خدمات الکترونیک شهر تا پایان سال سوم برنامه</a:t>
            </a:r>
            <a:r>
              <a:rPr lang="fa-IR" sz="1600" dirty="0" smtClean="0">
                <a:latin typeface="Adobe Arabic"/>
                <a:ea typeface="Adobe Arabic"/>
                <a:cs typeface="B Zar" panose="00000400000000000000" pitchFamily="2" charset="-78"/>
              </a:rPr>
              <a:t>؛</a:t>
            </a:r>
          </a:p>
          <a:p>
            <a:pPr algn="just">
              <a:lnSpc>
                <a:spcPct val="15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3" action="ppaction://hlinkfile"/>
              </a:rPr>
              <a:t>تحقق بند </a:t>
            </a:r>
            <a:r>
              <a:rPr lang="fa-IR" sz="1600" b="1" dirty="0" smtClean="0">
                <a:latin typeface="Adobe Arabic"/>
                <a:ea typeface="Adobe Arabic"/>
                <a:cs typeface="B Zar" panose="00000400000000000000" pitchFamily="2" charset="-78"/>
                <a:hlinkClick r:id="rId3" action="ppaction://hlinkfile"/>
              </a:rPr>
              <a:t>پ ماده 131</a:t>
            </a:r>
            <a:endParaRPr lang="fa-IR" sz="1600" dirty="0">
              <a:latin typeface="Adobe Arabic"/>
              <a:ea typeface="Adobe Arabic"/>
              <a:cs typeface="B Zar" panose="00000400000000000000" pitchFamily="2" charset="-78"/>
            </a:endParaRPr>
          </a:p>
          <a:p>
            <a:pPr marL="0" indent="0" algn="just">
              <a:lnSpc>
                <a:spcPct val="150000"/>
              </a:lnSpc>
              <a:buNone/>
            </a:pPr>
            <a:r>
              <a:rPr lang="fa-IR" sz="1600" dirty="0" smtClean="0">
                <a:latin typeface="Adobe Arabic"/>
                <a:ea typeface="Adobe Arabic"/>
                <a:cs typeface="B Zar" panose="00000400000000000000" pitchFamily="2" charset="-78"/>
              </a:rPr>
              <a:t>ارائه </a:t>
            </a:r>
            <a:r>
              <a:rPr lang="fa-IR" sz="1600" dirty="0">
                <a:latin typeface="Adobe Arabic"/>
                <a:ea typeface="Adobe Arabic"/>
                <a:cs typeface="B Zar" panose="00000400000000000000" pitchFamily="2" charset="-78"/>
              </a:rPr>
              <a:t>تعداد 62 سرویس شهروندی از طریق پورتال </a:t>
            </a:r>
            <a:r>
              <a:rPr lang="en-US" sz="1600" dirty="0">
                <a:latin typeface="Adobe Arabic"/>
                <a:ea typeface="Adobe Arabic"/>
                <a:cs typeface="B Zar" panose="00000400000000000000" pitchFamily="2" charset="-78"/>
              </a:rPr>
              <a:t>Tehran.ir ؛ </a:t>
            </a:r>
            <a:endParaRPr lang="fa-IR" sz="1600" dirty="0" smtClean="0">
              <a:latin typeface="Adobe Arabic"/>
              <a:ea typeface="Adobe Arabic"/>
              <a:cs typeface="B Zar" panose="00000400000000000000" pitchFamily="2" charset="-78"/>
            </a:endParaRPr>
          </a:p>
          <a:p>
            <a:pPr algn="just">
              <a:lnSpc>
                <a:spcPct val="150000"/>
              </a:lnSpc>
            </a:pPr>
            <a:r>
              <a:rPr lang="fa-IR" sz="1600" b="1" dirty="0">
                <a:latin typeface="Adobe Arabic"/>
                <a:ea typeface="Adobe Arabic"/>
                <a:cs typeface="B Zar" panose="00000400000000000000" pitchFamily="2" charset="-78"/>
              </a:rPr>
              <a:t>در راستای </a:t>
            </a:r>
            <a:r>
              <a:rPr lang="fa-IR" sz="1600" b="1" dirty="0">
                <a:latin typeface="Adobe Arabic"/>
                <a:ea typeface="Adobe Arabic"/>
                <a:cs typeface="B Zar" panose="00000400000000000000" pitchFamily="2" charset="-78"/>
                <a:hlinkClick r:id="rId4" action="ppaction://hlinkfile"/>
              </a:rPr>
              <a:t>تحقق بند چ ماده 131</a:t>
            </a:r>
            <a:endParaRPr lang="fa-IR" sz="1600" dirty="0">
              <a:cs typeface="B Zar" panose="00000400000000000000" pitchFamily="2" charset="-78"/>
            </a:endParaRPr>
          </a:p>
          <a:p>
            <a:pPr marL="0" indent="0" algn="just">
              <a:lnSpc>
                <a:spcPct val="150000"/>
              </a:lnSpc>
              <a:buNone/>
            </a:pPr>
            <a:r>
              <a:rPr lang="ar-SA" sz="1600" dirty="0">
                <a:cs typeface="B Zar" panose="00000400000000000000" pitchFamily="2" charset="-78"/>
              </a:rPr>
              <a:t>جهت توسعه پایگاههای اطلاعات مکانی شهر تهران  پروژه‏های زیر در حال اجرا می‏باشد</a:t>
            </a:r>
            <a:r>
              <a:rPr lang="fa-IR" sz="1600" dirty="0">
                <a:cs typeface="B Zar" panose="00000400000000000000" pitchFamily="2" charset="-78"/>
              </a:rPr>
              <a:t>:</a:t>
            </a:r>
            <a:r>
              <a:rPr lang="ar-SA" sz="1600" dirty="0">
                <a:cs typeface="B Zar" panose="00000400000000000000" pitchFamily="2" charset="-78"/>
              </a:rPr>
              <a:t> </a:t>
            </a:r>
            <a:endParaRPr lang="fa-IR" sz="1600" dirty="0">
              <a:latin typeface="Adobe Arabic"/>
              <a:ea typeface="Adobe Arabic"/>
              <a:cs typeface="B Zar" panose="00000400000000000000" pitchFamily="2" charset="-78"/>
            </a:endParaRPr>
          </a:p>
          <a:p>
            <a:pPr algn="just">
              <a:lnSpc>
                <a:spcPct val="100000"/>
              </a:lnSpc>
              <a:buFont typeface="Wingdings" panose="05000000000000000000" pitchFamily="2" charset="2"/>
              <a:buChar char="ü"/>
            </a:pPr>
            <a:r>
              <a:rPr lang="fa-IR" sz="1600" dirty="0">
                <a:latin typeface="Adobe Arabic"/>
                <a:ea typeface="Adobe Arabic"/>
                <a:cs typeface="B Zar" panose="00000400000000000000" pitchFamily="2" charset="-78"/>
              </a:rPr>
              <a:t>	توسعه </a:t>
            </a:r>
            <a:r>
              <a:rPr lang="fa-IR" sz="1600" dirty="0" err="1">
                <a:latin typeface="Adobe Arabic"/>
                <a:ea typeface="Adobe Arabic"/>
                <a:cs typeface="B Zar" panose="00000400000000000000" pitchFamily="2" charset="-78"/>
              </a:rPr>
              <a:t>سرويس</a:t>
            </a:r>
            <a:r>
              <a:rPr lang="fa-IR" sz="1600" dirty="0">
                <a:latin typeface="Adobe Arabic"/>
                <a:ea typeface="Adobe Arabic"/>
                <a:cs typeface="B Zar" panose="00000400000000000000" pitchFamily="2" charset="-78"/>
              </a:rPr>
              <a:t> طرح </a:t>
            </a:r>
            <a:r>
              <a:rPr lang="fa-IR" sz="1600" dirty="0" err="1">
                <a:latin typeface="Adobe Arabic"/>
                <a:ea typeface="Adobe Arabic"/>
                <a:cs typeface="B Zar" panose="00000400000000000000" pitchFamily="2" charset="-78"/>
              </a:rPr>
              <a:t>تفصيلي</a:t>
            </a:r>
            <a:r>
              <a:rPr lang="fa-IR" sz="1600" dirty="0">
                <a:latin typeface="Adobe Arabic"/>
                <a:ea typeface="Adobe Arabic"/>
                <a:cs typeface="B Zar" panose="00000400000000000000" pitchFamily="2" charset="-78"/>
              </a:rPr>
              <a:t>؛</a:t>
            </a:r>
          </a:p>
          <a:p>
            <a:pPr algn="just">
              <a:lnSpc>
                <a:spcPct val="100000"/>
              </a:lnSpc>
              <a:buFont typeface="Wingdings" panose="05000000000000000000" pitchFamily="2" charset="2"/>
              <a:buChar char="ü"/>
            </a:pPr>
            <a:r>
              <a:rPr lang="fa-IR" sz="1600" dirty="0">
                <a:latin typeface="Adobe Arabic"/>
                <a:ea typeface="Adobe Arabic"/>
                <a:cs typeface="B Zar" panose="00000400000000000000" pitchFamily="2" charset="-78"/>
              </a:rPr>
              <a:t>	</a:t>
            </a:r>
            <a:r>
              <a:rPr lang="fa-IR" sz="1600" dirty="0" err="1">
                <a:latin typeface="Adobe Arabic"/>
                <a:ea typeface="Adobe Arabic"/>
                <a:cs typeface="B Zar" panose="00000400000000000000" pitchFamily="2" charset="-78"/>
              </a:rPr>
              <a:t>بروزرساني</a:t>
            </a:r>
            <a:r>
              <a:rPr lang="fa-IR" sz="1600" dirty="0">
                <a:latin typeface="Adobe Arabic"/>
                <a:ea typeface="Adobe Arabic"/>
                <a:cs typeface="B Zar" panose="00000400000000000000" pitchFamily="2" charset="-78"/>
              </a:rPr>
              <a:t> </a:t>
            </a:r>
            <a:r>
              <a:rPr lang="fa-IR" sz="1600" dirty="0" err="1">
                <a:latin typeface="Adobe Arabic"/>
                <a:ea typeface="Adobe Arabic"/>
                <a:cs typeface="B Zar" panose="00000400000000000000" pitchFamily="2" charset="-78"/>
              </a:rPr>
              <a:t>سيستم</a:t>
            </a:r>
            <a:r>
              <a:rPr lang="fa-IR" sz="1600" dirty="0">
                <a:latin typeface="Adobe Arabic"/>
                <a:ea typeface="Adobe Arabic"/>
                <a:cs typeface="B Zar" panose="00000400000000000000" pitchFamily="2" charset="-78"/>
              </a:rPr>
              <a:t> عکسبرداری سه </a:t>
            </a:r>
            <a:r>
              <a:rPr lang="fa-IR" sz="1600" dirty="0" err="1">
                <a:latin typeface="Adobe Arabic"/>
                <a:ea typeface="Adobe Arabic"/>
                <a:cs typeface="B Zar" panose="00000400000000000000" pitchFamily="2" charset="-78"/>
              </a:rPr>
              <a:t>بعدي</a:t>
            </a:r>
            <a:r>
              <a:rPr lang="fa-IR" sz="1600" dirty="0">
                <a:latin typeface="Adobe Arabic"/>
                <a:ea typeface="Adobe Arabic"/>
                <a:cs typeface="B Zar" panose="00000400000000000000" pitchFamily="2" charset="-78"/>
              </a:rPr>
              <a:t> سطح شهر تهران؛</a:t>
            </a:r>
          </a:p>
          <a:p>
            <a:pPr algn="just">
              <a:lnSpc>
                <a:spcPct val="100000"/>
              </a:lnSpc>
              <a:buFont typeface="Wingdings" panose="05000000000000000000" pitchFamily="2" charset="2"/>
              <a:buChar char="ü"/>
            </a:pPr>
            <a:r>
              <a:rPr lang="fa-IR" sz="1600" dirty="0">
                <a:latin typeface="Adobe Arabic"/>
                <a:ea typeface="Adobe Arabic"/>
                <a:cs typeface="B Zar" panose="00000400000000000000" pitchFamily="2" charset="-78"/>
              </a:rPr>
              <a:t>	توسعه شبکه </a:t>
            </a:r>
            <a:r>
              <a:rPr lang="en-US" sz="1600" dirty="0">
                <a:latin typeface="Adobe Arabic"/>
                <a:ea typeface="Adobe Arabic"/>
                <a:cs typeface="B Zar" panose="00000400000000000000" pitchFamily="2" charset="-78"/>
              </a:rPr>
              <a:t>RTK-GPS؛</a:t>
            </a:r>
          </a:p>
          <a:p>
            <a:pPr algn="just">
              <a:lnSpc>
                <a:spcPct val="100000"/>
              </a:lnSpc>
              <a:buFont typeface="Wingdings" panose="05000000000000000000" pitchFamily="2" charset="2"/>
              <a:buChar char="ü"/>
            </a:pPr>
            <a:r>
              <a:rPr lang="en-US" sz="1600" dirty="0">
                <a:latin typeface="Adobe Arabic"/>
                <a:ea typeface="Adobe Arabic"/>
                <a:cs typeface="B Zar" panose="00000400000000000000" pitchFamily="2" charset="-78"/>
              </a:rPr>
              <a:t>	 </a:t>
            </a:r>
            <a:r>
              <a:rPr lang="fa-IR" sz="1600" dirty="0">
                <a:latin typeface="Adobe Arabic"/>
                <a:ea typeface="Adobe Arabic"/>
                <a:cs typeface="B Zar" panose="00000400000000000000" pitchFamily="2" charset="-78"/>
              </a:rPr>
              <a:t>توسعه و </a:t>
            </a:r>
            <a:r>
              <a:rPr lang="fa-IR" sz="1600" dirty="0" err="1">
                <a:latin typeface="Adobe Arabic"/>
                <a:ea typeface="Adobe Arabic"/>
                <a:cs typeface="B Zar" panose="00000400000000000000" pitchFamily="2" charset="-78"/>
              </a:rPr>
              <a:t>پشتيباني</a:t>
            </a:r>
            <a:r>
              <a:rPr lang="fa-IR" sz="1600" dirty="0">
                <a:latin typeface="Adobe Arabic"/>
                <a:ea typeface="Adobe Arabic"/>
                <a:cs typeface="B Zar" panose="00000400000000000000" pitchFamily="2" charset="-78"/>
              </a:rPr>
              <a:t> </a:t>
            </a:r>
            <a:r>
              <a:rPr lang="fa-IR" sz="1600" dirty="0" err="1">
                <a:latin typeface="Adobe Arabic"/>
                <a:ea typeface="Adobe Arabic"/>
                <a:cs typeface="B Zar" panose="00000400000000000000" pitchFamily="2" charset="-78"/>
              </a:rPr>
              <a:t>پايگاه</a:t>
            </a:r>
            <a:r>
              <a:rPr lang="fa-IR" sz="1600" dirty="0">
                <a:latin typeface="Adobe Arabic"/>
                <a:ea typeface="Adobe Arabic"/>
                <a:cs typeface="B Zar" panose="00000400000000000000" pitchFamily="2" charset="-78"/>
              </a:rPr>
              <a:t> </a:t>
            </a:r>
            <a:r>
              <a:rPr lang="fa-IR" sz="1600" dirty="0" err="1">
                <a:latin typeface="Adobe Arabic"/>
                <a:ea typeface="Adobe Arabic"/>
                <a:cs typeface="B Zar" panose="00000400000000000000" pitchFamily="2" charset="-78"/>
              </a:rPr>
              <a:t>اطلاعاتي</a:t>
            </a:r>
            <a:r>
              <a:rPr lang="fa-IR" sz="1600" dirty="0">
                <a:latin typeface="Adobe Arabic"/>
                <a:ea typeface="Adobe Arabic"/>
                <a:cs typeface="B Zar" panose="00000400000000000000" pitchFamily="2" charset="-78"/>
              </a:rPr>
              <a:t> و </a:t>
            </a:r>
            <a:r>
              <a:rPr lang="fa-IR" sz="1600" dirty="0" err="1">
                <a:latin typeface="Adobe Arabic"/>
                <a:ea typeface="Adobe Arabic"/>
                <a:cs typeface="B Zar" panose="00000400000000000000" pitchFamily="2" charset="-78"/>
              </a:rPr>
              <a:t>نمايشگر</a:t>
            </a:r>
            <a:r>
              <a:rPr lang="fa-IR" sz="1600" dirty="0">
                <a:latin typeface="Adobe Arabic"/>
                <a:ea typeface="Adobe Arabic"/>
                <a:cs typeface="B Zar" panose="00000400000000000000" pitchFamily="2" charset="-78"/>
              </a:rPr>
              <a:t> نقشه شهر تهران؛</a:t>
            </a:r>
          </a:p>
          <a:p>
            <a:pPr algn="just">
              <a:lnSpc>
                <a:spcPct val="100000"/>
              </a:lnSpc>
              <a:buFont typeface="Wingdings" panose="05000000000000000000" pitchFamily="2" charset="2"/>
              <a:buChar char="ü"/>
            </a:pPr>
            <a:r>
              <a:rPr lang="fa-IR" sz="1600" dirty="0">
                <a:latin typeface="Adobe Arabic"/>
                <a:ea typeface="Adobe Arabic"/>
                <a:cs typeface="B Zar" panose="00000400000000000000" pitchFamily="2" charset="-78"/>
              </a:rPr>
              <a:t>	</a:t>
            </a:r>
            <a:r>
              <a:rPr lang="fa-IR" sz="1600" dirty="0" err="1">
                <a:latin typeface="Adobe Arabic"/>
                <a:ea typeface="Adobe Arabic"/>
                <a:cs typeface="B Zar" panose="00000400000000000000" pitchFamily="2" charset="-78"/>
              </a:rPr>
              <a:t>راه‏اندازی</a:t>
            </a:r>
            <a:r>
              <a:rPr lang="fa-IR" sz="1600" dirty="0">
                <a:latin typeface="Adobe Arabic"/>
                <a:ea typeface="Adobe Arabic"/>
                <a:cs typeface="B Zar" panose="00000400000000000000" pitchFamily="2" charset="-78"/>
              </a:rPr>
              <a:t> سامانه مدیریت و نگهداری مرکز داده</a:t>
            </a:r>
            <a:r>
              <a:rPr lang="fa-IR" sz="1600" dirty="0" smtClean="0">
                <a:latin typeface="Adobe Arabic"/>
                <a:ea typeface="Adobe Arabic"/>
                <a:cs typeface="B Zar" panose="00000400000000000000" pitchFamily="2" charset="-78"/>
              </a:rPr>
              <a:t>؛</a:t>
            </a:r>
            <a:endParaRPr lang="fa-IR" sz="1600" dirty="0">
              <a:latin typeface="Adobe Arabic"/>
              <a:ea typeface="Adobe Arabic"/>
              <a:cs typeface="B Zar" panose="00000400000000000000" pitchFamily="2" charset="-78"/>
            </a:endParaRPr>
          </a:p>
        </p:txBody>
      </p:sp>
      <p:sp>
        <p:nvSpPr>
          <p:cNvPr id="4" name="Action Button: Forward or Next 3">
            <a:hlinkClick r:id="" action="ppaction://hlinkshowjump?jump=nextslide" highlightClick="1"/>
          </p:cNvPr>
          <p:cNvSpPr/>
          <p:nvPr/>
        </p:nvSpPr>
        <p:spPr>
          <a:xfrm>
            <a:off x="228600" y="425876"/>
            <a:ext cx="709449" cy="59604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itle 1"/>
          <p:cNvSpPr txBox="1">
            <a:spLocks/>
          </p:cNvSpPr>
          <p:nvPr/>
        </p:nvSpPr>
        <p:spPr>
          <a:xfrm>
            <a:off x="1162059" y="152400"/>
            <a:ext cx="7495100"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3" name="Slide Number Placeholder 2"/>
          <p:cNvSpPr>
            <a:spLocks noGrp="1"/>
          </p:cNvSpPr>
          <p:nvPr>
            <p:ph type="sldNum" sz="quarter" idx="12"/>
          </p:nvPr>
        </p:nvSpPr>
        <p:spPr/>
        <p:txBody>
          <a:bodyPr/>
          <a:lstStyle/>
          <a:p>
            <a:fld id="{8AF34D74-9CAA-4A47-A7FD-3A4E4E9E2722}" type="slidenum">
              <a:rPr lang="fa-IR" smtClean="0"/>
              <a:pPr/>
              <a:t>133</a:t>
            </a:fld>
            <a:endParaRPr lang="fa-IR"/>
          </a:p>
        </p:txBody>
      </p:sp>
    </p:spTree>
    <p:extLst>
      <p:ext uri="{BB962C8B-B14F-4D97-AF65-F5344CB8AC3E}">
        <p14:creationId xmlns:p14="http://schemas.microsoft.com/office/powerpoint/2010/main" val="3438333306"/>
      </p:ext>
    </p:extLst>
  </p:cSld>
  <p:clrMapOvr>
    <a:masterClrMapping/>
  </p:clrMapOvr>
  <p:transition spd="med" advClick="0">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496021" y="1676400"/>
            <a:ext cx="8161138" cy="4880194"/>
          </a:xfrm>
          <a:noFill/>
          <a:ln>
            <a:noFill/>
          </a:ln>
        </p:spPr>
        <p:txBody>
          <a:bodyPr>
            <a:noAutofit/>
          </a:bodyPr>
          <a:lstStyle/>
          <a:p>
            <a:pPr algn="just">
              <a:lnSpc>
                <a:spcPct val="150000"/>
              </a:lnSpc>
            </a:pPr>
            <a:r>
              <a:rPr lang="fa-IR" b="1" dirty="0">
                <a:latin typeface="Adobe Arabic"/>
                <a:ea typeface="Adobe Arabic"/>
                <a:cs typeface="B Zar" panose="00000400000000000000" pitchFamily="2" charset="-78"/>
              </a:rPr>
              <a:t>در راستای </a:t>
            </a:r>
            <a:r>
              <a:rPr lang="fa-IR" b="1" dirty="0">
                <a:latin typeface="Adobe Arabic"/>
                <a:ea typeface="Adobe Arabic"/>
                <a:cs typeface="B Zar" panose="00000400000000000000" pitchFamily="2" charset="-78"/>
                <a:hlinkClick r:id="rId2" action="ppaction://hlinkfile"/>
              </a:rPr>
              <a:t>تحقق </a:t>
            </a:r>
            <a:r>
              <a:rPr lang="fa-IR" b="1" dirty="0" smtClean="0">
                <a:latin typeface="Adobe Arabic"/>
                <a:ea typeface="Adobe Arabic"/>
                <a:cs typeface="B Zar" panose="00000400000000000000" pitchFamily="2" charset="-78"/>
                <a:hlinkClick r:id="rId2" action="ppaction://hlinkfile"/>
              </a:rPr>
              <a:t>بند خ ماده 131</a:t>
            </a:r>
            <a:endParaRPr lang="fa-IR" dirty="0">
              <a:latin typeface="Adobe Arabic"/>
              <a:ea typeface="Adobe Arabic"/>
              <a:cs typeface="B Zar" panose="00000400000000000000" pitchFamily="2" charset="-78"/>
            </a:endParaRPr>
          </a:p>
          <a:p>
            <a:pPr marL="0" indent="0" algn="just">
              <a:lnSpc>
                <a:spcPct val="150000"/>
              </a:lnSpc>
              <a:buNone/>
            </a:pPr>
            <a:r>
              <a:rPr lang="fa-IR" dirty="0" smtClean="0">
                <a:latin typeface="Adobe Arabic"/>
                <a:ea typeface="Adobe Arabic"/>
                <a:cs typeface="B Zar" panose="00000400000000000000" pitchFamily="2" charset="-78"/>
              </a:rPr>
              <a:t>تهیه </a:t>
            </a:r>
            <a:r>
              <a:rPr lang="fa-IR" dirty="0">
                <a:latin typeface="Adobe Arabic"/>
                <a:ea typeface="Adobe Arabic"/>
                <a:cs typeface="B Zar" panose="00000400000000000000" pitchFamily="2" charset="-78"/>
              </a:rPr>
              <a:t>28 محتوای الکترونیک آموزش شهروندی تا پایان سه ساله نخست برنامه (تعداد 10 محتوای الکترونیک آموزش شهروندی در سال 95 تهیه گردیده است)؛ </a:t>
            </a:r>
            <a:endParaRPr lang="fa-IR" dirty="0" smtClean="0">
              <a:latin typeface="Adobe Arabic"/>
              <a:ea typeface="Adobe Arabic"/>
              <a:cs typeface="B Zar" panose="00000400000000000000" pitchFamily="2" charset="-78"/>
            </a:endParaRPr>
          </a:p>
          <a:p>
            <a:pPr algn="just">
              <a:lnSpc>
                <a:spcPct val="150000"/>
              </a:lnSpc>
            </a:pPr>
            <a:r>
              <a:rPr lang="fa-IR" b="1" dirty="0">
                <a:latin typeface="Adobe Arabic"/>
                <a:ea typeface="Adobe Arabic"/>
                <a:cs typeface="B Zar" panose="00000400000000000000" pitchFamily="2" charset="-78"/>
              </a:rPr>
              <a:t>در راستای تحقق </a:t>
            </a:r>
            <a:r>
              <a:rPr lang="fa-IR" b="1" dirty="0" smtClean="0">
                <a:latin typeface="Adobe Arabic"/>
                <a:ea typeface="Adobe Arabic"/>
                <a:cs typeface="B Zar" panose="00000400000000000000" pitchFamily="2" charset="-78"/>
              </a:rPr>
              <a:t>بند ب ماده 132</a:t>
            </a:r>
            <a:endParaRPr lang="fa-IR" dirty="0" smtClean="0">
              <a:latin typeface="Adobe Arabic"/>
              <a:ea typeface="Adobe Arabic"/>
              <a:cs typeface="B Zar" panose="00000400000000000000" pitchFamily="2" charset="-78"/>
            </a:endParaRPr>
          </a:p>
          <a:p>
            <a:pPr marL="0" indent="0" algn="just">
              <a:lnSpc>
                <a:spcPct val="150000"/>
              </a:lnSpc>
              <a:buNone/>
            </a:pPr>
            <a:r>
              <a:rPr lang="fa-IR" dirty="0" smtClean="0">
                <a:latin typeface="Adobe Arabic"/>
                <a:ea typeface="Adobe Arabic"/>
                <a:cs typeface="B Zar" panose="00000400000000000000" pitchFamily="2" charset="-78"/>
              </a:rPr>
              <a:t>راه </a:t>
            </a:r>
            <a:r>
              <a:rPr lang="fa-IR" dirty="0">
                <a:latin typeface="Adobe Arabic"/>
                <a:ea typeface="Adobe Arabic"/>
                <a:cs typeface="B Zar" panose="00000400000000000000" pitchFamily="2" charset="-78"/>
              </a:rPr>
              <a:t>اندازی تعداد 297 سرویس الکترونیک داخلی شهرداری تهران تا پایان سال سوم برنامه (تعداد 170 سرویس الکترونیک داخلی شهرداری تهران در سال 1395 تاکنون نصب و راه‏اندازی گردیده است)؛ </a:t>
            </a:r>
          </a:p>
          <a:p>
            <a:pPr algn="just">
              <a:lnSpc>
                <a:spcPct val="150000"/>
              </a:lnSpc>
            </a:pPr>
            <a:r>
              <a:rPr lang="fa-IR" b="1" dirty="0">
                <a:latin typeface="Adobe Arabic"/>
                <a:ea typeface="Adobe Arabic"/>
                <a:cs typeface="B Zar" panose="00000400000000000000" pitchFamily="2" charset="-78"/>
              </a:rPr>
              <a:t>در راستای </a:t>
            </a:r>
            <a:r>
              <a:rPr lang="fa-IR" b="1" dirty="0">
                <a:latin typeface="Adobe Arabic"/>
                <a:ea typeface="Adobe Arabic"/>
                <a:cs typeface="B Zar" panose="00000400000000000000" pitchFamily="2" charset="-78"/>
                <a:hlinkClick r:id="rId3" action="ppaction://hlinkfile"/>
              </a:rPr>
              <a:t>تحقق </a:t>
            </a:r>
            <a:r>
              <a:rPr lang="fa-IR" b="1" dirty="0" smtClean="0">
                <a:latin typeface="Adobe Arabic"/>
                <a:ea typeface="Adobe Arabic"/>
                <a:cs typeface="B Zar" panose="00000400000000000000" pitchFamily="2" charset="-78"/>
                <a:hlinkClick r:id="rId3" action="ppaction://hlinkfile"/>
              </a:rPr>
              <a:t>بند ب ماده 133</a:t>
            </a:r>
            <a:endParaRPr lang="fa-IR" b="1" dirty="0" smtClean="0">
              <a:latin typeface="Adobe Arabic"/>
              <a:ea typeface="Adobe Arabic"/>
              <a:cs typeface="B Zar" panose="00000400000000000000" pitchFamily="2" charset="-78"/>
            </a:endParaRPr>
          </a:p>
          <a:p>
            <a:pPr marL="0" indent="0" algn="just">
              <a:lnSpc>
                <a:spcPct val="150000"/>
              </a:lnSpc>
              <a:buNone/>
            </a:pPr>
            <a:r>
              <a:rPr lang="fa-IR" dirty="0" smtClean="0">
                <a:latin typeface="Adobe Arabic"/>
                <a:ea typeface="Adobe Arabic"/>
                <a:cs typeface="B Zar" panose="00000400000000000000" pitchFamily="2" charset="-78"/>
              </a:rPr>
              <a:t>پیاده </a:t>
            </a:r>
            <a:r>
              <a:rPr lang="fa-IR" dirty="0">
                <a:latin typeface="Adobe Arabic"/>
                <a:ea typeface="Adobe Arabic"/>
                <a:cs typeface="B Zar" panose="00000400000000000000" pitchFamily="2" charset="-78"/>
              </a:rPr>
              <a:t>سازی استانداردهای معتبر در زمینه «امنیت اطلاعات» نظیر استاندارد  ایزو 27001:2013، سیستم مدیریت امنیت اطلاعات (</a:t>
            </a:r>
            <a:r>
              <a:rPr lang="en-US" dirty="0">
                <a:latin typeface="Adobe Arabic"/>
                <a:ea typeface="Adobe Arabic"/>
                <a:cs typeface="B Zar" panose="00000400000000000000" pitchFamily="2" charset="-78"/>
              </a:rPr>
              <a:t>ISMS </a:t>
            </a:r>
            <a:r>
              <a:rPr lang="fa-IR" dirty="0" smtClean="0">
                <a:latin typeface="Adobe Arabic"/>
                <a:ea typeface="Adobe Arabic"/>
                <a:cs typeface="B Zar" panose="00000400000000000000" pitchFamily="2" charset="-78"/>
              </a:rPr>
              <a:t>در </a:t>
            </a:r>
            <a:r>
              <a:rPr lang="fa-IR" dirty="0">
                <a:latin typeface="Adobe Arabic"/>
                <a:ea typeface="Adobe Arabic"/>
                <a:cs typeface="B Zar" panose="00000400000000000000" pitchFamily="2" charset="-78"/>
              </a:rPr>
              <a:t>دیتا سنتر) ، به منظور ارتقاء امنیت اطلاعات شهرداری؛ </a:t>
            </a:r>
          </a:p>
        </p:txBody>
      </p:sp>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134</a:t>
            </a:fld>
            <a:endParaRPr lang="fa-IR"/>
          </a:p>
        </p:txBody>
      </p:sp>
    </p:spTree>
    <p:extLst>
      <p:ext uri="{BB962C8B-B14F-4D97-AF65-F5344CB8AC3E}">
        <p14:creationId xmlns:p14="http://schemas.microsoft.com/office/powerpoint/2010/main" val="1375770748"/>
      </p:ext>
    </p:extLst>
  </p:cSld>
  <p:clrMapOvr>
    <a:masterClrMapping/>
  </p:clrMapOvr>
  <p:transition spd="med" advClick="0">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963930" y="2133600"/>
            <a:ext cx="7615991" cy="3886200"/>
          </a:xfrm>
          <a:noFill/>
          <a:ln>
            <a:noFill/>
          </a:ln>
        </p:spPr>
        <p:txBody>
          <a:bodyPr>
            <a:normAutofit fontScale="92500"/>
          </a:bodyPr>
          <a:lstStyle/>
          <a:p>
            <a:pPr algn="justLow">
              <a:lnSpc>
                <a:spcPct val="150000"/>
              </a:lnSpc>
            </a:pPr>
            <a:r>
              <a:rPr lang="fa-IR" sz="2400" dirty="0">
                <a:cs typeface="B Zar" panose="00000400000000000000" pitchFamily="2" charset="-78"/>
              </a:rPr>
              <a:t>بخش بیست و ششم برنامه پنج‏ساله دوم شهرداری تهران </a:t>
            </a:r>
            <a:r>
              <a:rPr lang="fa-IR" sz="2400" b="1" dirty="0">
                <a:cs typeface="B Zar" panose="00000400000000000000" pitchFamily="2" charset="-78"/>
              </a:rPr>
              <a:t>شامل 3 ماده و 8 بند </a:t>
            </a:r>
            <a:r>
              <a:rPr lang="fa-IR" sz="2400" dirty="0">
                <a:cs typeface="B Zar" panose="00000400000000000000" pitchFamily="2" charset="-78"/>
              </a:rPr>
              <a:t>می­باشد. احکام این بخش به منظور ملاک قراردادن شاخص­های بهره­وری (مدیریت هزینه، زمان و کیفیت) در تصمیمات و اقدامات شهرداری و استانداردسازی روش­های انجام کار در تمامی حوزه‏های فعالیت و تاکید بر استفاده از تکنولوژی­ها و روش­های نوین اجرایی و فراهم آوردن زمینه‏های توسعه اقتصادی، شهرداری تهران را موظف به ارتقا شاخص رقابت­پذیری و ارائه راهکارهای بهبود کسب ‏وکار و تدارک ساز ‏وکارها، قوانین، مقررات، تسهیلات و زیرساختهای شهری نموده است.</a:t>
            </a:r>
            <a:endParaRPr lang="en-US" sz="2400" dirty="0">
              <a:cs typeface="B Zar" panose="00000400000000000000" pitchFamily="2" charset="-78"/>
            </a:endParaRPr>
          </a:p>
        </p:txBody>
      </p:sp>
      <p:sp>
        <p:nvSpPr>
          <p:cNvPr id="4" name="Title 1"/>
          <p:cNvSpPr txBox="1">
            <a:spLocks/>
          </p:cNvSpPr>
          <p:nvPr/>
        </p:nvSpPr>
        <p:spPr>
          <a:xfrm>
            <a:off x="990600" y="152401"/>
            <a:ext cx="7552300" cy="1143000"/>
          </a:xfrm>
          <a:prstGeom prst="rect">
            <a:avLst/>
          </a:prstGeom>
          <a:noFill/>
          <a:ln>
            <a:noFill/>
          </a:ln>
        </p:spPr>
        <p:txBody>
          <a:bodyPr vert="horz" lIns="91440" tIns="45720" rIns="91440" bIns="45720" rtlCol="0" anchor="b"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algn="ctr" rtl="1">
              <a:spcBef>
                <a:spcPct val="0"/>
              </a:spcBef>
              <a:buNone/>
              <a:defRPr sz="3200" b="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B Nazanin"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ar-SA" sz="2800" b="1" dirty="0">
                <a:ln w="18415" cmpd="sng">
                  <a:noFill/>
                  <a:prstDash val="solid"/>
                </a:ln>
                <a:solidFill>
                  <a:schemeClr val="tx1"/>
                </a:solidFill>
                <a:effectLst/>
                <a:cs typeface="B Zar" panose="00000400000000000000" pitchFamily="2" charset="-78"/>
              </a:rPr>
              <a:t>بخش بیست و ششم</a:t>
            </a:r>
            <a:r>
              <a:rPr lang="ar-SA" sz="2800" b="1" dirty="0" smtClean="0">
                <a:ln w="18415" cmpd="sng">
                  <a:noFill/>
                  <a:prstDash val="solid"/>
                </a:ln>
                <a:solidFill>
                  <a:schemeClr val="tx1"/>
                </a:solidFill>
                <a:effectLst/>
                <a:cs typeface="B Zar" panose="00000400000000000000" pitchFamily="2" charset="-78"/>
              </a:rPr>
              <a:t>:</a:t>
            </a:r>
            <a:endParaRPr lang="fa-IR" sz="2800" b="1" dirty="0" smtClean="0">
              <a:ln w="18415" cmpd="sng">
                <a:noFill/>
                <a:prstDash val="solid"/>
              </a:ln>
              <a:solidFill>
                <a:schemeClr val="tx1"/>
              </a:solidFill>
              <a:effectLst/>
              <a:cs typeface="B Zar" panose="00000400000000000000" pitchFamily="2" charset="-78"/>
            </a:endParaRPr>
          </a:p>
          <a:p>
            <a:pPr>
              <a:lnSpc>
                <a:spcPct val="150000"/>
              </a:lnSpc>
            </a:pPr>
            <a:r>
              <a:rPr lang="ar-SA" sz="2800" b="1" dirty="0" smtClean="0">
                <a:ln w="18415" cmpd="sng">
                  <a:noFill/>
                  <a:prstDash val="solid"/>
                </a:ln>
                <a:solidFill>
                  <a:schemeClr val="tx1"/>
                </a:solidFill>
                <a:effectLst/>
                <a:cs typeface="B Zar" panose="00000400000000000000" pitchFamily="2" charset="-78"/>
              </a:rPr>
              <a:t> </a:t>
            </a:r>
            <a:r>
              <a:rPr lang="ar-SA" sz="2800" b="1" dirty="0">
                <a:ln w="18415" cmpd="sng">
                  <a:noFill/>
                  <a:prstDash val="solid"/>
                </a:ln>
                <a:solidFill>
                  <a:schemeClr val="tx1"/>
                </a:solidFill>
                <a:effectLst/>
                <a:cs typeface="B Zar" panose="00000400000000000000" pitchFamily="2" charset="-78"/>
              </a:rPr>
              <a:t>توسعه اقتصاد </a:t>
            </a:r>
            <a:r>
              <a:rPr lang="ar-SA" sz="2800" b="1" dirty="0" smtClean="0">
                <a:ln w="18415" cmpd="sng">
                  <a:noFill/>
                  <a:prstDash val="solid"/>
                </a:ln>
                <a:solidFill>
                  <a:schemeClr val="tx1"/>
                </a:solidFill>
                <a:effectLst/>
                <a:cs typeface="B Zar" panose="00000400000000000000" pitchFamily="2" charset="-78"/>
              </a:rPr>
              <a:t>شهری</a:t>
            </a:r>
            <a:endParaRPr lang="fa-IR" sz="2800" b="1" dirty="0">
              <a:ln w="18415" cmpd="sng">
                <a:noFill/>
                <a:prstDash val="solid"/>
              </a:ln>
              <a:solidFill>
                <a:schemeClr val="tx1"/>
              </a:solidFill>
              <a:effectLst/>
              <a:cs typeface="B Zar" panose="00000400000000000000" pitchFamily="2" charset="-78"/>
            </a:endParaRP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135</a:t>
            </a:fld>
            <a:endParaRPr lang="fa-IR"/>
          </a:p>
        </p:txBody>
      </p:sp>
    </p:spTree>
    <p:extLst>
      <p:ext uri="{BB962C8B-B14F-4D97-AF65-F5344CB8AC3E}">
        <p14:creationId xmlns:p14="http://schemas.microsoft.com/office/powerpoint/2010/main" val="4113101449"/>
      </p:ext>
    </p:extLst>
  </p:cSld>
  <p:clrMapOvr>
    <a:masterClrMapping/>
  </p:clrMapOvr>
  <p:transition spd="med" advClick="0">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685800" y="1825406"/>
            <a:ext cx="7875388" cy="4651594"/>
          </a:xfrm>
          <a:noFill/>
          <a:ln>
            <a:noFill/>
          </a:ln>
        </p:spPr>
        <p:txBody>
          <a:bodyPr>
            <a:noAutofit/>
          </a:bodyPr>
          <a:lstStyle/>
          <a:p>
            <a:pPr algn="just">
              <a:lnSpc>
                <a:spcPct val="150000"/>
              </a:lnSpc>
            </a:pPr>
            <a:r>
              <a:rPr lang="fa-IR" b="1" dirty="0">
                <a:latin typeface="Adobe Arabic"/>
                <a:ea typeface="Adobe Arabic"/>
                <a:cs typeface="B Zar" panose="00000400000000000000" pitchFamily="2" charset="-78"/>
              </a:rPr>
              <a:t>در راستای </a:t>
            </a:r>
            <a:r>
              <a:rPr lang="fa-IR" b="1" dirty="0">
                <a:latin typeface="Adobe Arabic"/>
                <a:ea typeface="Adobe Arabic"/>
                <a:cs typeface="B Zar" panose="00000400000000000000" pitchFamily="2" charset="-78"/>
                <a:hlinkClick r:id="rId2" action="ppaction://hlinkfile"/>
              </a:rPr>
              <a:t>تحقق </a:t>
            </a:r>
            <a:r>
              <a:rPr lang="fa-IR" b="1" dirty="0" smtClean="0">
                <a:latin typeface="Adobe Arabic"/>
                <a:ea typeface="Adobe Arabic"/>
                <a:cs typeface="B Zar" panose="00000400000000000000" pitchFamily="2" charset="-78"/>
                <a:hlinkClick r:id="rId2" action="ppaction://hlinkfile"/>
              </a:rPr>
              <a:t>بند ب ماده 136</a:t>
            </a:r>
            <a:endParaRPr lang="fa-IR" dirty="0" smtClean="0">
              <a:latin typeface="Adobe Arabic"/>
              <a:ea typeface="Adobe Arabic"/>
              <a:cs typeface="B Zar" panose="00000400000000000000" pitchFamily="2" charset="-78"/>
            </a:endParaRPr>
          </a:p>
          <a:p>
            <a:pPr marL="0" indent="0" algn="just">
              <a:lnSpc>
                <a:spcPct val="150000"/>
              </a:lnSpc>
              <a:buNone/>
            </a:pPr>
            <a:r>
              <a:rPr lang="fa-IR" dirty="0" smtClean="0">
                <a:latin typeface="Adobe Arabic"/>
                <a:ea typeface="Adobe Arabic"/>
                <a:cs typeface="B Zar" panose="00000400000000000000" pitchFamily="2" charset="-78"/>
              </a:rPr>
              <a:t> </a:t>
            </a:r>
            <a:r>
              <a:rPr lang="fa-IR" dirty="0">
                <a:latin typeface="Adobe Arabic"/>
                <a:ea typeface="Adobe Arabic"/>
                <a:cs typeface="B Zar" panose="00000400000000000000" pitchFamily="2" charset="-78"/>
              </a:rPr>
              <a:t>انعقاد 21  قرارداد </a:t>
            </a:r>
            <a:r>
              <a:rPr lang="fa-IR" dirty="0" smtClean="0">
                <a:latin typeface="Adobe Arabic"/>
                <a:ea typeface="Adobe Arabic"/>
                <a:cs typeface="B Zar" panose="00000400000000000000" pitchFamily="2" charset="-78"/>
              </a:rPr>
              <a:t>سرمایه گذاری </a:t>
            </a:r>
            <a:r>
              <a:rPr lang="fa-IR" dirty="0">
                <a:latin typeface="Adobe Arabic"/>
                <a:ea typeface="Adobe Arabic"/>
                <a:cs typeface="B Zar" panose="00000400000000000000" pitchFamily="2" charset="-78"/>
              </a:rPr>
              <a:t>مشارکتی تا پایان سال 95 با بخش خصوصی(در سال 95، 7 قرارداد مشارکتی به مساحت 39691 متر مربع  منعقد شده است)؛ </a:t>
            </a:r>
            <a:endParaRPr lang="fa-IR" dirty="0" smtClean="0">
              <a:latin typeface="Adobe Arabic"/>
              <a:ea typeface="Adobe Arabic"/>
              <a:cs typeface="B Zar" panose="00000400000000000000" pitchFamily="2" charset="-78"/>
            </a:endParaRPr>
          </a:p>
          <a:p>
            <a:pPr marL="0" indent="0" algn="just">
              <a:lnSpc>
                <a:spcPct val="150000"/>
              </a:lnSpc>
              <a:buNone/>
            </a:pPr>
            <a:endParaRPr lang="fa-IR" dirty="0" smtClean="0">
              <a:latin typeface="Adobe Arabic"/>
              <a:ea typeface="Adobe Arabic"/>
              <a:cs typeface="B Zar" panose="00000400000000000000" pitchFamily="2" charset="-78"/>
            </a:endParaRPr>
          </a:p>
          <a:p>
            <a:pPr algn="just">
              <a:lnSpc>
                <a:spcPct val="150000"/>
              </a:lnSpc>
            </a:pPr>
            <a:r>
              <a:rPr lang="fa-IR" b="1" dirty="0" smtClean="0">
                <a:latin typeface="Adobe Arabic"/>
                <a:ea typeface="Adobe Arabic"/>
                <a:cs typeface="B Zar" panose="00000400000000000000" pitchFamily="2" charset="-78"/>
              </a:rPr>
              <a:t>در </a:t>
            </a:r>
            <a:r>
              <a:rPr lang="fa-IR" b="1" dirty="0">
                <a:latin typeface="Adobe Arabic"/>
                <a:ea typeface="Adobe Arabic"/>
                <a:cs typeface="B Zar" panose="00000400000000000000" pitchFamily="2" charset="-78"/>
              </a:rPr>
              <a:t>راستای </a:t>
            </a:r>
            <a:r>
              <a:rPr lang="fa-IR" b="1" dirty="0">
                <a:latin typeface="Adobe Arabic"/>
                <a:ea typeface="Adobe Arabic"/>
                <a:cs typeface="B Zar" panose="00000400000000000000" pitchFamily="2" charset="-78"/>
                <a:hlinkClick r:id="rId3" action="ppaction://hlinkfile"/>
              </a:rPr>
              <a:t>تحقق </a:t>
            </a:r>
            <a:r>
              <a:rPr lang="fa-IR" b="1" dirty="0" smtClean="0">
                <a:latin typeface="Adobe Arabic"/>
                <a:ea typeface="Adobe Arabic"/>
                <a:cs typeface="B Zar" panose="00000400000000000000" pitchFamily="2" charset="-78"/>
                <a:hlinkClick r:id="rId3" action="ppaction://hlinkfile"/>
              </a:rPr>
              <a:t>بند پ ماده 136</a:t>
            </a:r>
            <a:endParaRPr lang="fa-IR" dirty="0">
              <a:latin typeface="Adobe Arabic"/>
              <a:ea typeface="Adobe Arabic"/>
              <a:cs typeface="B Zar" panose="00000400000000000000" pitchFamily="2" charset="-78"/>
            </a:endParaRPr>
          </a:p>
          <a:p>
            <a:pPr marL="0" indent="0" algn="just">
              <a:lnSpc>
                <a:spcPct val="150000"/>
              </a:lnSpc>
              <a:buNone/>
            </a:pPr>
            <a:r>
              <a:rPr lang="fa-IR" dirty="0" smtClean="0">
                <a:latin typeface="Adobe Arabic"/>
                <a:ea typeface="Adobe Arabic"/>
                <a:cs typeface="B Zar" panose="00000400000000000000" pitchFamily="2" charset="-78"/>
              </a:rPr>
              <a:t>تحقق </a:t>
            </a:r>
            <a:r>
              <a:rPr lang="fa-IR" dirty="0">
                <a:latin typeface="Adobe Arabic"/>
                <a:ea typeface="Adobe Arabic"/>
                <a:cs typeface="B Zar" panose="00000400000000000000" pitchFamily="2" charset="-78"/>
              </a:rPr>
              <a:t>8260 میلیارد ریال درآمد برای شهرداری تهران از محل فروش قدرالسهم پروژه‏های مشارکتی تا پایان سال سوم نخست برنامه؛ </a:t>
            </a: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136</a:t>
            </a:fld>
            <a:endParaRPr lang="fa-IR"/>
          </a:p>
        </p:txBody>
      </p:sp>
    </p:spTree>
    <p:extLst>
      <p:ext uri="{BB962C8B-B14F-4D97-AF65-F5344CB8AC3E}">
        <p14:creationId xmlns:p14="http://schemas.microsoft.com/office/powerpoint/2010/main" val="1971776380"/>
      </p:ext>
    </p:extLst>
  </p:cSld>
  <p:clrMapOvr>
    <a:masterClrMapping/>
  </p:clrMapOvr>
  <p:transition spd="med" advClick="0">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747197" y="1981200"/>
            <a:ext cx="7658785" cy="3853822"/>
          </a:xfrm>
          <a:noFill/>
          <a:ln>
            <a:noFill/>
          </a:ln>
        </p:spPr>
        <p:txBody>
          <a:bodyPr>
            <a:normAutofit fontScale="92500"/>
          </a:bodyPr>
          <a:lstStyle/>
          <a:p>
            <a:pPr marL="0" indent="0" algn="justLow">
              <a:lnSpc>
                <a:spcPct val="160000"/>
              </a:lnSpc>
              <a:buNone/>
            </a:pPr>
            <a:r>
              <a:rPr lang="fa-IR" sz="2400" dirty="0">
                <a:cs typeface="B Zar" panose="00000400000000000000" pitchFamily="2" charset="-78"/>
              </a:rPr>
              <a:t>بخش بیست و هفتم برنامه پنج‏ساله دوم شهرداری تهران </a:t>
            </a:r>
            <a:r>
              <a:rPr lang="fa-IR" sz="2400" b="1" dirty="0">
                <a:cs typeface="B Zar" panose="00000400000000000000" pitchFamily="2" charset="-78"/>
              </a:rPr>
              <a:t>شامل 11 ماده و 2 بند </a:t>
            </a:r>
            <a:r>
              <a:rPr lang="fa-IR" sz="2400" dirty="0">
                <a:cs typeface="B Zar" panose="00000400000000000000" pitchFamily="2" charset="-78"/>
              </a:rPr>
              <a:t>می</a:t>
            </a:r>
            <a:r>
              <a:rPr lang="en-US" sz="2400" dirty="0">
                <a:cs typeface="B Zar" panose="00000400000000000000" pitchFamily="2" charset="-78"/>
              </a:rPr>
              <a:t>­</a:t>
            </a:r>
            <a:r>
              <a:rPr lang="fa-IR" sz="2400" dirty="0">
                <a:cs typeface="B Zar" panose="00000400000000000000" pitchFamily="2" charset="-78"/>
              </a:rPr>
              <a:t>باشد. احکام این بخش به منظور نیل به پایدارسازی درآمدهای شهرداری، افزایش کارآمدی و عدالت محوری،  افزایش بهره</a:t>
            </a:r>
            <a:r>
              <a:rPr lang="en-US" sz="2400" dirty="0">
                <a:cs typeface="B Zar" panose="00000400000000000000" pitchFamily="2" charset="-78"/>
              </a:rPr>
              <a:t>­</a:t>
            </a:r>
            <a:r>
              <a:rPr lang="fa-IR" sz="2400" dirty="0">
                <a:cs typeface="B Zar" panose="00000400000000000000" pitchFamily="2" charset="-78"/>
              </a:rPr>
              <a:t>وری هزینه‏های نگهداشت و استقرار نظام مدیریت یکپارچه، شهرداری تهران را موظف به تنظیم روابط مالی </a:t>
            </a:r>
            <a:r>
              <a:rPr lang="en-US" sz="2400" dirty="0">
                <a:cs typeface="B Zar" panose="00000400000000000000" pitchFamily="2" charset="-78"/>
              </a:rPr>
              <a:t>_</a:t>
            </a:r>
            <a:r>
              <a:rPr lang="fa-IR" sz="2400" dirty="0">
                <a:cs typeface="B Zar" panose="00000400000000000000" pitchFamily="2" charset="-78"/>
              </a:rPr>
              <a:t> حقوقی دولت و شهرداری، کاهش فاصله و شکاف میان مناطق شمالی و جنوبی شهر تهران، استقرار کامل نظام حسابداری تعهدی،  ایجاد خزانه متمرکز غیر نقدی، تعیین اولویت مصرف منابع و تخصیص اعتبارات مبتنی بر ارزیابی پروژه‏ها و فعالیت</a:t>
            </a:r>
            <a:r>
              <a:rPr lang="en-US" sz="2400" dirty="0">
                <a:cs typeface="B Zar" panose="00000400000000000000" pitchFamily="2" charset="-78"/>
              </a:rPr>
              <a:t>­</a:t>
            </a:r>
            <a:r>
              <a:rPr lang="fa-IR" sz="2400" dirty="0">
                <a:cs typeface="B Zar" panose="00000400000000000000" pitchFamily="2" charset="-78"/>
              </a:rPr>
              <a:t>ها نموده است.</a:t>
            </a:r>
            <a:endParaRPr lang="en-US" sz="2400" dirty="0">
              <a:cs typeface="B Zar" panose="00000400000000000000" pitchFamily="2" charset="-78"/>
            </a:endParaRPr>
          </a:p>
          <a:p>
            <a:pPr algn="justLow">
              <a:lnSpc>
                <a:spcPct val="160000"/>
              </a:lnSpc>
            </a:pPr>
            <a:endParaRPr lang="en-US" sz="2400" dirty="0">
              <a:cs typeface="B Zar" panose="00000400000000000000" pitchFamily="2" charset="-78"/>
            </a:endParaRPr>
          </a:p>
        </p:txBody>
      </p:sp>
      <p:sp>
        <p:nvSpPr>
          <p:cNvPr id="4" name="Title 1"/>
          <p:cNvSpPr txBox="1">
            <a:spLocks/>
          </p:cNvSpPr>
          <p:nvPr/>
        </p:nvSpPr>
        <p:spPr>
          <a:xfrm>
            <a:off x="1219200" y="228600"/>
            <a:ext cx="7010400" cy="1066800"/>
          </a:xfrm>
          <a:prstGeom prst="rect">
            <a:avLst/>
          </a:prstGeom>
          <a:noFill/>
          <a:ln>
            <a:noFill/>
          </a:ln>
        </p:spPr>
        <p:txBody>
          <a:bodyPr vert="horz" lIns="91440" tIns="45720" rIns="91440" bIns="45720" rtlCol="0" anchor="b"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algn="ctr" rtl="1">
              <a:spcBef>
                <a:spcPct val="0"/>
              </a:spcBef>
              <a:buNone/>
              <a:defRPr sz="3200" b="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B Nazanin"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ar-SA" sz="2800" b="1" dirty="0">
                <a:ln w="18415" cmpd="sng">
                  <a:noFill/>
                  <a:prstDash val="solid"/>
                </a:ln>
                <a:solidFill>
                  <a:schemeClr val="tx1"/>
                </a:solidFill>
                <a:effectLst/>
                <a:cs typeface="B Zar" panose="00000400000000000000" pitchFamily="2" charset="-78"/>
              </a:rPr>
              <a:t>بخش بیست و هفتم: </a:t>
            </a:r>
            <a:endParaRPr lang="fa-IR" sz="2800" b="1" dirty="0" smtClean="0">
              <a:ln w="18415" cmpd="sng">
                <a:noFill/>
                <a:prstDash val="solid"/>
              </a:ln>
              <a:solidFill>
                <a:schemeClr val="tx1"/>
              </a:solidFill>
              <a:effectLst/>
              <a:cs typeface="B Zar" panose="00000400000000000000" pitchFamily="2" charset="-78"/>
            </a:endParaRPr>
          </a:p>
          <a:p>
            <a:r>
              <a:rPr lang="ar-SA" sz="2800" b="1" dirty="0" smtClean="0">
                <a:ln w="18415" cmpd="sng">
                  <a:noFill/>
                  <a:prstDash val="solid"/>
                </a:ln>
                <a:solidFill>
                  <a:schemeClr val="tx1"/>
                </a:solidFill>
                <a:effectLst/>
                <a:cs typeface="B Zar" panose="00000400000000000000" pitchFamily="2" charset="-78"/>
              </a:rPr>
              <a:t>مدیریت </a:t>
            </a:r>
            <a:r>
              <a:rPr lang="ar-SA" sz="2800" b="1" dirty="0">
                <a:ln w="18415" cmpd="sng">
                  <a:noFill/>
                  <a:prstDash val="solid"/>
                </a:ln>
                <a:solidFill>
                  <a:schemeClr val="tx1"/>
                </a:solidFill>
                <a:effectLst/>
                <a:cs typeface="B Zar" panose="00000400000000000000" pitchFamily="2" charset="-78"/>
              </a:rPr>
              <a:t>بهینه تأمین و تخصیص </a:t>
            </a:r>
            <a:r>
              <a:rPr lang="ar-SA" sz="2800" b="1" dirty="0" smtClean="0">
                <a:ln w="18415" cmpd="sng">
                  <a:noFill/>
                  <a:prstDash val="solid"/>
                </a:ln>
                <a:solidFill>
                  <a:schemeClr val="tx1"/>
                </a:solidFill>
                <a:effectLst/>
                <a:cs typeface="B Zar" panose="00000400000000000000" pitchFamily="2" charset="-78"/>
              </a:rPr>
              <a:t>اعتبارات</a:t>
            </a:r>
            <a:endParaRPr lang="fa-IR" sz="2800" b="1" dirty="0">
              <a:ln w="18415" cmpd="sng">
                <a:noFill/>
                <a:prstDash val="solid"/>
              </a:ln>
              <a:solidFill>
                <a:schemeClr val="tx1"/>
              </a:solidFill>
              <a:effectLst/>
              <a:cs typeface="B Zar" panose="00000400000000000000" pitchFamily="2" charset="-78"/>
            </a:endParaRP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137</a:t>
            </a:fld>
            <a:endParaRPr lang="fa-IR"/>
          </a:p>
        </p:txBody>
      </p:sp>
    </p:spTree>
    <p:extLst>
      <p:ext uri="{BB962C8B-B14F-4D97-AF65-F5344CB8AC3E}">
        <p14:creationId xmlns:p14="http://schemas.microsoft.com/office/powerpoint/2010/main" val="3455463109"/>
      </p:ext>
    </p:extLst>
  </p:cSld>
  <p:clrMapOvr>
    <a:masterClrMapping/>
  </p:clrMapOvr>
  <p:transition spd="med" advClick="0">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838200" y="1752600"/>
            <a:ext cx="7696201" cy="4572000"/>
          </a:xfrm>
          <a:noFill/>
          <a:ln>
            <a:noFill/>
          </a:ln>
        </p:spPr>
        <p:txBody>
          <a:bodyPr>
            <a:normAutofit fontScale="92500" lnSpcReduction="10000"/>
          </a:bodyPr>
          <a:lstStyle/>
          <a:p>
            <a:pPr>
              <a:lnSpc>
                <a:spcPct val="160000"/>
              </a:lnSpc>
            </a:pPr>
            <a:r>
              <a:rPr lang="fa-IR" b="1" dirty="0">
                <a:latin typeface="Adobe Arabic"/>
                <a:ea typeface="Adobe Arabic"/>
                <a:cs typeface="B Zar" panose="00000400000000000000" pitchFamily="2" charset="-78"/>
              </a:rPr>
              <a:t>در راستای </a:t>
            </a:r>
            <a:r>
              <a:rPr lang="fa-IR" b="1" dirty="0">
                <a:latin typeface="Adobe Arabic"/>
                <a:ea typeface="Adobe Arabic"/>
                <a:cs typeface="B Zar" panose="00000400000000000000" pitchFamily="2" charset="-78"/>
                <a:hlinkClick r:id="rId2" action="ppaction://hlinkfile"/>
              </a:rPr>
              <a:t>تحقق </a:t>
            </a:r>
            <a:r>
              <a:rPr lang="fa-IR" b="1" dirty="0" smtClean="0">
                <a:latin typeface="Adobe Arabic"/>
                <a:ea typeface="Adobe Arabic"/>
                <a:cs typeface="B Zar" panose="00000400000000000000" pitchFamily="2" charset="-78"/>
                <a:hlinkClick r:id="rId2" action="ppaction://hlinkfile"/>
              </a:rPr>
              <a:t>ماده 138</a:t>
            </a:r>
            <a:r>
              <a:rPr lang="fa-IR" dirty="0">
                <a:latin typeface="Adobe Arabic"/>
                <a:ea typeface="Adobe Arabic"/>
                <a:cs typeface="B Zar" panose="00000400000000000000" pitchFamily="2" charset="-78"/>
              </a:rPr>
              <a:t>	</a:t>
            </a:r>
            <a:endParaRPr lang="fa-IR" dirty="0" smtClean="0">
              <a:latin typeface="Adobe Arabic"/>
              <a:ea typeface="Adobe Arabic"/>
              <a:cs typeface="B Zar" panose="00000400000000000000" pitchFamily="2" charset="-78"/>
            </a:endParaRPr>
          </a:p>
          <a:p>
            <a:pPr marL="0" indent="0" algn="justLow">
              <a:lnSpc>
                <a:spcPct val="160000"/>
              </a:lnSpc>
              <a:buNone/>
            </a:pPr>
            <a:r>
              <a:rPr lang="fa-IR" sz="2000" dirty="0" smtClean="0">
                <a:latin typeface="Adobe Arabic"/>
                <a:ea typeface="Adobe Arabic"/>
                <a:cs typeface="B Zar" panose="00000400000000000000" pitchFamily="2" charset="-78"/>
              </a:rPr>
              <a:t>انجام </a:t>
            </a:r>
            <a:r>
              <a:rPr lang="fa-IR" sz="2000" dirty="0">
                <a:latin typeface="Adobe Arabic"/>
                <a:ea typeface="Adobe Arabic"/>
                <a:cs typeface="B Zar" panose="00000400000000000000" pitchFamily="2" charset="-78"/>
              </a:rPr>
              <a:t>مطالعات بازآرایی روابط مالی دولت و </a:t>
            </a:r>
            <a:r>
              <a:rPr lang="fa-IR" sz="2000" dirty="0" smtClean="0">
                <a:latin typeface="Adobe Arabic"/>
                <a:ea typeface="Adobe Arabic"/>
                <a:cs typeface="B Zar" panose="00000400000000000000" pitchFamily="2" charset="-78"/>
              </a:rPr>
              <a:t>شهرداری ها </a:t>
            </a:r>
            <a:r>
              <a:rPr lang="fa-IR" sz="2000" dirty="0">
                <a:latin typeface="Adobe Arabic"/>
                <a:ea typeface="Adobe Arabic"/>
                <a:cs typeface="B Zar" panose="00000400000000000000" pitchFamily="2" charset="-78"/>
              </a:rPr>
              <a:t>و تهیه پیش‏نویس  لایحه مربوطه (در حال طی مراحل جهت ارسال به شورای اسلامی شهر تهران)؛ </a:t>
            </a:r>
            <a:endParaRPr lang="fa-IR" sz="2000" dirty="0" smtClean="0">
              <a:latin typeface="Adobe Arabic"/>
              <a:ea typeface="Adobe Arabic"/>
              <a:cs typeface="B Zar" panose="00000400000000000000" pitchFamily="2" charset="-78"/>
            </a:endParaRPr>
          </a:p>
          <a:p>
            <a:pPr algn="justLow">
              <a:lnSpc>
                <a:spcPct val="160000"/>
              </a:lnSpc>
            </a:pPr>
            <a:r>
              <a:rPr lang="fa-IR" sz="2000" b="1" dirty="0" smtClean="0">
                <a:latin typeface="Adobe Arabic"/>
                <a:cs typeface="B Zar" panose="00000400000000000000" pitchFamily="2" charset="-78"/>
              </a:rPr>
              <a:t> در راستای </a:t>
            </a:r>
            <a:r>
              <a:rPr lang="fa-IR" sz="2000" b="1" dirty="0" smtClean="0">
                <a:latin typeface="Adobe Arabic"/>
                <a:cs typeface="B Zar" panose="00000400000000000000" pitchFamily="2" charset="-78"/>
                <a:hlinkClick r:id="rId3" action="ppaction://hlinkfile"/>
              </a:rPr>
              <a:t>تحقق ماده 141</a:t>
            </a:r>
            <a:endParaRPr lang="fa-IR" sz="2000" b="1" dirty="0" smtClean="0">
              <a:latin typeface="Adobe Arabic"/>
              <a:cs typeface="B Zar" panose="00000400000000000000" pitchFamily="2" charset="-78"/>
            </a:endParaRPr>
          </a:p>
          <a:p>
            <a:pPr marL="0" indent="0" algn="justLow">
              <a:lnSpc>
                <a:spcPct val="160000"/>
              </a:lnSpc>
              <a:buNone/>
            </a:pPr>
            <a:r>
              <a:rPr lang="ar-SA" sz="2000" dirty="0">
                <a:latin typeface="Adobe Arabic"/>
                <a:ea typeface="Adobe Arabic"/>
                <a:cs typeface="B Zar" panose="00000400000000000000" pitchFamily="2" charset="-78"/>
              </a:rPr>
              <a:t>سیستم مدیریت منابع غیرنقد در سیستم جامع مالی شهرداری (فاینانس) </a:t>
            </a:r>
            <a:r>
              <a:rPr lang="ar-SA" sz="2000" dirty="0" smtClean="0">
                <a:latin typeface="Adobe Arabic"/>
                <a:ea typeface="Adobe Arabic"/>
                <a:cs typeface="B Zar" panose="00000400000000000000" pitchFamily="2" charset="-78"/>
              </a:rPr>
              <a:t>پیاده</a:t>
            </a:r>
            <a:r>
              <a:rPr lang="fa-IR" sz="2000" dirty="0" smtClean="0">
                <a:latin typeface="Adobe Arabic"/>
                <a:ea typeface="Adobe Arabic"/>
                <a:cs typeface="B Zar" panose="00000400000000000000" pitchFamily="2" charset="-78"/>
              </a:rPr>
              <a:t> </a:t>
            </a:r>
            <a:r>
              <a:rPr lang="ar-SA" sz="2000" dirty="0" smtClean="0">
                <a:latin typeface="Adobe Arabic"/>
                <a:ea typeface="Adobe Arabic"/>
                <a:cs typeface="B Zar" panose="00000400000000000000" pitchFamily="2" charset="-78"/>
              </a:rPr>
              <a:t>سازی </a:t>
            </a:r>
            <a:r>
              <a:rPr lang="ar-SA" sz="2000" dirty="0">
                <a:latin typeface="Adobe Arabic"/>
                <a:ea typeface="Adobe Arabic"/>
                <a:cs typeface="B Zar" panose="00000400000000000000" pitchFamily="2" charset="-78"/>
              </a:rPr>
              <a:t>شده و در حال استفاده می </a:t>
            </a:r>
            <a:r>
              <a:rPr lang="ar-SA" sz="2000" dirty="0" smtClean="0">
                <a:latin typeface="Adobe Arabic"/>
                <a:ea typeface="Adobe Arabic"/>
                <a:cs typeface="B Zar" panose="00000400000000000000" pitchFamily="2" charset="-78"/>
              </a:rPr>
              <a:t>باشد</a:t>
            </a:r>
            <a:r>
              <a:rPr lang="fa-IR" sz="2000" dirty="0" smtClean="0">
                <a:latin typeface="Adobe Arabic"/>
                <a:ea typeface="Adobe Arabic"/>
                <a:cs typeface="B Zar" panose="00000400000000000000" pitchFamily="2" charset="-78"/>
              </a:rPr>
              <a:t>.</a:t>
            </a:r>
          </a:p>
          <a:p>
            <a:pPr algn="justLow">
              <a:lnSpc>
                <a:spcPct val="160000"/>
              </a:lnSpc>
            </a:pPr>
            <a:r>
              <a:rPr lang="fa-IR" sz="2000" b="1" dirty="0" smtClean="0">
                <a:latin typeface="Adobe Arabic"/>
                <a:cs typeface="B Zar" panose="00000400000000000000" pitchFamily="2" charset="-78"/>
              </a:rPr>
              <a:t>در </a:t>
            </a:r>
            <a:r>
              <a:rPr lang="fa-IR" sz="2000" b="1" dirty="0">
                <a:latin typeface="Adobe Arabic"/>
                <a:cs typeface="B Zar" panose="00000400000000000000" pitchFamily="2" charset="-78"/>
              </a:rPr>
              <a:t>راستای </a:t>
            </a:r>
            <a:r>
              <a:rPr lang="fa-IR" sz="2000" b="1" dirty="0">
                <a:latin typeface="Adobe Arabic"/>
                <a:cs typeface="B Zar" panose="00000400000000000000" pitchFamily="2" charset="-78"/>
                <a:hlinkClick r:id="rId4" action="ppaction://hlinkfile"/>
              </a:rPr>
              <a:t>تحقق ماده </a:t>
            </a:r>
            <a:r>
              <a:rPr lang="fa-IR" sz="2000" b="1" dirty="0" smtClean="0">
                <a:latin typeface="Adobe Arabic"/>
                <a:cs typeface="B Zar" panose="00000400000000000000" pitchFamily="2" charset="-78"/>
                <a:hlinkClick r:id="rId4" action="ppaction://hlinkfile"/>
              </a:rPr>
              <a:t>145</a:t>
            </a:r>
            <a:endParaRPr lang="fa-IR" sz="2000" b="1" dirty="0" smtClean="0">
              <a:latin typeface="Adobe Arabic"/>
              <a:ea typeface="Adobe Arabic"/>
              <a:cs typeface="B Zar" panose="00000400000000000000" pitchFamily="2" charset="-78"/>
            </a:endParaRPr>
          </a:p>
          <a:p>
            <a:pPr marL="0" indent="0" algn="justLow">
              <a:lnSpc>
                <a:spcPct val="160000"/>
              </a:lnSpc>
              <a:buNone/>
            </a:pPr>
            <a:r>
              <a:rPr lang="fa-IR" sz="2100" dirty="0">
                <a:latin typeface="Adobe Arabic"/>
                <a:ea typeface="Adobe Arabic"/>
                <a:cs typeface="B Zar" panose="00000400000000000000" pitchFamily="2" charset="-78"/>
              </a:rPr>
              <a:t>تشکیل 21 جلسه کمیته تخصیص اعتبار تا طی سه سال اول برنامه؛</a:t>
            </a:r>
            <a:r>
              <a:rPr lang="ar-SA" sz="2100" dirty="0">
                <a:latin typeface="Adobe Arabic"/>
                <a:ea typeface="Adobe Arabic"/>
                <a:cs typeface="B Zar" panose="00000400000000000000" pitchFamily="2" charset="-78"/>
              </a:rPr>
              <a:t> تعیین و تصویب سهم اعتبارات نقد و غیر نقد واحدهای اجرایی </a:t>
            </a:r>
            <a:r>
              <a:rPr lang="fa-IR" sz="2100" dirty="0">
                <a:latin typeface="Adobe Arabic"/>
                <a:ea typeface="Adobe Arabic"/>
                <a:cs typeface="B Zar" panose="00000400000000000000" pitchFamily="2" charset="-78"/>
              </a:rPr>
              <a:t>؛</a:t>
            </a:r>
            <a:r>
              <a:rPr lang="ar-SA" sz="2100" dirty="0">
                <a:latin typeface="Adobe Arabic"/>
                <a:ea typeface="Adobe Arabic"/>
                <a:cs typeface="B Zar" panose="00000400000000000000" pitchFamily="2" charset="-78"/>
              </a:rPr>
              <a:t> تعیین سهم تخصیص اعتبارات نقد واحدهای اجرایی شهرداری </a:t>
            </a:r>
            <a:r>
              <a:rPr lang="fa-IR" sz="2100" dirty="0">
                <a:latin typeface="Adobe Arabic"/>
                <a:ea typeface="Adobe Arabic"/>
                <a:cs typeface="B Zar" panose="00000400000000000000" pitchFamily="2" charset="-78"/>
              </a:rPr>
              <a:t>و ...</a:t>
            </a:r>
            <a:endParaRPr lang="en-US" sz="2100" dirty="0">
              <a:latin typeface="Adobe Arabic"/>
              <a:ea typeface="Adobe Arabic"/>
              <a:cs typeface="B Zar" panose="00000400000000000000" pitchFamily="2" charset="-78"/>
            </a:endParaRPr>
          </a:p>
          <a:p>
            <a:pPr marL="0" indent="0" algn="justLow">
              <a:lnSpc>
                <a:spcPct val="160000"/>
              </a:lnSpc>
              <a:buNone/>
            </a:pPr>
            <a:endParaRPr lang="en-US" sz="2000" dirty="0">
              <a:cs typeface="B Zar" panose="00000400000000000000" pitchFamily="2" charset="-78"/>
            </a:endParaRP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138</a:t>
            </a:fld>
            <a:endParaRPr lang="fa-IR"/>
          </a:p>
        </p:txBody>
      </p:sp>
    </p:spTree>
    <p:extLst>
      <p:ext uri="{BB962C8B-B14F-4D97-AF65-F5344CB8AC3E}">
        <p14:creationId xmlns:p14="http://schemas.microsoft.com/office/powerpoint/2010/main" val="1336197431"/>
      </p:ext>
    </p:extLst>
  </p:cSld>
  <p:clrMapOvr>
    <a:masterClrMapping/>
  </p:clrMapOvr>
  <p:transition spd="med" advClick="0">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90689"/>
            <a:ext cx="8229600" cy="4982533"/>
          </a:xfrm>
          <a:noFill/>
          <a:ln>
            <a:noFill/>
          </a:ln>
        </p:spPr>
        <p:txBody>
          <a:bodyPr>
            <a:noAutofit/>
          </a:bodyPr>
          <a:lstStyle/>
          <a:p>
            <a:pPr algn="just">
              <a:lnSpc>
                <a:spcPct val="150000"/>
              </a:lnSpc>
            </a:pPr>
            <a:r>
              <a:rPr lang="fa-IR" sz="1400" b="1" dirty="0">
                <a:latin typeface="Adobe Arabic"/>
                <a:ea typeface="Adobe Arabic"/>
                <a:cs typeface="B Zar" panose="00000400000000000000" pitchFamily="2" charset="-78"/>
              </a:rPr>
              <a:t>در راستای تحقق ماده 146</a:t>
            </a:r>
            <a:endParaRPr lang="fa-IR" sz="1400" dirty="0">
              <a:latin typeface="Adobe Arabic"/>
              <a:ea typeface="Adobe Arabic"/>
              <a:cs typeface="B Zar" panose="00000400000000000000" pitchFamily="2" charset="-78"/>
            </a:endParaRPr>
          </a:p>
          <a:p>
            <a:pPr algn="just">
              <a:lnSpc>
                <a:spcPct val="150000"/>
              </a:lnSpc>
              <a:buFont typeface="Wingdings" panose="05000000000000000000" pitchFamily="2" charset="2"/>
              <a:buChar char="ü"/>
            </a:pPr>
            <a:r>
              <a:rPr lang="fa-IR" sz="1400" dirty="0">
                <a:latin typeface="Adobe Arabic"/>
                <a:ea typeface="Adobe Arabic"/>
                <a:cs typeface="B Zar" panose="00000400000000000000" pitchFamily="2" charset="-78"/>
              </a:rPr>
              <a:t>بازنگری مجدد فرم های موافقتنامه های هزینه ای؛ </a:t>
            </a:r>
          </a:p>
          <a:p>
            <a:pPr algn="just">
              <a:lnSpc>
                <a:spcPct val="150000"/>
              </a:lnSpc>
              <a:buFont typeface="Wingdings" panose="05000000000000000000" pitchFamily="2" charset="2"/>
              <a:buChar char="ü"/>
            </a:pPr>
            <a:r>
              <a:rPr lang="fa-IR" sz="1400" dirty="0">
                <a:latin typeface="Adobe Arabic"/>
                <a:ea typeface="Adobe Arabic"/>
                <a:cs typeface="B Zar" panose="00000400000000000000" pitchFamily="2" charset="-78"/>
              </a:rPr>
              <a:t>تهیه و ابلاغ دستورالعمل نحوه تکمیل فرم های موافقتنامه در سامانه مکانیزه</a:t>
            </a:r>
            <a:endParaRPr lang="fa-IR" sz="1400" dirty="0" smtClean="0">
              <a:latin typeface="Adobe Arabic"/>
              <a:ea typeface="Adobe Arabic"/>
              <a:cs typeface="B Zar" panose="00000400000000000000" pitchFamily="2" charset="-78"/>
            </a:endParaRPr>
          </a:p>
          <a:p>
            <a:pPr algn="just">
              <a:lnSpc>
                <a:spcPct val="150000"/>
              </a:lnSpc>
              <a:buFont typeface="Wingdings" panose="05000000000000000000" pitchFamily="2" charset="2"/>
              <a:buChar char="ü"/>
            </a:pPr>
            <a:r>
              <a:rPr lang="fa-IR" sz="1400" dirty="0">
                <a:latin typeface="Adobe Arabic"/>
                <a:ea typeface="Adobe Arabic"/>
                <a:cs typeface="B Zar" panose="00000400000000000000" pitchFamily="2" charset="-78"/>
              </a:rPr>
              <a:t>درخواست اطلاعات جامع و تفصیلی در تکمیل موافقتنامه های سال 95 در راستای تنظیم گزارش سالانه بودجه و برنامه پنجساله شهرداری تهران</a:t>
            </a:r>
            <a:endParaRPr lang="fa-IR" sz="1400" dirty="0" smtClean="0">
              <a:latin typeface="Adobe Arabic"/>
              <a:ea typeface="Adobe Arabic"/>
              <a:cs typeface="B Zar" panose="00000400000000000000" pitchFamily="2" charset="-78"/>
            </a:endParaRPr>
          </a:p>
          <a:p>
            <a:pPr algn="just">
              <a:lnSpc>
                <a:spcPct val="150000"/>
              </a:lnSpc>
              <a:buFont typeface="Wingdings" panose="05000000000000000000" pitchFamily="2" charset="2"/>
              <a:buChar char="ü"/>
            </a:pPr>
            <a:r>
              <a:rPr lang="fa-IR" sz="1400" dirty="0" smtClean="0">
                <a:latin typeface="Adobe Arabic"/>
                <a:ea typeface="Adobe Arabic"/>
                <a:cs typeface="B Zar" panose="00000400000000000000" pitchFamily="2" charset="-78"/>
              </a:rPr>
              <a:t>راه </a:t>
            </a:r>
            <a:r>
              <a:rPr lang="fa-IR" sz="1400" dirty="0">
                <a:latin typeface="Adobe Arabic"/>
                <a:ea typeface="Adobe Arabic"/>
                <a:cs typeface="B Zar" panose="00000400000000000000" pitchFamily="2" charset="-78"/>
              </a:rPr>
              <a:t>اندازی سامانه مکانیزه مبادله موافقتنامه ها و حذف موافقتنامه های فیزیکی و کاغذی و مبادله آنها از طریق سامانه مکانیزه؛ </a:t>
            </a:r>
            <a:endParaRPr lang="fa-IR" sz="1400" dirty="0" smtClean="0">
              <a:latin typeface="Adobe Arabic"/>
              <a:ea typeface="Adobe Arabic"/>
              <a:cs typeface="B Zar" panose="00000400000000000000" pitchFamily="2" charset="-78"/>
            </a:endParaRPr>
          </a:p>
          <a:p>
            <a:pPr algn="just">
              <a:lnSpc>
                <a:spcPct val="150000"/>
              </a:lnSpc>
              <a:buFont typeface="Wingdings" panose="05000000000000000000" pitchFamily="2" charset="2"/>
              <a:buChar char="ü"/>
            </a:pPr>
            <a:r>
              <a:rPr lang="fa-IR" sz="1400" dirty="0">
                <a:latin typeface="Adobe Arabic"/>
                <a:ea typeface="Adobe Arabic"/>
                <a:cs typeface="B Zar" panose="00000400000000000000" pitchFamily="2" charset="-78"/>
              </a:rPr>
              <a:t>برقراری ارتباط سامانه جامع تدوین و اجرای بودجه با سیستم فاینانس و اتوماسیون و مبادله موافقتنامه ها از طریق </a:t>
            </a:r>
            <a:r>
              <a:rPr lang="fa-IR" sz="1400" dirty="0" smtClean="0">
                <a:latin typeface="Adobe Arabic"/>
                <a:ea typeface="Adobe Arabic"/>
                <a:cs typeface="B Zar" panose="00000400000000000000" pitchFamily="2" charset="-78"/>
              </a:rPr>
              <a:t>آن؛</a:t>
            </a:r>
          </a:p>
          <a:p>
            <a:pPr algn="just">
              <a:lnSpc>
                <a:spcPct val="150000"/>
              </a:lnSpc>
              <a:buFont typeface="Wingdings" panose="05000000000000000000" pitchFamily="2" charset="2"/>
              <a:buChar char="ü"/>
            </a:pPr>
            <a:r>
              <a:rPr lang="fa-IR" sz="1400" dirty="0">
                <a:latin typeface="Adobe Arabic"/>
                <a:ea typeface="Adobe Arabic"/>
                <a:cs typeface="B Zar" panose="00000400000000000000" pitchFamily="2" charset="-78"/>
              </a:rPr>
              <a:t>ارائه دسترسی های لازم به اعضای شورای اسلامی شهر تهران  و قابلیت مشاهده </a:t>
            </a:r>
            <a:r>
              <a:rPr lang="en-US" sz="1400" dirty="0">
                <a:latin typeface="Adobe Arabic"/>
                <a:ea typeface="Adobe Arabic"/>
                <a:cs typeface="B Zar" panose="00000400000000000000" pitchFamily="2" charset="-78"/>
              </a:rPr>
              <a:t>online </a:t>
            </a:r>
            <a:r>
              <a:rPr lang="fa-IR" sz="1400" dirty="0">
                <a:latin typeface="Adobe Arabic"/>
                <a:ea typeface="Adobe Arabic"/>
                <a:cs typeface="B Zar" panose="00000400000000000000" pitchFamily="2" charset="-78"/>
              </a:rPr>
              <a:t>موافقتنامه ها</a:t>
            </a:r>
          </a:p>
          <a:p>
            <a:pPr algn="just">
              <a:lnSpc>
                <a:spcPct val="150000"/>
              </a:lnSpc>
              <a:buFont typeface="Wingdings" panose="05000000000000000000" pitchFamily="2" charset="2"/>
              <a:buChar char="ü"/>
            </a:pPr>
            <a:r>
              <a:rPr lang="fa-IR" sz="1400" dirty="0" smtClean="0">
                <a:latin typeface="Adobe Arabic"/>
                <a:ea typeface="Adobe Arabic"/>
                <a:cs typeface="B Zar" panose="00000400000000000000" pitchFamily="2" charset="-78"/>
              </a:rPr>
              <a:t>مبادله </a:t>
            </a:r>
            <a:r>
              <a:rPr lang="fa-IR" sz="1400" dirty="0">
                <a:latin typeface="Adobe Arabic"/>
                <a:ea typeface="Adobe Arabic"/>
                <a:cs typeface="B Zar" panose="00000400000000000000" pitchFamily="2" charset="-78"/>
              </a:rPr>
              <a:t>تعداد 6531  موافقنامه شرح عملیات عمرانی (تعداد 2370 عدد در سال 93 ،  2158 فقره موافقتنامه در سال 94 و 2003  فقره موافقتنامه در سال 95) با استفاده از سامانه جامع تدوین و اجرای بودجه با شورای اسلامی شهر تهران ؛ </a:t>
            </a:r>
            <a:endParaRPr lang="fa-IR" sz="1400" dirty="0" smtClean="0">
              <a:latin typeface="Adobe Arabic"/>
              <a:ea typeface="Adobe Arabic"/>
              <a:cs typeface="B Zar" panose="00000400000000000000" pitchFamily="2" charset="-78"/>
            </a:endParaRPr>
          </a:p>
          <a:p>
            <a:pPr algn="just">
              <a:lnSpc>
                <a:spcPct val="150000"/>
              </a:lnSpc>
              <a:buFont typeface="Wingdings" panose="05000000000000000000" pitchFamily="2" charset="2"/>
              <a:buChar char="ü"/>
            </a:pPr>
            <a:r>
              <a:rPr lang="fa-IR" sz="1400" dirty="0">
                <a:latin typeface="Adobe Arabic"/>
                <a:ea typeface="Adobe Arabic"/>
                <a:cs typeface="B Zar" panose="00000400000000000000" pitchFamily="2" charset="-78"/>
              </a:rPr>
              <a:t>ارائه کتاب بودجه مصوب به صورت </a:t>
            </a:r>
            <a:r>
              <a:rPr lang="en-US" sz="1400" dirty="0">
                <a:latin typeface="Adobe Arabic"/>
                <a:ea typeface="Adobe Arabic"/>
                <a:cs typeface="B Zar" panose="00000400000000000000" pitchFamily="2" charset="-78"/>
              </a:rPr>
              <a:t>online </a:t>
            </a:r>
            <a:r>
              <a:rPr lang="fa-IR" sz="1400" dirty="0">
                <a:latin typeface="Adobe Arabic"/>
                <a:ea typeface="Adobe Arabic"/>
                <a:cs typeface="B Zar" panose="00000400000000000000" pitchFamily="2" charset="-78"/>
              </a:rPr>
              <a:t>بروی سامانه تدوین و اجرای بودجه و ارتباط مستقیم آن با سامانه فاینانس (مدیریت حسابهای مالی</a:t>
            </a:r>
            <a:r>
              <a:rPr lang="fa-IR" sz="1400" dirty="0" smtClean="0">
                <a:latin typeface="Adobe Arabic"/>
                <a:ea typeface="Adobe Arabic"/>
                <a:cs typeface="B Zar" panose="00000400000000000000" pitchFamily="2" charset="-78"/>
              </a:rPr>
              <a:t>).</a:t>
            </a:r>
            <a:endParaRPr lang="en-US" sz="1400" dirty="0">
              <a:cs typeface="B Zar" panose="00000400000000000000" pitchFamily="2" charset="-78"/>
            </a:endParaRP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8AF34D74-9CAA-4A47-A7FD-3A4E4E9E2722}" type="slidenum">
              <a:rPr lang="fa-IR" smtClean="0"/>
              <a:pPr/>
              <a:t>139</a:t>
            </a:fld>
            <a:endParaRPr lang="fa-IR"/>
          </a:p>
        </p:txBody>
      </p:sp>
    </p:spTree>
    <p:extLst>
      <p:ext uri="{BB962C8B-B14F-4D97-AF65-F5344CB8AC3E}">
        <p14:creationId xmlns:p14="http://schemas.microsoft.com/office/powerpoint/2010/main" val="2483130987"/>
      </p:ext>
    </p:extLst>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133600" y="152400"/>
            <a:ext cx="6589199" cy="747490"/>
          </a:xfrm>
          <a:noFill/>
          <a:ln>
            <a:noFill/>
          </a:ln>
        </p:spPr>
        <p:txBody>
          <a:bodyPr>
            <a:normAutofit/>
          </a:bodyPr>
          <a:lstStyle/>
          <a:p>
            <a:pPr algn="r" rtl="1"/>
            <a:r>
              <a:rPr lang="fa-IR" dirty="0" smtClean="0">
                <a:cs typeface="B Titr" panose="00000700000000000000" pitchFamily="2" charset="-78"/>
              </a:rPr>
              <a:t>توزیع زمانی احکام برنامه</a:t>
            </a:r>
            <a:endParaRPr lang="en-US" dirty="0">
              <a:cs typeface="B Titr" panose="00000700000000000000"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4218809335"/>
              </p:ext>
            </p:extLst>
          </p:nvPr>
        </p:nvGraphicFramePr>
        <p:xfrm>
          <a:off x="0" y="1447800"/>
          <a:ext cx="9144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6" name="Action Button: Forward or Next 5">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14</a:t>
            </a:fld>
            <a:endParaRPr lang="fa-IR"/>
          </a:p>
        </p:txBody>
      </p:sp>
    </p:spTree>
    <p:extLst>
      <p:ext uri="{BB962C8B-B14F-4D97-AF65-F5344CB8AC3E}">
        <p14:creationId xmlns:p14="http://schemas.microsoft.com/office/powerpoint/2010/main" val="1083170726"/>
      </p:ext>
    </p:extLst>
  </p:cSld>
  <p:clrMapOvr>
    <a:masterClrMapping/>
  </p:clrMapOvr>
  <p:transition spd="med" advClick="0">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825406"/>
            <a:ext cx="8161138" cy="4880194"/>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a:t>
            </a:r>
            <a:r>
              <a:rPr lang="fa-IR" sz="2000" b="1" dirty="0" smtClean="0">
                <a:latin typeface="Adobe Arabic"/>
                <a:ea typeface="Adobe Arabic"/>
                <a:cs typeface="B Zar" panose="00000400000000000000" pitchFamily="2" charset="-78"/>
              </a:rPr>
              <a:t>تحقق ماده 147</a:t>
            </a:r>
            <a:endParaRPr lang="fa-IR" sz="2000" dirty="0" smtClean="0">
              <a:latin typeface="Adobe Arabic"/>
              <a:ea typeface="Adobe Arabic"/>
              <a:cs typeface="B Zar" panose="00000400000000000000" pitchFamily="2" charset="-78"/>
            </a:endParaRPr>
          </a:p>
          <a:p>
            <a:pPr marL="0" indent="0" algn="just">
              <a:lnSpc>
                <a:spcPct val="150000"/>
              </a:lnSpc>
              <a:buNone/>
            </a:pPr>
            <a:r>
              <a:rPr lang="fa-IR" sz="2000" dirty="0" smtClean="0">
                <a:latin typeface="Adobe Arabic"/>
                <a:ea typeface="Adobe Arabic"/>
                <a:cs typeface="B Zar" panose="00000400000000000000" pitchFamily="2" charset="-78"/>
              </a:rPr>
              <a:t>ارسال </a:t>
            </a:r>
            <a:r>
              <a:rPr lang="fa-IR" sz="2000" dirty="0">
                <a:latin typeface="Adobe Arabic"/>
                <a:ea typeface="Adobe Arabic"/>
                <a:cs typeface="B Zar" panose="00000400000000000000" pitchFamily="2" charset="-78"/>
              </a:rPr>
              <a:t>لایحه مدیریت شهری از طرف شهرداری تهران در سال 94 به کمیسیون های مربوطه هیئت وزیران؛ </a:t>
            </a:r>
            <a:endParaRPr lang="fa-IR" sz="2000" dirty="0" smtClean="0">
              <a:latin typeface="Adobe Arabic"/>
              <a:ea typeface="Adobe Arabic"/>
              <a:cs typeface="B Zar" panose="00000400000000000000" pitchFamily="2" charset="-78"/>
            </a:endParaRPr>
          </a:p>
          <a:p>
            <a:pPr marL="0" indent="0" algn="just">
              <a:lnSpc>
                <a:spcPct val="150000"/>
              </a:lnSpc>
              <a:buNone/>
            </a:pPr>
            <a:endParaRPr lang="fa-IR" sz="2000" dirty="0" smtClean="0">
              <a:latin typeface="Adobe Arabic"/>
              <a:ea typeface="Adobe Arabic"/>
              <a:cs typeface="B Zar" panose="00000400000000000000" pitchFamily="2" charset="-78"/>
            </a:endParaRPr>
          </a:p>
          <a:p>
            <a:pPr algn="just">
              <a:lnSpc>
                <a:spcPct val="150000"/>
              </a:lnSpc>
            </a:pPr>
            <a:r>
              <a:rPr lang="fa-IR" sz="2000" b="1" dirty="0">
                <a:latin typeface="Adobe Arabic"/>
                <a:ea typeface="Adobe Arabic"/>
                <a:cs typeface="B Zar" panose="00000400000000000000" pitchFamily="2" charset="-78"/>
              </a:rPr>
              <a:t>در راستای تحقق ماده </a:t>
            </a:r>
            <a:r>
              <a:rPr lang="fa-IR" sz="2000" b="1" dirty="0" smtClean="0">
                <a:latin typeface="Adobe Arabic"/>
                <a:ea typeface="Adobe Arabic"/>
                <a:cs typeface="B Zar" panose="00000400000000000000" pitchFamily="2" charset="-78"/>
              </a:rPr>
              <a:t>148</a:t>
            </a:r>
            <a:endParaRPr lang="fa-IR" sz="2000" dirty="0">
              <a:latin typeface="Adobe Arabic"/>
              <a:ea typeface="Adobe Arabic"/>
              <a:cs typeface="B Zar" panose="00000400000000000000" pitchFamily="2" charset="-78"/>
            </a:endParaRPr>
          </a:p>
          <a:p>
            <a:pPr marL="0" indent="0" algn="just">
              <a:lnSpc>
                <a:spcPct val="150000"/>
              </a:lnSpc>
              <a:buNone/>
            </a:pPr>
            <a:r>
              <a:rPr lang="fa-IR" sz="2000" dirty="0" smtClean="0">
                <a:latin typeface="Adobe Arabic"/>
                <a:ea typeface="Adobe Arabic"/>
                <a:cs typeface="B Zar" panose="00000400000000000000" pitchFamily="2" charset="-78"/>
              </a:rPr>
              <a:t>انعقاد </a:t>
            </a:r>
            <a:r>
              <a:rPr lang="fa-IR" sz="2000" dirty="0">
                <a:latin typeface="Adobe Arabic"/>
                <a:ea typeface="Adobe Arabic"/>
                <a:cs typeface="B Zar" panose="00000400000000000000" pitchFamily="2" charset="-78"/>
              </a:rPr>
              <a:t>تفاهم‏نامه همکاری‌های علمی، پژوهشی و اجرایی در تدوین دستورالعمل جامع حسابداری و گزارشگری مالی شهرداری‌ها بین سازمان شهرداری‌ها و دهیاری‌ها و معاونت مالی و اقتصاد شهری؛ </a:t>
            </a:r>
            <a:endParaRPr lang="fa-IR" sz="2000" dirty="0" smtClean="0">
              <a:latin typeface="Adobe Arabic"/>
              <a:ea typeface="Adobe Arabic"/>
              <a:cs typeface="B Zar" panose="00000400000000000000" pitchFamily="2" charset="-78"/>
            </a:endParaRP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140</a:t>
            </a:fld>
            <a:endParaRPr lang="fa-IR"/>
          </a:p>
        </p:txBody>
      </p:sp>
    </p:spTree>
    <p:extLst>
      <p:ext uri="{BB962C8B-B14F-4D97-AF65-F5344CB8AC3E}">
        <p14:creationId xmlns:p14="http://schemas.microsoft.com/office/powerpoint/2010/main" val="1916829511"/>
      </p:ext>
    </p:extLst>
  </p:cSld>
  <p:clrMapOvr>
    <a:masterClrMapping/>
  </p:clrMapOvr>
  <p:transition spd="med" advClick="0">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990601" y="2133600"/>
            <a:ext cx="7543800" cy="3777622"/>
          </a:xfrm>
          <a:noFill/>
          <a:ln>
            <a:noFill/>
          </a:ln>
        </p:spPr>
        <p:txBody>
          <a:bodyPr>
            <a:normAutofit fontScale="92500"/>
          </a:bodyPr>
          <a:lstStyle/>
          <a:p>
            <a:pPr marL="0" indent="0" algn="justLow">
              <a:lnSpc>
                <a:spcPct val="150000"/>
              </a:lnSpc>
              <a:buNone/>
            </a:pPr>
            <a:r>
              <a:rPr lang="fa-IR" sz="2400" dirty="0">
                <a:cs typeface="B Zar" panose="00000400000000000000" pitchFamily="2" charset="-78"/>
              </a:rPr>
              <a:t>بخش بیست و هشتم برنامه پنج‏ساله دوم شهرداری تهران </a:t>
            </a:r>
            <a:r>
              <a:rPr lang="fa-IR" sz="2400" b="1" dirty="0">
                <a:cs typeface="B Zar" panose="00000400000000000000" pitchFamily="2" charset="-78"/>
              </a:rPr>
              <a:t>شامل ماده 149 و 9 بند </a:t>
            </a:r>
            <a:r>
              <a:rPr lang="fa-IR" sz="2400" dirty="0">
                <a:cs typeface="B Zar" panose="00000400000000000000" pitchFamily="2" charset="-78"/>
              </a:rPr>
              <a:t>می</a:t>
            </a:r>
            <a:r>
              <a:rPr lang="en-US" sz="2400" dirty="0">
                <a:cs typeface="B Zar" panose="00000400000000000000" pitchFamily="2" charset="-78"/>
              </a:rPr>
              <a:t>­</a:t>
            </a:r>
            <a:r>
              <a:rPr lang="fa-IR" sz="2400" dirty="0">
                <a:cs typeface="B Zar" panose="00000400000000000000" pitchFamily="2" charset="-78"/>
              </a:rPr>
              <a:t>باشد. احکام این بخش به منظور توسعه دیپلماسی شهری و تقویت جایگاه کلان شهر تهران در مجامع بین‏المللی و رسیدن به تراز مطلوب جهانی و حضور فعال در فضاهای رقابتی و کلان شهرهای جهانی و ارتقای شاخص</a:t>
            </a:r>
            <a:r>
              <a:rPr lang="en-US" sz="2400" dirty="0">
                <a:cs typeface="B Zar" panose="00000400000000000000" pitchFamily="2" charset="-78"/>
              </a:rPr>
              <a:t>­</a:t>
            </a:r>
            <a:r>
              <a:rPr lang="fa-IR" sz="2400" dirty="0">
                <a:cs typeface="B Zar" panose="00000400000000000000" pitchFamily="2" charset="-78"/>
              </a:rPr>
              <a:t>های عملکرد شهر و شهرداری در مقایسه با دیگر کلان شهرها، شهرداری تهران را موظف به انجام فعالیت در جهت ارتقای عملکرد و جایگاه تهران در بین کلانشهرهای منطقه و جهان و نیز دستیابی به شاخص</a:t>
            </a:r>
            <a:r>
              <a:rPr lang="en-US" sz="2400" dirty="0">
                <a:cs typeface="B Zar" panose="00000400000000000000" pitchFamily="2" charset="-78"/>
              </a:rPr>
              <a:t>­</a:t>
            </a:r>
            <a:r>
              <a:rPr lang="fa-IR" sz="2400" dirty="0">
                <a:cs typeface="B Zar" panose="00000400000000000000" pitchFamily="2" charset="-78"/>
              </a:rPr>
              <a:t>های شهر جهانی و پیوستن به شبکه شهرهای جهانی  نموده است.</a:t>
            </a:r>
            <a:endParaRPr lang="en-US" sz="2400" dirty="0">
              <a:cs typeface="B Zar" panose="00000400000000000000" pitchFamily="2" charset="-78"/>
            </a:endParaRPr>
          </a:p>
          <a:p>
            <a:pPr algn="justLow">
              <a:lnSpc>
                <a:spcPct val="150000"/>
              </a:lnSpc>
            </a:pPr>
            <a:endParaRPr lang="en-US" sz="2400" dirty="0">
              <a:cs typeface="B Zar" panose="00000400000000000000" pitchFamily="2" charset="-78"/>
            </a:endParaRPr>
          </a:p>
        </p:txBody>
      </p:sp>
      <p:sp>
        <p:nvSpPr>
          <p:cNvPr id="4" name="Title 1"/>
          <p:cNvSpPr txBox="1">
            <a:spLocks/>
          </p:cNvSpPr>
          <p:nvPr/>
        </p:nvSpPr>
        <p:spPr>
          <a:xfrm>
            <a:off x="914401" y="114300"/>
            <a:ext cx="7620000" cy="1219200"/>
          </a:xfrm>
          <a:prstGeom prst="rect">
            <a:avLst/>
          </a:prstGeom>
          <a:noFill/>
          <a:ln>
            <a:noFill/>
          </a:ln>
        </p:spPr>
        <p:txBody>
          <a:bodyPr vert="horz" lIns="91440" tIns="45720" rIns="91440" bIns="45720" rtlCol="0" anchor="b"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algn="ctr" rtl="1">
              <a:spcBef>
                <a:spcPct val="0"/>
              </a:spcBef>
              <a:buNone/>
              <a:defRPr sz="3200" b="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B Nazanin"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ar-SA" sz="2400" b="1" dirty="0">
                <a:ln w="18415" cmpd="sng">
                  <a:noFill/>
                  <a:prstDash val="solid"/>
                </a:ln>
                <a:solidFill>
                  <a:schemeClr val="tx1"/>
                </a:solidFill>
                <a:effectLst/>
                <a:cs typeface="B Zar" panose="00000400000000000000" pitchFamily="2" charset="-78"/>
              </a:rPr>
              <a:t>بخش بیست و هشتم</a:t>
            </a:r>
            <a:r>
              <a:rPr lang="ar-SA" sz="2400" b="1" dirty="0" smtClean="0">
                <a:ln w="18415" cmpd="sng">
                  <a:noFill/>
                  <a:prstDash val="solid"/>
                </a:ln>
                <a:solidFill>
                  <a:schemeClr val="tx1"/>
                </a:solidFill>
                <a:effectLst/>
                <a:cs typeface="B Zar" panose="00000400000000000000" pitchFamily="2" charset="-78"/>
              </a:rPr>
              <a:t>:</a:t>
            </a:r>
            <a:endParaRPr lang="fa-IR" sz="2400" b="1" dirty="0" smtClean="0">
              <a:ln w="18415" cmpd="sng">
                <a:noFill/>
                <a:prstDash val="solid"/>
              </a:ln>
              <a:solidFill>
                <a:schemeClr val="tx1"/>
              </a:solidFill>
              <a:effectLst/>
              <a:cs typeface="B Zar" panose="00000400000000000000" pitchFamily="2" charset="-78"/>
            </a:endParaRPr>
          </a:p>
          <a:p>
            <a:pPr>
              <a:lnSpc>
                <a:spcPct val="150000"/>
              </a:lnSpc>
            </a:pPr>
            <a:r>
              <a:rPr lang="ar-SA" sz="2400" b="1" dirty="0" smtClean="0">
                <a:ln w="18415" cmpd="sng">
                  <a:noFill/>
                  <a:prstDash val="solid"/>
                </a:ln>
                <a:solidFill>
                  <a:schemeClr val="tx1"/>
                </a:solidFill>
                <a:effectLst/>
                <a:cs typeface="B Zar" panose="00000400000000000000" pitchFamily="2" charset="-78"/>
              </a:rPr>
              <a:t> </a:t>
            </a:r>
            <a:r>
              <a:rPr lang="ar-SA" sz="2400" b="1" dirty="0">
                <a:ln w="18415" cmpd="sng">
                  <a:noFill/>
                  <a:prstDash val="solid"/>
                </a:ln>
                <a:solidFill>
                  <a:schemeClr val="tx1"/>
                </a:solidFill>
                <a:effectLst/>
                <a:cs typeface="B Zar" panose="00000400000000000000" pitchFamily="2" charset="-78"/>
              </a:rPr>
              <a:t>توسعه دیپلماسی شهری و تحقق شهری در تراز </a:t>
            </a:r>
            <a:r>
              <a:rPr lang="ar-SA" sz="2400" b="1" dirty="0" smtClean="0">
                <a:ln w="18415" cmpd="sng">
                  <a:noFill/>
                  <a:prstDash val="solid"/>
                </a:ln>
                <a:solidFill>
                  <a:schemeClr val="tx1"/>
                </a:solidFill>
                <a:effectLst/>
                <a:cs typeface="B Zar" panose="00000400000000000000" pitchFamily="2" charset="-78"/>
              </a:rPr>
              <a:t>جهانی</a:t>
            </a:r>
            <a:endParaRPr lang="fa-IR" sz="2400" b="1" dirty="0">
              <a:ln w="18415" cmpd="sng">
                <a:noFill/>
                <a:prstDash val="solid"/>
              </a:ln>
              <a:solidFill>
                <a:schemeClr val="tx1"/>
              </a:solidFill>
              <a:effectLst/>
              <a:cs typeface="B Zar" panose="00000400000000000000" pitchFamily="2" charset="-78"/>
            </a:endParaRP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141</a:t>
            </a:fld>
            <a:endParaRPr lang="fa-IR"/>
          </a:p>
        </p:txBody>
      </p:sp>
    </p:spTree>
    <p:extLst>
      <p:ext uri="{BB962C8B-B14F-4D97-AF65-F5344CB8AC3E}">
        <p14:creationId xmlns:p14="http://schemas.microsoft.com/office/powerpoint/2010/main" val="1921232862"/>
      </p:ext>
    </p:extLst>
  </p:cSld>
  <p:clrMapOvr>
    <a:masterClrMapping/>
  </p:clrMapOvr>
  <p:transition spd="med" advClick="0">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838200" y="1905000"/>
            <a:ext cx="7696201" cy="4267200"/>
          </a:xfrm>
          <a:noFill/>
          <a:ln>
            <a:noFill/>
          </a:ln>
        </p:spPr>
        <p:txBody>
          <a:bodyPr>
            <a:noAutofit/>
          </a:bodyPr>
          <a:lstStyle/>
          <a:p>
            <a:pPr>
              <a:lnSpc>
                <a:spcPct val="150000"/>
              </a:lnSpc>
            </a:pPr>
            <a:r>
              <a:rPr lang="fa-IR" sz="2400" b="1" dirty="0">
                <a:latin typeface="Adobe Arabic"/>
                <a:ea typeface="Adobe Arabic"/>
                <a:cs typeface="B Zar" panose="00000400000000000000" pitchFamily="2" charset="-78"/>
              </a:rPr>
              <a:t>در راستای </a:t>
            </a:r>
            <a:r>
              <a:rPr lang="fa-IR" sz="2400" b="1" dirty="0">
                <a:latin typeface="Adobe Arabic"/>
                <a:ea typeface="Adobe Arabic"/>
                <a:cs typeface="B Zar" panose="00000400000000000000" pitchFamily="2" charset="-78"/>
                <a:hlinkClick r:id="rId2" action="ppaction://hlinkfile"/>
              </a:rPr>
              <a:t>تحقق </a:t>
            </a:r>
            <a:r>
              <a:rPr lang="fa-IR" sz="2400" b="1" dirty="0" smtClean="0">
                <a:latin typeface="Adobe Arabic"/>
                <a:ea typeface="Adobe Arabic"/>
                <a:cs typeface="B Zar" panose="00000400000000000000" pitchFamily="2" charset="-78"/>
                <a:hlinkClick r:id="rId2" action="ppaction://hlinkfile"/>
              </a:rPr>
              <a:t>بند الف ماده 149</a:t>
            </a:r>
            <a:endParaRPr lang="fa-IR" sz="2400" dirty="0" smtClean="0">
              <a:latin typeface="Adobe Arabic"/>
              <a:ea typeface="Adobe Arabic"/>
              <a:cs typeface="B Zar" panose="00000400000000000000" pitchFamily="2" charset="-78"/>
            </a:endParaRPr>
          </a:p>
          <a:p>
            <a:pPr marL="0" indent="0" algn="justLow">
              <a:lnSpc>
                <a:spcPct val="150000"/>
              </a:lnSpc>
              <a:buNone/>
            </a:pPr>
            <a:r>
              <a:rPr lang="fa-IR" sz="2400" dirty="0" smtClean="0">
                <a:latin typeface="Adobe Arabic"/>
                <a:ea typeface="Adobe Arabic"/>
                <a:cs typeface="B Zar" panose="00000400000000000000" pitchFamily="2" charset="-78"/>
              </a:rPr>
              <a:t>ارائه آموزش های </a:t>
            </a:r>
            <a:r>
              <a:rPr lang="fa-IR" sz="2400" dirty="0">
                <a:latin typeface="Adobe Arabic"/>
                <a:ea typeface="Adobe Arabic"/>
                <a:cs typeface="B Zar" panose="00000400000000000000" pitchFamily="2" charset="-78"/>
              </a:rPr>
              <a:t>ارتباطی و شهروندی </a:t>
            </a:r>
            <a:r>
              <a:rPr lang="fa-IR" sz="2400" dirty="0" smtClean="0">
                <a:latin typeface="Adobe Arabic"/>
                <a:ea typeface="Adobe Arabic"/>
                <a:cs typeface="B Zar" panose="00000400000000000000" pitchFamily="2" charset="-78"/>
              </a:rPr>
              <a:t>چندرسانه ای </a:t>
            </a:r>
            <a:r>
              <a:rPr lang="fa-IR" sz="2400" dirty="0">
                <a:latin typeface="Adobe Arabic"/>
                <a:ea typeface="Adobe Arabic"/>
                <a:cs typeface="B Zar" panose="00000400000000000000" pitchFamily="2" charset="-78"/>
              </a:rPr>
              <a:t>در قالب راه‏اندازی بنیاد </a:t>
            </a:r>
            <a:r>
              <a:rPr lang="fa-IR" sz="2400" dirty="0" smtClean="0">
                <a:latin typeface="Adobe Arabic"/>
                <a:ea typeface="Adobe Arabic"/>
                <a:cs typeface="B Zar" panose="00000400000000000000" pitchFamily="2" charset="-78"/>
              </a:rPr>
              <a:t>آینده پژوهی </a:t>
            </a:r>
            <a:r>
              <a:rPr lang="fa-IR" sz="2400" dirty="0">
                <a:latin typeface="Adobe Arabic"/>
                <a:ea typeface="Adobe Arabic"/>
                <a:cs typeface="B Zar" panose="00000400000000000000" pitchFamily="2" charset="-78"/>
              </a:rPr>
              <a:t>ارتباطات شهروندی،   مجتمع </a:t>
            </a:r>
            <a:r>
              <a:rPr lang="fa-IR" sz="2400" dirty="0" smtClean="0">
                <a:latin typeface="Adobe Arabic"/>
                <a:ea typeface="Adobe Arabic"/>
                <a:cs typeface="B Zar" panose="00000400000000000000" pitchFamily="2" charset="-78"/>
              </a:rPr>
              <a:t>رسانه ای </a:t>
            </a:r>
            <a:r>
              <a:rPr lang="fa-IR" sz="2400" dirty="0">
                <a:latin typeface="Adobe Arabic"/>
                <a:ea typeface="Adobe Arabic"/>
                <a:cs typeface="B Zar" panose="00000400000000000000" pitchFamily="2" charset="-78"/>
              </a:rPr>
              <a:t>شهر(شهر هوشمند </a:t>
            </a:r>
            <a:r>
              <a:rPr lang="fa-IR" sz="2400" dirty="0" smtClean="0">
                <a:latin typeface="Adobe Arabic"/>
                <a:ea typeface="Adobe Arabic"/>
                <a:cs typeface="B Zar" panose="00000400000000000000" pitchFamily="2" charset="-78"/>
              </a:rPr>
              <a:t>رسانه ای</a:t>
            </a:r>
            <a:r>
              <a:rPr lang="fa-IR" sz="2400" dirty="0">
                <a:latin typeface="Adobe Arabic"/>
                <a:ea typeface="Adobe Arabic"/>
                <a:cs typeface="B Zar" panose="00000400000000000000" pitchFamily="2" charset="-78"/>
              </a:rPr>
              <a:t>) به مثابه یک فضای بین‏المللی </a:t>
            </a:r>
            <a:r>
              <a:rPr lang="fa-IR" sz="2400" dirty="0" smtClean="0">
                <a:latin typeface="Adobe Arabic"/>
                <a:ea typeface="Adobe Arabic"/>
                <a:cs typeface="B Zar" panose="00000400000000000000" pitchFamily="2" charset="-78"/>
              </a:rPr>
              <a:t>چندرسانه ای </a:t>
            </a:r>
            <a:r>
              <a:rPr lang="fa-IR" sz="2400" dirty="0">
                <a:latin typeface="Adobe Arabic"/>
                <a:ea typeface="Adobe Arabic"/>
                <a:cs typeface="B Zar" panose="00000400000000000000" pitchFamily="2" charset="-78"/>
              </a:rPr>
              <a:t>و اجرای </a:t>
            </a:r>
            <a:r>
              <a:rPr lang="fa-IR" sz="2400" dirty="0" smtClean="0">
                <a:latin typeface="Adobe Arabic"/>
                <a:ea typeface="Adobe Arabic"/>
                <a:cs typeface="B Zar" panose="00000400000000000000" pitchFamily="2" charset="-78"/>
              </a:rPr>
              <a:t>طرح هایی </a:t>
            </a:r>
            <a:r>
              <a:rPr lang="fa-IR" sz="2400" dirty="0">
                <a:latin typeface="Adobe Arabic"/>
                <a:ea typeface="Adobe Arabic"/>
                <a:cs typeface="B Zar" panose="00000400000000000000" pitchFamily="2" charset="-78"/>
              </a:rPr>
              <a:t>از قبیل </a:t>
            </a:r>
            <a:r>
              <a:rPr lang="en-US" sz="2400" dirty="0">
                <a:latin typeface="Adobe Arabic"/>
                <a:ea typeface="Adobe Arabic"/>
                <a:cs typeface="B Zar" panose="00000400000000000000" pitchFamily="2" charset="-78"/>
              </a:rPr>
              <a:t>Media Center،  </a:t>
            </a:r>
            <a:r>
              <a:rPr lang="fa-IR" sz="2400" dirty="0">
                <a:latin typeface="Adobe Arabic"/>
                <a:ea typeface="Adobe Arabic"/>
                <a:cs typeface="B Zar" panose="00000400000000000000" pitchFamily="2" charset="-78"/>
              </a:rPr>
              <a:t>مرکز </a:t>
            </a:r>
            <a:r>
              <a:rPr lang="fa-IR" sz="2400" dirty="0" smtClean="0">
                <a:latin typeface="Adobe Arabic"/>
                <a:ea typeface="Adobe Arabic"/>
                <a:cs typeface="B Zar" panose="00000400000000000000" pitchFamily="2" charset="-78"/>
              </a:rPr>
              <a:t>رسانه ای </a:t>
            </a:r>
            <a:r>
              <a:rPr lang="fa-IR" sz="2400" dirty="0">
                <a:latin typeface="Adobe Arabic"/>
                <a:ea typeface="Adobe Arabic"/>
                <a:cs typeface="B Zar" panose="00000400000000000000" pitchFamily="2" charset="-78"/>
              </a:rPr>
              <a:t>و نمایشگاهی و نگارستان شهر، راه‏اندازی و توسعه خبرگزاری چند زبانه شهر و برگزاری نمایشگاه‏های بین‏المللی در حوزه مدیریت شهری؛ </a:t>
            </a:r>
            <a:endParaRPr lang="en-US" sz="2400" dirty="0">
              <a:cs typeface="B Zar" panose="00000400000000000000" pitchFamily="2" charset="-78"/>
            </a:endParaRP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142</a:t>
            </a:fld>
            <a:endParaRPr lang="fa-IR"/>
          </a:p>
        </p:txBody>
      </p:sp>
    </p:spTree>
    <p:extLst>
      <p:ext uri="{BB962C8B-B14F-4D97-AF65-F5344CB8AC3E}">
        <p14:creationId xmlns:p14="http://schemas.microsoft.com/office/powerpoint/2010/main" val="698326112"/>
      </p:ext>
    </p:extLst>
  </p:cSld>
  <p:clrMapOvr>
    <a:masterClrMapping/>
  </p:clrMapOvr>
  <p:transition spd="med" advClick="0">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825406"/>
            <a:ext cx="8161138" cy="4880194"/>
          </a:xfrm>
          <a:noFill/>
        </p:spPr>
        <p:txBody>
          <a:bodyPr>
            <a:noAutofit/>
          </a:bodyPr>
          <a:lstStyle/>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2" action="ppaction://hlinkfile"/>
              </a:rPr>
              <a:t>تحقق بند </a:t>
            </a:r>
            <a:r>
              <a:rPr lang="fa-IR" sz="1800" b="1" dirty="0" smtClean="0">
                <a:latin typeface="Adobe Arabic"/>
                <a:ea typeface="Adobe Arabic"/>
                <a:cs typeface="B Zar" panose="00000400000000000000" pitchFamily="2" charset="-78"/>
                <a:hlinkClick r:id="rId2" action="ppaction://hlinkfile"/>
              </a:rPr>
              <a:t>ب ماده 149</a:t>
            </a:r>
            <a:endParaRPr lang="fa-IR" sz="1800" b="1" dirty="0" smtClean="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تهیه </a:t>
            </a:r>
            <a:r>
              <a:rPr lang="fa-IR" sz="1800" dirty="0">
                <a:latin typeface="Adobe Arabic"/>
                <a:ea typeface="Adobe Arabic"/>
                <a:cs typeface="B Zar" panose="00000400000000000000" pitchFamily="2" charset="-78"/>
              </a:rPr>
              <a:t>پیشنهاد تاسیس واحد سازمانی مناسب از قبیل شرکت یا سازمان خاصی برای </a:t>
            </a:r>
            <a:r>
              <a:rPr lang="fa-IR" sz="1800" dirty="0" smtClean="0">
                <a:latin typeface="Adobe Arabic"/>
                <a:ea typeface="Adobe Arabic"/>
                <a:cs typeface="B Zar" panose="00000400000000000000" pitchFamily="2" charset="-78"/>
              </a:rPr>
              <a:t>جمع آوری</a:t>
            </a:r>
            <a:r>
              <a:rPr lang="fa-IR" sz="1800" dirty="0">
                <a:latin typeface="Adobe Arabic"/>
                <a:ea typeface="Adobe Arabic"/>
                <a:cs typeface="B Zar" panose="00000400000000000000" pitchFamily="2" charset="-78"/>
              </a:rPr>
              <a:t>، سازماندهی و صدور دانش و خدمات فنی و مهندسی شهرداری تهران در ابعاد مختلف مانند توسعه فضای سبز، تهیه </a:t>
            </a:r>
            <a:r>
              <a:rPr lang="fa-IR" sz="1800" dirty="0" smtClean="0">
                <a:latin typeface="Adobe Arabic"/>
                <a:ea typeface="Adobe Arabic"/>
                <a:cs typeface="B Zar" panose="00000400000000000000" pitchFamily="2" charset="-78"/>
              </a:rPr>
              <a:t>طرح های </a:t>
            </a:r>
            <a:r>
              <a:rPr lang="fa-IR" sz="1800" dirty="0">
                <a:latin typeface="Adobe Arabic"/>
                <a:ea typeface="Adobe Arabic"/>
                <a:cs typeface="B Zar" panose="00000400000000000000" pitchFamily="2" charset="-78"/>
              </a:rPr>
              <a:t>شهرسازی، طراحی منظر و زیباسازی شهری، توسعه حمل‏ونقل عمومی( مترو، </a:t>
            </a:r>
            <a:r>
              <a:rPr lang="fa-IR" sz="1800" dirty="0" smtClean="0">
                <a:latin typeface="Adobe Arabic"/>
                <a:ea typeface="Adobe Arabic"/>
                <a:cs typeface="B Zar" panose="00000400000000000000" pitchFamily="2" charset="-78"/>
              </a:rPr>
              <a:t>بی آرتی</a:t>
            </a:r>
            <a:r>
              <a:rPr lang="fa-IR" sz="1800" dirty="0">
                <a:latin typeface="Adobe Arabic"/>
                <a:ea typeface="Adobe Arabic"/>
                <a:cs typeface="B Zar" panose="00000400000000000000" pitchFamily="2" charset="-78"/>
              </a:rPr>
              <a:t>، تاکسیرانی، </a:t>
            </a:r>
            <a:r>
              <a:rPr lang="fa-IR" sz="1800" dirty="0" smtClean="0">
                <a:latin typeface="Adobe Arabic"/>
                <a:ea typeface="Adobe Arabic"/>
                <a:cs typeface="B Zar" panose="00000400000000000000" pitchFamily="2" charset="-78"/>
              </a:rPr>
              <a:t>اتوبوس رانی</a:t>
            </a:r>
            <a:r>
              <a:rPr lang="fa-IR" sz="1800" dirty="0">
                <a:latin typeface="Adobe Arabic"/>
                <a:ea typeface="Adobe Arabic"/>
                <a:cs typeface="B Zar" panose="00000400000000000000" pitchFamily="2" charset="-78"/>
              </a:rPr>
              <a:t>، پایانه ها و ...) احداث </a:t>
            </a:r>
            <a:r>
              <a:rPr lang="fa-IR" sz="1800" dirty="0" smtClean="0">
                <a:latin typeface="Adobe Arabic"/>
                <a:ea typeface="Adobe Arabic"/>
                <a:cs typeface="B Zar" panose="00000400000000000000" pitchFamily="2" charset="-78"/>
              </a:rPr>
              <a:t>پل ها </a:t>
            </a:r>
            <a:r>
              <a:rPr lang="fa-IR" sz="1800" dirty="0">
                <a:latin typeface="Adobe Arabic"/>
                <a:ea typeface="Adobe Arabic"/>
                <a:cs typeface="B Zar" panose="00000400000000000000" pitchFamily="2" charset="-78"/>
              </a:rPr>
              <a:t>و </a:t>
            </a:r>
            <a:r>
              <a:rPr lang="fa-IR" sz="1800" dirty="0" smtClean="0">
                <a:latin typeface="Adobe Arabic"/>
                <a:ea typeface="Adobe Arabic"/>
                <a:cs typeface="B Zar" panose="00000400000000000000" pitchFamily="2" charset="-78"/>
              </a:rPr>
              <a:t>بزرگراه ها</a:t>
            </a:r>
            <a:r>
              <a:rPr lang="fa-IR" sz="1800" dirty="0">
                <a:latin typeface="Adobe Arabic"/>
                <a:ea typeface="Adobe Arabic"/>
                <a:cs typeface="B Zar" panose="00000400000000000000" pitchFamily="2" charset="-78"/>
              </a:rPr>
              <a:t>، توسعه فضاهای فرهنگی، مدیریت بحران، رصدخانه شهری، به دیگر شهرهای جهان؛ </a:t>
            </a:r>
            <a:endParaRPr lang="fa-IR" sz="1800" dirty="0" smtClean="0">
              <a:latin typeface="Adobe Arabic"/>
              <a:ea typeface="Adobe Arabic"/>
              <a:cs typeface="B Zar" panose="00000400000000000000" pitchFamily="2" charset="-78"/>
            </a:endParaRPr>
          </a:p>
          <a:p>
            <a:pPr algn="just">
              <a:lnSpc>
                <a:spcPct val="15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3" action="ppaction://hlinkfile"/>
              </a:rPr>
              <a:t>تحقق </a:t>
            </a:r>
            <a:r>
              <a:rPr lang="fa-IR" sz="1800" b="1" dirty="0" smtClean="0">
                <a:latin typeface="Adobe Arabic"/>
                <a:ea typeface="Adobe Arabic"/>
                <a:cs typeface="B Zar" panose="00000400000000000000" pitchFamily="2" charset="-78"/>
                <a:hlinkClick r:id="rId3" action="ppaction://hlinkfile"/>
              </a:rPr>
              <a:t>بند د ماده 149</a:t>
            </a:r>
            <a:endParaRPr lang="fa-IR" sz="1800" dirty="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انعقاد تفاهم نامه </a:t>
            </a:r>
            <a:r>
              <a:rPr lang="fa-IR" sz="1800" dirty="0">
                <a:latin typeface="Adobe Arabic"/>
                <a:ea typeface="Adobe Arabic"/>
                <a:cs typeface="B Zar" panose="00000400000000000000" pitchFamily="2" charset="-78"/>
              </a:rPr>
              <a:t>با شهرهای مختلف جهان: تفلیس(خواهرخواندگی)، </a:t>
            </a:r>
            <a:r>
              <a:rPr lang="fa-IR" sz="1800" dirty="0" smtClean="0">
                <a:latin typeface="Adobe Arabic"/>
                <a:ea typeface="Adobe Arabic"/>
                <a:cs typeface="B Zar" panose="00000400000000000000" pitchFamily="2" charset="-78"/>
              </a:rPr>
              <a:t>مسکو(توافق نامه </a:t>
            </a:r>
            <a:r>
              <a:rPr lang="fa-IR" sz="1800" dirty="0">
                <a:latin typeface="Adobe Arabic"/>
                <a:ea typeface="Adobe Arabic"/>
                <a:cs typeface="B Zar" panose="00000400000000000000" pitchFamily="2" charset="-78"/>
              </a:rPr>
              <a:t>همکاری دو ساله) میلان (</a:t>
            </a:r>
            <a:r>
              <a:rPr lang="fa-IR" sz="1800" dirty="0" smtClean="0">
                <a:latin typeface="Adobe Arabic"/>
                <a:ea typeface="Adobe Arabic"/>
                <a:cs typeface="B Zar" panose="00000400000000000000" pitchFamily="2" charset="-78"/>
              </a:rPr>
              <a:t>توافق نامه </a:t>
            </a:r>
            <a:r>
              <a:rPr lang="fa-IR" sz="1800" dirty="0">
                <a:latin typeface="Adobe Arabic"/>
                <a:ea typeface="Adobe Arabic"/>
                <a:cs typeface="B Zar" panose="00000400000000000000" pitchFamily="2" charset="-78"/>
              </a:rPr>
              <a:t>همکاری)، وین (</a:t>
            </a:r>
            <a:r>
              <a:rPr lang="fa-IR" sz="1800" dirty="0" smtClean="0">
                <a:latin typeface="Adobe Arabic"/>
                <a:ea typeface="Adobe Arabic"/>
                <a:cs typeface="B Zar" panose="00000400000000000000" pitchFamily="2" charset="-78"/>
              </a:rPr>
              <a:t>توافق نامه </a:t>
            </a:r>
            <a:r>
              <a:rPr lang="fa-IR" sz="1800" dirty="0">
                <a:latin typeface="Adobe Arabic"/>
                <a:ea typeface="Adobe Arabic"/>
                <a:cs typeface="B Zar" panose="00000400000000000000" pitchFamily="2" charset="-78"/>
              </a:rPr>
              <a:t>همکاری)، بوداپست (خواهرخواندگی)، صربستان(تفاهم نامه همکاری)، </a:t>
            </a:r>
            <a:r>
              <a:rPr lang="fa-IR" sz="1800" dirty="0" smtClean="0">
                <a:latin typeface="Adobe Arabic"/>
                <a:ea typeface="Adobe Arabic"/>
                <a:cs typeface="B Zar" panose="00000400000000000000" pitchFamily="2" charset="-78"/>
              </a:rPr>
              <a:t>استانبول(تفاهم نامه </a:t>
            </a:r>
            <a:r>
              <a:rPr lang="fa-IR" sz="1800" dirty="0">
                <a:latin typeface="Adobe Arabic"/>
                <a:ea typeface="Adobe Arabic"/>
                <a:cs typeface="B Zar" panose="00000400000000000000" pitchFamily="2" charset="-78"/>
              </a:rPr>
              <a:t>خواهرخواندگی منطقه 22 تهران و منطقه مالتپه استانبول در سال 95)، تداوم فعالیت و همکاری در سازمان ها و مجامع تخصصی بین المللی شهری جهان؛ </a:t>
            </a: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143</a:t>
            </a:fld>
            <a:endParaRPr lang="fa-IR"/>
          </a:p>
        </p:txBody>
      </p:sp>
    </p:spTree>
    <p:extLst>
      <p:ext uri="{BB962C8B-B14F-4D97-AF65-F5344CB8AC3E}">
        <p14:creationId xmlns:p14="http://schemas.microsoft.com/office/powerpoint/2010/main" val="1567514621"/>
      </p:ext>
    </p:extLst>
  </p:cSld>
  <p:clrMapOvr>
    <a:masterClrMapping/>
  </p:clrMapOvr>
  <p:transition spd="med" advClick="0">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953185" y="2057400"/>
            <a:ext cx="7428815" cy="3777622"/>
          </a:xfrm>
          <a:noFill/>
        </p:spPr>
        <p:txBody>
          <a:bodyPr>
            <a:normAutofit fontScale="92500" lnSpcReduction="20000"/>
          </a:bodyPr>
          <a:lstStyle/>
          <a:p>
            <a:pPr algn="justLow">
              <a:lnSpc>
                <a:spcPct val="150000"/>
              </a:lnSpc>
            </a:pPr>
            <a:r>
              <a:rPr lang="fa-IR" sz="2800" dirty="0">
                <a:cs typeface="B Zar" panose="00000400000000000000" pitchFamily="2" charset="-78"/>
              </a:rPr>
              <a:t>بخش بیست و نهم برنامه پنج‏ساله دوم شهرداری تهران </a:t>
            </a:r>
            <a:r>
              <a:rPr lang="fa-IR" sz="2800" b="1" dirty="0">
                <a:cs typeface="B Zar" panose="00000400000000000000" pitchFamily="2" charset="-78"/>
              </a:rPr>
              <a:t>شامل </a:t>
            </a:r>
            <a:r>
              <a:rPr lang="fa-IR" sz="2800" b="1" dirty="0" smtClean="0">
                <a:cs typeface="B Zar" panose="00000400000000000000" pitchFamily="2" charset="-78"/>
              </a:rPr>
              <a:t>1 ماده و </a:t>
            </a:r>
            <a:r>
              <a:rPr lang="fa-IR" sz="2800" b="1" dirty="0">
                <a:cs typeface="B Zar" panose="00000400000000000000" pitchFamily="2" charset="-78"/>
              </a:rPr>
              <a:t>3  تبصره</a:t>
            </a:r>
            <a:r>
              <a:rPr lang="fa-IR" sz="2800" dirty="0">
                <a:cs typeface="B Zar" panose="00000400000000000000" pitchFamily="2" charset="-78"/>
              </a:rPr>
              <a:t> می­باشد. احکام این بخش به منظور تعیین استانداردهای روش‏های انجام کار در تمامی حوزه‏های فعالیت و تاکید بر استفاده از تکنولوژی­ها و روش­های نوین اجرایی و نظارت و ارزیابی برنامه و اقدامات، شهرداری تهران را موظف به تدوین دستورالعمل­ها و ضوابط نظام فنی و اجرایی شهرداری در حوزه‏های عمران و زیرساخت­ها نموده است.</a:t>
            </a:r>
            <a:endParaRPr lang="en-US" sz="2800" dirty="0">
              <a:cs typeface="B Zar" panose="00000400000000000000" pitchFamily="2" charset="-78"/>
            </a:endParaRPr>
          </a:p>
          <a:p>
            <a:pPr>
              <a:lnSpc>
                <a:spcPct val="150000"/>
              </a:lnSpc>
            </a:pPr>
            <a:endParaRPr lang="en-US" sz="2800" dirty="0">
              <a:cs typeface="B Zar" panose="00000400000000000000" pitchFamily="2" charset="-78"/>
            </a:endParaRPr>
          </a:p>
        </p:txBody>
      </p:sp>
      <p:sp>
        <p:nvSpPr>
          <p:cNvPr id="4" name="Title 1"/>
          <p:cNvSpPr txBox="1">
            <a:spLocks/>
          </p:cNvSpPr>
          <p:nvPr/>
        </p:nvSpPr>
        <p:spPr>
          <a:xfrm>
            <a:off x="953185" y="228600"/>
            <a:ext cx="7162800" cy="952500"/>
          </a:xfrm>
          <a:prstGeom prst="rect">
            <a:avLst/>
          </a:prstGeom>
          <a:noFill/>
        </p:spPr>
        <p:txBody>
          <a:bodyPr vert="horz" lIns="91440" tIns="45720" rIns="91440" bIns="45720" rtlCol="0" anchor="b"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algn="ctr" rtl="1">
              <a:spcBef>
                <a:spcPct val="0"/>
              </a:spcBef>
              <a:buNone/>
              <a:defRPr sz="3200" b="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B Nazanin"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fa-IR" sz="2000" b="1" dirty="0">
                <a:ln w="18415" cmpd="sng">
                  <a:noFill/>
                  <a:prstDash val="solid"/>
                </a:ln>
                <a:solidFill>
                  <a:schemeClr val="tx1"/>
                </a:solidFill>
                <a:effectLst/>
                <a:cs typeface="B Zar" panose="00000400000000000000" pitchFamily="2" charset="-78"/>
              </a:rPr>
              <a:t>بخش بیست و نهم</a:t>
            </a:r>
            <a:r>
              <a:rPr lang="fa-IR" sz="2000" b="1" dirty="0" smtClean="0">
                <a:ln w="18415" cmpd="sng">
                  <a:noFill/>
                  <a:prstDash val="solid"/>
                </a:ln>
                <a:solidFill>
                  <a:schemeClr val="tx1"/>
                </a:solidFill>
                <a:effectLst/>
                <a:cs typeface="B Zar" panose="00000400000000000000" pitchFamily="2" charset="-78"/>
              </a:rPr>
              <a:t>:</a:t>
            </a:r>
          </a:p>
          <a:p>
            <a:pPr>
              <a:lnSpc>
                <a:spcPct val="150000"/>
              </a:lnSpc>
            </a:pPr>
            <a:r>
              <a:rPr lang="fa-IR" sz="2000" b="1" dirty="0" smtClean="0">
                <a:ln w="18415" cmpd="sng">
                  <a:noFill/>
                  <a:prstDash val="solid"/>
                </a:ln>
                <a:solidFill>
                  <a:schemeClr val="tx1"/>
                </a:solidFill>
                <a:effectLst/>
                <a:cs typeface="B Zar" panose="00000400000000000000" pitchFamily="2" charset="-78"/>
              </a:rPr>
              <a:t> </a:t>
            </a:r>
            <a:r>
              <a:rPr lang="fa-IR" sz="2000" b="1" dirty="0">
                <a:ln w="18415" cmpd="sng">
                  <a:noFill/>
                  <a:prstDash val="solid"/>
                </a:ln>
                <a:solidFill>
                  <a:schemeClr val="tx1"/>
                </a:solidFill>
                <a:effectLst/>
                <a:cs typeface="B Zar" panose="00000400000000000000" pitchFamily="2" charset="-78"/>
              </a:rPr>
              <a:t>اجرای نظام فنی و اجرایی در کلیه حوزه های ماموریتی شهرداری </a:t>
            </a: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144</a:t>
            </a:fld>
            <a:endParaRPr lang="fa-IR"/>
          </a:p>
        </p:txBody>
      </p:sp>
    </p:spTree>
    <p:extLst>
      <p:ext uri="{BB962C8B-B14F-4D97-AF65-F5344CB8AC3E}">
        <p14:creationId xmlns:p14="http://schemas.microsoft.com/office/powerpoint/2010/main" val="3901477912"/>
      </p:ext>
    </p:extLst>
  </p:cSld>
  <p:clrMapOvr>
    <a:masterClrMapping/>
  </p:clrMapOvr>
  <p:transition spd="med" advClick="0">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00050" y="1524000"/>
            <a:ext cx="8161138" cy="5181600"/>
          </a:xfrm>
          <a:noFill/>
          <a:ln>
            <a:noFill/>
          </a:ln>
        </p:spPr>
        <p:txBody>
          <a:bodyPr>
            <a:noAutofit/>
          </a:bodyPr>
          <a:lstStyle/>
          <a:p>
            <a:pPr algn="just">
              <a:lnSpc>
                <a:spcPct val="150000"/>
              </a:lnSpc>
            </a:pPr>
            <a:r>
              <a:rPr lang="fa-IR" sz="1800" b="1" dirty="0">
                <a:latin typeface="Adobe Arabic"/>
                <a:ea typeface="Adobe Arabic"/>
                <a:cs typeface="B Zar" panose="00000400000000000000" pitchFamily="2" charset="-78"/>
              </a:rPr>
              <a:t>در راستای تحقق </a:t>
            </a:r>
            <a:r>
              <a:rPr lang="fa-IR" sz="1800" b="1" dirty="0" smtClean="0">
                <a:latin typeface="Adobe Arabic"/>
                <a:ea typeface="Adobe Arabic"/>
                <a:cs typeface="B Zar" panose="00000400000000000000" pitchFamily="2" charset="-78"/>
              </a:rPr>
              <a:t>ماده 150</a:t>
            </a:r>
            <a:r>
              <a:rPr lang="fa-IR" sz="1800" dirty="0">
                <a:latin typeface="Adobe Arabic"/>
                <a:ea typeface="Adobe Arabic"/>
                <a:cs typeface="B Zar" panose="00000400000000000000" pitchFamily="2" charset="-78"/>
              </a:rPr>
              <a:t>	</a:t>
            </a:r>
            <a:r>
              <a:rPr lang="fa-IR" sz="1800" dirty="0" smtClean="0">
                <a:latin typeface="Adobe Arabic"/>
                <a:ea typeface="Adobe Arabic"/>
                <a:cs typeface="B Zar" panose="00000400000000000000" pitchFamily="2" charset="-78"/>
              </a:rPr>
              <a:t>(استقرار نظام فنی و اجرایی)</a:t>
            </a:r>
          </a:p>
          <a:p>
            <a:pPr marL="0" indent="0" algn="just">
              <a:lnSpc>
                <a:spcPct val="150000"/>
              </a:lnSpc>
              <a:buNone/>
            </a:pPr>
            <a:r>
              <a:rPr lang="ar-SA" sz="1800" dirty="0">
                <a:cs typeface="B Zar" panose="00000400000000000000" pitchFamily="2" charset="-78"/>
              </a:rPr>
              <a:t>1-  تهیه پیش نویس </a:t>
            </a:r>
            <a:r>
              <a:rPr lang="ar-SA" sz="1800" u="sng" dirty="0">
                <a:cs typeface="B Zar" panose="00000400000000000000" pitchFamily="2" charset="-78"/>
              </a:rPr>
              <a:t>شرح خدمات مشاور مادر </a:t>
            </a:r>
            <a:r>
              <a:rPr lang="ar-SA" sz="1800" dirty="0">
                <a:cs typeface="B Zar" panose="00000400000000000000" pitchFamily="2" charset="-78"/>
              </a:rPr>
              <a:t>و در نهایت ابلاغ قرارداد مشاور مادر در تاریخ 28/01/95. </a:t>
            </a:r>
            <a:endParaRPr lang="fa-IR" sz="1800" dirty="0" smtClean="0">
              <a:cs typeface="B Zar" panose="00000400000000000000" pitchFamily="2" charset="-78"/>
            </a:endParaRPr>
          </a:p>
          <a:p>
            <a:pPr marL="0" indent="0" algn="just">
              <a:lnSpc>
                <a:spcPct val="150000"/>
              </a:lnSpc>
              <a:buNone/>
            </a:pPr>
            <a:r>
              <a:rPr lang="ar-SA" sz="1800" dirty="0" smtClean="0">
                <a:cs typeface="B Zar" panose="00000400000000000000" pitchFamily="2" charset="-78"/>
              </a:rPr>
              <a:t> </a:t>
            </a:r>
            <a:r>
              <a:rPr lang="ar-SA" sz="1800" dirty="0">
                <a:cs typeface="B Zar" panose="00000400000000000000" pitchFamily="2" charset="-78"/>
              </a:rPr>
              <a:t>2-  برگزاری </a:t>
            </a:r>
            <a:r>
              <a:rPr lang="ar-SA" sz="1800" u="sng" dirty="0">
                <a:cs typeface="B Zar" panose="00000400000000000000" pitchFamily="2" charset="-78"/>
              </a:rPr>
              <a:t>16 جلسه شورای دبیران کمیته های کارشناسی </a:t>
            </a:r>
            <a:r>
              <a:rPr lang="ar-SA" sz="1800" dirty="0">
                <a:cs typeface="B Zar" panose="00000400000000000000" pitchFamily="2" charset="-78"/>
              </a:rPr>
              <a:t>نظام فنی و اجرایی در شش ماهه اول سال 1395 و ارسال صورتجلسات به اعضای شورای دبیران کمیته های کارشناسی و پیگیری مصوبات </a:t>
            </a:r>
            <a:r>
              <a:rPr lang="ar-SA" sz="1800" dirty="0" smtClean="0">
                <a:cs typeface="B Zar" panose="00000400000000000000" pitchFamily="2" charset="-78"/>
              </a:rPr>
              <a:t>آن.</a:t>
            </a:r>
            <a:endParaRPr lang="fa-IR" sz="1800" dirty="0" smtClean="0">
              <a:cs typeface="B Zar" panose="00000400000000000000" pitchFamily="2" charset="-78"/>
            </a:endParaRPr>
          </a:p>
          <a:p>
            <a:pPr marL="0" indent="0" algn="just">
              <a:lnSpc>
                <a:spcPct val="150000"/>
              </a:lnSpc>
              <a:buNone/>
            </a:pPr>
            <a:r>
              <a:rPr lang="fa-IR" sz="1800" dirty="0">
                <a:cs typeface="B Zar" panose="00000400000000000000" pitchFamily="2" charset="-78"/>
              </a:rPr>
              <a:t>3</a:t>
            </a:r>
            <a:r>
              <a:rPr lang="ar-SA" sz="1800" dirty="0" smtClean="0">
                <a:cs typeface="B Zar" panose="00000400000000000000" pitchFamily="2" charset="-78"/>
              </a:rPr>
              <a:t> - </a:t>
            </a:r>
            <a:r>
              <a:rPr lang="ar-SA" sz="1800" dirty="0">
                <a:cs typeface="B Zar" panose="00000400000000000000" pitchFamily="2" charset="-78"/>
              </a:rPr>
              <a:t>ارسال نسخه اصلاح شده </a:t>
            </a:r>
            <a:r>
              <a:rPr lang="ar-SA" sz="1800" u="sng" dirty="0">
                <a:cs typeface="B Zar" panose="00000400000000000000" pitchFamily="2" charset="-78"/>
              </a:rPr>
              <a:t>آیین نامه تشکیل کمیته های کارشناسی </a:t>
            </a:r>
            <a:r>
              <a:rPr lang="ar-SA" sz="1800" dirty="0">
                <a:cs typeface="B Zar" panose="00000400000000000000" pitchFamily="2" charset="-78"/>
              </a:rPr>
              <a:t>(مصوب پنجاهمین جلسه شورای عالی فنی) توسط شورای عالی فنی در تاریخ 01/02/95 و نهایتاً </a:t>
            </a:r>
            <a:r>
              <a:rPr lang="ar-SA" sz="1800" u="sng" dirty="0">
                <a:cs typeface="B Zar" panose="00000400000000000000" pitchFamily="2" charset="-78"/>
              </a:rPr>
              <a:t>ابلاغ</a:t>
            </a:r>
            <a:r>
              <a:rPr lang="ar-SA" sz="1800" dirty="0">
                <a:cs typeface="B Zar" panose="00000400000000000000" pitchFamily="2" charset="-78"/>
              </a:rPr>
              <a:t> ویرایش دوم آن در تاریخ 18/03/95 با هدف گسترش و تعمیق نظام فنی و اجرایی شهرداری تهران از طریق تعیین ساز و کارهای لازم برای تشکیل و هدایت کمیته های کارشناسی </a:t>
            </a:r>
            <a:endParaRPr lang="fa-IR" sz="1800" dirty="0" smtClean="0">
              <a:cs typeface="B Zar" panose="00000400000000000000" pitchFamily="2" charset="-78"/>
            </a:endParaRPr>
          </a:p>
          <a:p>
            <a:pPr marL="0" indent="0" algn="just">
              <a:lnSpc>
                <a:spcPct val="150000"/>
              </a:lnSpc>
              <a:buNone/>
            </a:pPr>
            <a:r>
              <a:rPr lang="ar-SA" sz="1800" dirty="0" smtClean="0">
                <a:cs typeface="B Zar" panose="00000400000000000000" pitchFamily="2" charset="-78"/>
              </a:rPr>
              <a:t>.</a:t>
            </a:r>
            <a:r>
              <a:rPr lang="ar-SA" sz="1800" dirty="0">
                <a:cs typeface="B Zar" panose="00000400000000000000" pitchFamily="2" charset="-78"/>
              </a:rPr>
              <a:t>4- برگزاری جلسه هماهنگی دفتر نظام فنی و اجرایی شهرداری تهران با سازمان مدیریت و برنامه ریزی کشور مورخ 30/02/ 95 به منظور بررسی راهکارهای همکاری طرفین و اعلام آمادگی همکاری شهرداری تهران با سازمان مدیریت و برنامه ریزی کشور در زمینه نظام فنی و اجرایی در تاریخ 09/03/95 در جهت نیل به نظام واحد و یکپارچه، تبادل تجربیات و فراهم سازی بستر و زمینه های لازم برای توسعه همکاری ها در ابعاد گوناگون و اقدامات لازم دو جانبه. </a:t>
            </a:r>
            <a:endParaRPr lang="fa-IR" sz="1800" dirty="0">
              <a:latin typeface="Adobe Arabic"/>
              <a:ea typeface="Adobe Arabic"/>
              <a:cs typeface="B Zar" panose="00000400000000000000" pitchFamily="2" charset="-78"/>
            </a:endParaRPr>
          </a:p>
        </p:txBody>
      </p:sp>
      <p:sp>
        <p:nvSpPr>
          <p:cNvPr id="6"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7" name="Action Button: Forward or Next 6">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145</a:t>
            </a:fld>
            <a:endParaRPr lang="fa-IR"/>
          </a:p>
        </p:txBody>
      </p:sp>
    </p:spTree>
    <p:extLst>
      <p:ext uri="{BB962C8B-B14F-4D97-AF65-F5344CB8AC3E}">
        <p14:creationId xmlns:p14="http://schemas.microsoft.com/office/powerpoint/2010/main" val="1540597513"/>
      </p:ext>
    </p:extLst>
  </p:cSld>
  <p:clrMapOvr>
    <a:masterClrMapping/>
  </p:clrMapOvr>
  <p:transition spd="med" advClick="0">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458200" cy="4234822"/>
          </a:xfrm>
        </p:spPr>
        <p:txBody>
          <a:bodyPr>
            <a:noAutofit/>
          </a:bodyPr>
          <a:lstStyle/>
          <a:p>
            <a:pPr marL="0" indent="0" algn="justLow">
              <a:lnSpc>
                <a:spcPct val="170000"/>
              </a:lnSpc>
              <a:buNone/>
            </a:pPr>
            <a:r>
              <a:rPr lang="ar-SA" sz="1700" dirty="0">
                <a:cs typeface="B Zar" panose="00000400000000000000" pitchFamily="2" charset="-78"/>
              </a:rPr>
              <a:t>5- </a:t>
            </a:r>
            <a:r>
              <a:rPr lang="ar-SA" sz="1700" u="sng" dirty="0">
                <a:cs typeface="B Zar" panose="00000400000000000000" pitchFamily="2" charset="-78"/>
              </a:rPr>
              <a:t>ابلاغ احکام انتصاب کارشناسان خبره و معاونین تخصصی کمیته های کارشناسی </a:t>
            </a:r>
            <a:r>
              <a:rPr lang="ar-SA" sz="1700" dirty="0">
                <a:cs typeface="B Zar" panose="00000400000000000000" pitchFamily="2" charset="-78"/>
              </a:rPr>
              <a:t>«پیشگیری و مدیریت بحران»، «حمل و نقل و ترافیک»، «فنی و عمرانی» و «خدمات شهری و محیط زیست» در تاریخ 29/03/1395 توسط معاون برنامه ریزی، توسعه شهری و امور شورا. </a:t>
            </a:r>
            <a:endParaRPr lang="fa-IR" sz="1700" dirty="0" smtClean="0">
              <a:cs typeface="B Zar" panose="00000400000000000000" pitchFamily="2" charset="-78"/>
            </a:endParaRPr>
          </a:p>
          <a:p>
            <a:pPr marL="0" indent="0" algn="justLow">
              <a:lnSpc>
                <a:spcPct val="170000"/>
              </a:lnSpc>
              <a:buNone/>
            </a:pPr>
            <a:r>
              <a:rPr lang="ar-SA" sz="1700" dirty="0" smtClean="0">
                <a:cs typeface="B Zar" panose="00000400000000000000" pitchFamily="2" charset="-78"/>
              </a:rPr>
              <a:t>6- </a:t>
            </a:r>
            <a:r>
              <a:rPr lang="ar-SA" sz="1700" dirty="0">
                <a:cs typeface="B Zar" panose="00000400000000000000" pitchFamily="2" charset="-78"/>
              </a:rPr>
              <a:t>تشکیل اولین جلسه کمیته کارشناسی حمل و نقل و ترافیک نظام فنی و اجرایی در تاریخ 15/04/95 در اداره کل برنامه و بودجه</a:t>
            </a:r>
            <a:r>
              <a:rPr lang="ar-SA" sz="1700" dirty="0" smtClean="0">
                <a:cs typeface="B Zar" panose="00000400000000000000" pitchFamily="2" charset="-78"/>
              </a:rPr>
              <a:t>.</a:t>
            </a:r>
            <a:endParaRPr lang="fa-IR" sz="1700" dirty="0" smtClean="0">
              <a:cs typeface="B Zar" panose="00000400000000000000" pitchFamily="2" charset="-78"/>
            </a:endParaRPr>
          </a:p>
          <a:p>
            <a:pPr marL="0" indent="0" algn="justLow">
              <a:lnSpc>
                <a:spcPct val="170000"/>
              </a:lnSpc>
              <a:buNone/>
            </a:pPr>
            <a:r>
              <a:rPr lang="ar-SA" sz="1700" dirty="0" smtClean="0">
                <a:cs typeface="B Zar" panose="00000400000000000000" pitchFamily="2" charset="-78"/>
              </a:rPr>
              <a:t> </a:t>
            </a:r>
            <a:r>
              <a:rPr lang="ar-SA" sz="1700" dirty="0">
                <a:cs typeface="B Zar" panose="00000400000000000000" pitchFamily="2" charset="-78"/>
              </a:rPr>
              <a:t>7-پیگیری های حضوری و شفاهی از اداره کل تشکیلات و بهبود روش ها در خصوص در دستور کار قرار دادن تصویب معاونت نظام فنی و اجرایی در جلسات شورای اداری استخدامی  و در نهایت طرح موضوع تشکیل معاونت در جلسه 28/04/95 شورای اداری استخدامی و تصویب آن</a:t>
            </a:r>
            <a:r>
              <a:rPr lang="ar-SA" sz="1700" dirty="0" smtClean="0">
                <a:cs typeface="B Zar" panose="00000400000000000000" pitchFamily="2" charset="-78"/>
              </a:rPr>
              <a:t>.</a:t>
            </a:r>
            <a:endParaRPr lang="fa-IR" sz="1700" dirty="0" smtClean="0">
              <a:cs typeface="B Zar" panose="00000400000000000000" pitchFamily="2" charset="-78"/>
            </a:endParaRPr>
          </a:p>
          <a:p>
            <a:pPr marL="0" indent="0" algn="justLow">
              <a:lnSpc>
                <a:spcPct val="170000"/>
              </a:lnSpc>
              <a:buNone/>
            </a:pPr>
            <a:r>
              <a:rPr lang="ar-SA" sz="1700" dirty="0" smtClean="0">
                <a:cs typeface="B Zar" panose="00000400000000000000" pitchFamily="2" charset="-78"/>
              </a:rPr>
              <a:t> </a:t>
            </a:r>
            <a:r>
              <a:rPr lang="ar-SA" sz="1700" dirty="0">
                <a:cs typeface="B Zar" panose="00000400000000000000" pitchFamily="2" charset="-78"/>
              </a:rPr>
              <a:t>8- برگزاری دوره آموزشی «آشنایی با نظام فنی و اجرایی» با هدف آشنایی مدیران و کارشناسان اداره کل برنامه و بودجه با اصول و قواعد نظام فنی و اجرایی توسط معاون نظام فنی و اجرایی سازمان مدیریت و برنامه ریزی کشور در تاریخ 12/03/95. </a:t>
            </a:r>
            <a:endParaRPr lang="fa-IR" sz="1700" dirty="0">
              <a:latin typeface="Adobe Arabic"/>
              <a:ea typeface="Adobe Arabic"/>
              <a:cs typeface="B Zar" panose="00000400000000000000" pitchFamily="2" charset="-78"/>
            </a:endParaRPr>
          </a:p>
          <a:p>
            <a:pPr algn="justLow">
              <a:lnSpc>
                <a:spcPct val="170000"/>
              </a:lnSpc>
            </a:pPr>
            <a:endParaRPr lang="en-US" sz="1700" dirty="0">
              <a:cs typeface="B Zar" panose="00000400000000000000" pitchFamily="2" charset="-78"/>
            </a:endParaRPr>
          </a:p>
        </p:txBody>
      </p:sp>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146</a:t>
            </a:fld>
            <a:endParaRPr lang="fa-IR"/>
          </a:p>
        </p:txBody>
      </p:sp>
    </p:spTree>
    <p:extLst>
      <p:ext uri="{BB962C8B-B14F-4D97-AF65-F5344CB8AC3E}">
        <p14:creationId xmlns:p14="http://schemas.microsoft.com/office/powerpoint/2010/main" val="3639472189"/>
      </p:ext>
    </p:extLst>
  </p:cSld>
  <p:clrMapOvr>
    <a:masterClrMapping/>
  </p:clrMapOvr>
  <p:transition spd="med" advClick="0">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FF9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685800" y="1752600"/>
            <a:ext cx="7848601" cy="4572000"/>
          </a:xfrm>
        </p:spPr>
        <p:txBody>
          <a:bodyPr>
            <a:normAutofit fontScale="92500" lnSpcReduction="20000"/>
          </a:bodyPr>
          <a:lstStyle/>
          <a:p>
            <a:pPr marL="0" indent="0" algn="justLow">
              <a:lnSpc>
                <a:spcPct val="160000"/>
              </a:lnSpc>
              <a:buNone/>
            </a:pPr>
            <a:r>
              <a:rPr lang="ar-SA" sz="1600" dirty="0">
                <a:cs typeface="B Zar" panose="00000400000000000000" pitchFamily="2" charset="-78"/>
              </a:rPr>
              <a:t>9-  برگزاری دوره آموزشی تخصصی «آشنایی با نظام فنی و اجرایی» توسط معاون نظام فنی و اجرایی سازمان مدیریت و برنامه ریزی کشور به دبیران کمیته های کارشناسی و اعضای دفتر نظام فنی و اجرایی</a:t>
            </a:r>
            <a:r>
              <a:rPr lang="ar-SA" sz="1600" dirty="0" smtClean="0">
                <a:cs typeface="B Zar" panose="00000400000000000000" pitchFamily="2" charset="-78"/>
              </a:rPr>
              <a:t>.</a:t>
            </a:r>
            <a:endParaRPr lang="fa-IR" sz="1600" dirty="0" smtClean="0">
              <a:cs typeface="B Zar" panose="00000400000000000000" pitchFamily="2" charset="-78"/>
            </a:endParaRPr>
          </a:p>
          <a:p>
            <a:pPr marL="0" indent="0" algn="justLow">
              <a:lnSpc>
                <a:spcPct val="160000"/>
              </a:lnSpc>
              <a:buNone/>
            </a:pPr>
            <a:r>
              <a:rPr lang="ar-SA" sz="1600" dirty="0" smtClean="0">
                <a:cs typeface="B Zar" panose="00000400000000000000" pitchFamily="2" charset="-78"/>
              </a:rPr>
              <a:t>10- </a:t>
            </a:r>
            <a:r>
              <a:rPr lang="ar-SA" sz="1600" dirty="0">
                <a:cs typeface="B Zar" panose="00000400000000000000" pitchFamily="2" charset="-78"/>
              </a:rPr>
              <a:t>تهیه پیش نویس شرح وظایف دفتر نظام فنی و اجرایی در تاریخ 12/03/95 </a:t>
            </a:r>
            <a:r>
              <a:rPr lang="ar-SA" sz="1600" dirty="0" smtClean="0">
                <a:cs typeface="B Zar" panose="00000400000000000000" pitchFamily="2" charset="-78"/>
              </a:rPr>
              <a:t>.</a:t>
            </a:r>
            <a:endParaRPr lang="fa-IR" sz="1600" dirty="0" smtClean="0">
              <a:cs typeface="B Zar" panose="00000400000000000000" pitchFamily="2" charset="-78"/>
            </a:endParaRPr>
          </a:p>
          <a:p>
            <a:pPr marL="0" indent="0" algn="justLow">
              <a:lnSpc>
                <a:spcPct val="160000"/>
              </a:lnSpc>
              <a:buNone/>
            </a:pPr>
            <a:r>
              <a:rPr lang="fa-IR" sz="1600" dirty="0" smtClean="0">
                <a:cs typeface="B Zar" panose="00000400000000000000" pitchFamily="2" charset="-78"/>
              </a:rPr>
              <a:t>11</a:t>
            </a:r>
            <a:r>
              <a:rPr lang="ar-SA" sz="1600" dirty="0" smtClean="0">
                <a:cs typeface="B Zar" panose="00000400000000000000" pitchFamily="2" charset="-78"/>
              </a:rPr>
              <a:t> -  </a:t>
            </a:r>
            <a:r>
              <a:rPr lang="ar-SA" sz="1600" dirty="0">
                <a:cs typeface="B Zar" panose="00000400000000000000" pitchFamily="2" charset="-78"/>
              </a:rPr>
              <a:t>ابلاغ احکام انتصاب معاونین تخصصی کمیته های کارشناسی «مالی و اقتصاد شهری»، «شهرسازی و معماری»و «امور اجتماعی و فرهنگی» در تاریخ 05/04/95 توسط معاون برنامه ریزی، توسعه شهری و امور شورا. </a:t>
            </a:r>
            <a:endParaRPr lang="fa-IR" sz="1600" dirty="0" smtClean="0">
              <a:cs typeface="B Zar" panose="00000400000000000000" pitchFamily="2" charset="-78"/>
            </a:endParaRPr>
          </a:p>
          <a:p>
            <a:pPr marL="0" indent="0" algn="justLow">
              <a:lnSpc>
                <a:spcPct val="160000"/>
              </a:lnSpc>
              <a:buNone/>
            </a:pPr>
            <a:r>
              <a:rPr lang="ar-SA" sz="1600" dirty="0" smtClean="0">
                <a:cs typeface="B Zar" panose="00000400000000000000" pitchFamily="2" charset="-78"/>
              </a:rPr>
              <a:t>12- </a:t>
            </a:r>
            <a:r>
              <a:rPr lang="ar-SA" sz="1600" dirty="0">
                <a:cs typeface="B Zar" panose="00000400000000000000" pitchFamily="2" charset="-78"/>
              </a:rPr>
              <a:t>ابلاغ «آیین نامه ارزشیابی پیمانکاران شهرداری تهران» توسط معاون برنامه ریزی، توسعه شهری و امور شورا در تاریخ 15/02/95. </a:t>
            </a:r>
            <a:endParaRPr lang="fa-IR" sz="1600" dirty="0" smtClean="0">
              <a:cs typeface="B Zar" panose="00000400000000000000" pitchFamily="2" charset="-78"/>
            </a:endParaRPr>
          </a:p>
          <a:p>
            <a:pPr marL="0" indent="0" algn="justLow">
              <a:lnSpc>
                <a:spcPct val="160000"/>
              </a:lnSpc>
              <a:buNone/>
            </a:pPr>
            <a:r>
              <a:rPr lang="fa-IR" sz="1600" dirty="0" smtClean="0">
                <a:cs typeface="B Zar" panose="00000400000000000000" pitchFamily="2" charset="-78"/>
              </a:rPr>
              <a:t>13</a:t>
            </a:r>
            <a:r>
              <a:rPr lang="ar-SA" sz="1600" dirty="0" smtClean="0">
                <a:cs typeface="B Zar" panose="00000400000000000000" pitchFamily="2" charset="-78"/>
              </a:rPr>
              <a:t>- </a:t>
            </a:r>
            <a:r>
              <a:rPr lang="ar-SA" sz="1600" dirty="0">
                <a:cs typeface="B Zar" panose="00000400000000000000" pitchFamily="2" charset="-78"/>
              </a:rPr>
              <a:t>ابلاغ «فهارس بهاي واحد پايه سال 1395» در تاریخ 22/04/95</a:t>
            </a:r>
            <a:r>
              <a:rPr lang="ar-SA" sz="1600" dirty="0" smtClean="0">
                <a:cs typeface="B Zar" panose="00000400000000000000" pitchFamily="2" charset="-78"/>
              </a:rPr>
              <a:t>.</a:t>
            </a:r>
            <a:endParaRPr lang="fa-IR" sz="1600" dirty="0" smtClean="0">
              <a:cs typeface="B Zar" panose="00000400000000000000" pitchFamily="2" charset="-78"/>
            </a:endParaRPr>
          </a:p>
          <a:p>
            <a:pPr marL="0" indent="0" algn="justLow">
              <a:lnSpc>
                <a:spcPct val="160000"/>
              </a:lnSpc>
              <a:buNone/>
            </a:pPr>
            <a:r>
              <a:rPr lang="ar-SA" sz="1600" dirty="0" smtClean="0">
                <a:cs typeface="B Zar" panose="00000400000000000000" pitchFamily="2" charset="-78"/>
              </a:rPr>
              <a:t> </a:t>
            </a:r>
            <a:r>
              <a:rPr lang="ar-SA" sz="1600" dirty="0">
                <a:cs typeface="B Zar" panose="00000400000000000000" pitchFamily="2" charset="-78"/>
              </a:rPr>
              <a:t>14- ارسال «شرح وظايف دبيركميته كارشناسي» نظام فني و اجرايي توسط معاون محترم برنامه ریزی، توسعه شهری و امور شورا در تاریخ 03/05/95 به مسئولین کمیته های کارشناسی</a:t>
            </a:r>
            <a:r>
              <a:rPr lang="ar-SA" sz="1600" dirty="0" smtClean="0">
                <a:cs typeface="B Zar" panose="00000400000000000000" pitchFamily="2" charset="-78"/>
              </a:rPr>
              <a:t>.</a:t>
            </a:r>
            <a:endParaRPr lang="fa-IR" sz="1600" dirty="0" smtClean="0">
              <a:cs typeface="B Zar" panose="00000400000000000000" pitchFamily="2" charset="-78"/>
            </a:endParaRPr>
          </a:p>
          <a:p>
            <a:pPr marL="0" indent="0" algn="justLow">
              <a:lnSpc>
                <a:spcPct val="160000"/>
              </a:lnSpc>
              <a:buNone/>
            </a:pPr>
            <a:r>
              <a:rPr lang="ar-SA" sz="1600" dirty="0" smtClean="0">
                <a:cs typeface="B Zar" panose="00000400000000000000" pitchFamily="2" charset="-78"/>
              </a:rPr>
              <a:t> </a:t>
            </a:r>
            <a:r>
              <a:rPr lang="ar-SA" sz="1600" dirty="0">
                <a:cs typeface="B Zar" panose="00000400000000000000" pitchFamily="2" charset="-78"/>
              </a:rPr>
              <a:t>15- تشکیل اولین جلسه کمیته کارشناسی پیشگیری و مدیریت بحران در تاریخ 10/05/95 در دفتر نظام فنی و اجرایی مستقر در اداره کل برنامه و بودجه. 16- تشکیل اولین جلسه کمیته کارشناسی مالی و اقتصاد شهری در تاریخ 12/05/95 در دفتر نظام فنی و اجرایی مستقر در اداره کل برنامه و بودجه. 17- تهیه برنامه زمانبندی دفتر نظام فنی و اجرایی در سال 1395</a:t>
            </a:r>
            <a:endParaRPr lang="fa-IR" sz="1600" dirty="0">
              <a:latin typeface="Adobe Arabic"/>
              <a:ea typeface="Adobe Arabic"/>
              <a:cs typeface="B Zar" panose="00000400000000000000" pitchFamily="2" charset="-78"/>
            </a:endParaRPr>
          </a:p>
          <a:p>
            <a:pPr marL="0" indent="0" algn="justLow">
              <a:lnSpc>
                <a:spcPct val="160000"/>
              </a:lnSpc>
              <a:buNone/>
            </a:pPr>
            <a:endParaRPr lang="en-US" sz="1600" dirty="0">
              <a:cs typeface="B Zar" panose="00000400000000000000" pitchFamily="2" charset="-78"/>
            </a:endParaRPr>
          </a:p>
        </p:txBody>
      </p:sp>
      <p:sp>
        <p:nvSpPr>
          <p:cNvPr id="5" name="Title 1"/>
          <p:cNvSpPr txBox="1">
            <a:spLocks/>
          </p:cNvSpPr>
          <p:nvPr/>
        </p:nvSpPr>
        <p:spPr>
          <a:xfrm>
            <a:off x="496021" y="152400"/>
            <a:ext cx="8161138" cy="136592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a:ln w="6600">
                  <a:noFill/>
                  <a:prstDash val="solid"/>
                </a:ln>
                <a:solidFill>
                  <a:schemeClr val="tx1"/>
                </a:solidFill>
                <a:effectLst/>
              </a:rPr>
              <a:t>حوزه مأموریتی توسعه مدیریت و هوشمند </a:t>
            </a:r>
            <a:r>
              <a:rPr lang="fa-IR" dirty="0" smtClean="0">
                <a:ln w="6600">
                  <a:noFill/>
                  <a:prstDash val="solid"/>
                </a:ln>
                <a:solidFill>
                  <a:schemeClr val="tx1"/>
                </a:solidFill>
                <a:effectLst/>
              </a:rPr>
              <a:t>سازی</a:t>
            </a:r>
          </a:p>
          <a:p>
            <a:endParaRPr lang="en-US" dirty="0">
              <a:ln w="6600">
                <a:noFill/>
                <a:prstDash val="solid"/>
              </a:ln>
              <a:solidFill>
                <a:schemeClr val="tx1"/>
              </a:solidFill>
              <a:effectLst/>
            </a:endParaRP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147</a:t>
            </a:fld>
            <a:endParaRPr lang="fa-IR"/>
          </a:p>
        </p:txBody>
      </p:sp>
    </p:spTree>
    <p:extLst>
      <p:ext uri="{BB962C8B-B14F-4D97-AF65-F5344CB8AC3E}">
        <p14:creationId xmlns:p14="http://schemas.microsoft.com/office/powerpoint/2010/main" val="3134290178"/>
      </p:ext>
    </p:extLst>
  </p:cSld>
  <p:clrMapOvr>
    <a:masterClrMapping/>
  </p:clrMapOvr>
  <p:transition spd="med" advClick="0">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1752600" y="61118"/>
            <a:ext cx="7368540" cy="1325563"/>
          </a:xfrm>
        </p:spPr>
        <p:txBody>
          <a:bodyPr>
            <a:normAutofit/>
          </a:bodyPr>
          <a:lstStyle/>
          <a:p>
            <a:pPr marL="0" indent="0"/>
            <a:r>
              <a:rPr lang="fa-IR" b="1" dirty="0">
                <a:cs typeface="B Nazanin" pitchFamily="2" charset="-78"/>
              </a:rPr>
              <a:t>فصل </a:t>
            </a:r>
            <a:r>
              <a:rPr lang="fa-IR" b="1" dirty="0" smtClean="0">
                <a:cs typeface="B Nazanin" pitchFamily="2" charset="-78"/>
              </a:rPr>
              <a:t>هشتم: احکام منابع درآمدی و مصارف برنامه</a:t>
            </a:r>
            <a:endParaRPr lang="en-US" b="1" dirty="0"/>
          </a:p>
        </p:txBody>
      </p:sp>
      <p:pic>
        <p:nvPicPr>
          <p:cNvPr id="4" name="Picture 3" descr="C:\Users\user\Desktop\grc3bcnes-diagram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438400"/>
            <a:ext cx="4170680" cy="293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148</a:t>
            </a:fld>
            <a:endParaRPr lang="fa-IR"/>
          </a:p>
        </p:txBody>
      </p:sp>
    </p:spTree>
    <p:extLst>
      <p:ext uri="{BB962C8B-B14F-4D97-AF65-F5344CB8AC3E}">
        <p14:creationId xmlns:p14="http://schemas.microsoft.com/office/powerpoint/2010/main" val="144936566"/>
      </p:ext>
    </p:extLst>
  </p:cSld>
  <p:clrMapOvr>
    <a:masterClrMapping/>
  </p:clrMapOvr>
  <p:transition spd="med" advClick="0">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pPr algn="justLow">
              <a:lnSpc>
                <a:spcPct val="200000"/>
              </a:lnSpc>
            </a:pPr>
            <a:r>
              <a:rPr lang="fa-IR" sz="2400" dirty="0">
                <a:cs typeface="B Zar" panose="00000400000000000000" pitchFamily="2" charset="-78"/>
              </a:rPr>
              <a:t>فصل مذکور </a:t>
            </a:r>
            <a:r>
              <a:rPr lang="fa-IR" sz="2400" b="1" dirty="0">
                <a:cs typeface="B Zar" panose="00000400000000000000" pitchFamily="2" charset="-78"/>
              </a:rPr>
              <a:t>مشتمل بر 13 ماده، 5 بند و 2 تبصره</a:t>
            </a:r>
            <a:r>
              <a:rPr lang="fa-IR" sz="2400" dirty="0">
                <a:cs typeface="B Zar" panose="00000400000000000000" pitchFamily="2" charset="-78"/>
              </a:rPr>
              <a:t>، به منظور نیل به اهداف و احکام برنامه پنج‏ساله دوم شهرداری تهران و به­تبع آن چشم‏اندازهای طرح جامع شهر تهران (مصوب 1386) با رویکردهایی نظیر پایدارسازی درآمدهای شهرداری تهران، تأمین هزینه‏های توسعه و مدیریت شهر توسط شهروندان، </a:t>
            </a:r>
            <a:r>
              <a:rPr lang="fa-IR" sz="2400" dirty="0" smtClean="0">
                <a:cs typeface="B Zar" panose="00000400000000000000" pitchFamily="2" charset="-78"/>
              </a:rPr>
              <a:t>ساماندهی </a:t>
            </a:r>
            <a:r>
              <a:rPr lang="fa-IR" sz="2400" dirty="0">
                <a:cs typeface="B Zar" panose="00000400000000000000" pitchFamily="2" charset="-78"/>
              </a:rPr>
              <a:t>املاک و مستغلات شهرداری تهران تدوین گردیده است. </a:t>
            </a:r>
            <a:endParaRPr lang="en-US" sz="2400" dirty="0">
              <a:cs typeface="B Zar" panose="00000400000000000000" pitchFamily="2" charset="-78"/>
            </a:endParaRPr>
          </a:p>
        </p:txBody>
      </p:sp>
      <p:sp>
        <p:nvSpPr>
          <p:cNvPr id="5" name="Title 1"/>
          <p:cNvSpPr txBox="1">
            <a:spLocks/>
          </p:cNvSpPr>
          <p:nvPr/>
        </p:nvSpPr>
        <p:spPr>
          <a:xfrm>
            <a:off x="496021" y="152400"/>
            <a:ext cx="8161138" cy="114300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err="1" smtClean="0">
                <a:ln w="6600">
                  <a:noFill/>
                  <a:prstDash val="solid"/>
                </a:ln>
                <a:solidFill>
                  <a:schemeClr val="tx1"/>
                </a:solidFill>
                <a:effectLst/>
              </a:rPr>
              <a:t>ساختارفصل</a:t>
            </a:r>
            <a:r>
              <a:rPr lang="fa-IR" dirty="0" smtClean="0">
                <a:ln w="6600">
                  <a:noFill/>
                  <a:prstDash val="solid"/>
                </a:ln>
                <a:solidFill>
                  <a:schemeClr val="tx1"/>
                </a:solidFill>
                <a:effectLst/>
              </a:rPr>
              <a:t> منابع و مصارف</a:t>
            </a: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149</a:t>
            </a:fld>
            <a:endParaRPr lang="fa-IR"/>
          </a:p>
        </p:txBody>
      </p:sp>
    </p:spTree>
    <p:extLst>
      <p:ext uri="{BB962C8B-B14F-4D97-AF65-F5344CB8AC3E}">
        <p14:creationId xmlns:p14="http://schemas.microsoft.com/office/powerpoint/2010/main" val="3060640297"/>
      </p:ext>
    </p:extLst>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546538" y="374901"/>
            <a:ext cx="6589199" cy="697997"/>
          </a:xfrm>
          <a:noFill/>
          <a:ln>
            <a:noFill/>
          </a:ln>
        </p:spPr>
        <p:txBody>
          <a:bodyPr>
            <a:normAutofit/>
          </a:bodyPr>
          <a:lstStyle/>
          <a:p>
            <a:pPr algn="r" rtl="1"/>
            <a:r>
              <a:rPr lang="fa-IR" sz="2800" dirty="0" smtClean="0">
                <a:cs typeface="B Titr" panose="00000700000000000000" pitchFamily="2" charset="-78"/>
              </a:rPr>
              <a:t>توزیع زمانی </a:t>
            </a:r>
            <a:r>
              <a:rPr lang="fa-IR" sz="2800" dirty="0">
                <a:cs typeface="B Titr" panose="00000700000000000000" pitchFamily="2" charset="-78"/>
              </a:rPr>
              <a:t>آیین نامه ها، </a:t>
            </a:r>
            <a:r>
              <a:rPr lang="fa-IR" sz="2800" dirty="0" smtClean="0">
                <a:cs typeface="B Titr" panose="00000700000000000000" pitchFamily="2" charset="-78"/>
              </a:rPr>
              <a:t>لوایح، گزارش </a:t>
            </a:r>
            <a:r>
              <a:rPr lang="fa-IR" sz="2800" dirty="0">
                <a:cs typeface="B Titr" panose="00000700000000000000" pitchFamily="2" charset="-78"/>
              </a:rPr>
              <a:t>و ... </a:t>
            </a:r>
            <a:endParaRPr lang="en-US" sz="2800" dirty="0">
              <a:cs typeface="B Titr" panose="00000700000000000000"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68764653"/>
              </p:ext>
            </p:extLst>
          </p:nvPr>
        </p:nvGraphicFramePr>
        <p:xfrm>
          <a:off x="0" y="1447799"/>
          <a:ext cx="9144000" cy="5410201"/>
        </p:xfrm>
        <a:graphic>
          <a:graphicData uri="http://schemas.openxmlformats.org/drawingml/2006/chart">
            <c:chart xmlns:c="http://schemas.openxmlformats.org/drawingml/2006/chart" xmlns:r="http://schemas.openxmlformats.org/officeDocument/2006/relationships" r:id="rId2"/>
          </a:graphicData>
        </a:graphic>
      </p:graphicFrame>
      <p:sp>
        <p:nvSpPr>
          <p:cNvPr id="5" name="Action Button: Forward or Next 4">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15</a:t>
            </a:fld>
            <a:endParaRPr lang="fa-IR"/>
          </a:p>
        </p:txBody>
      </p:sp>
    </p:spTree>
    <p:extLst>
      <p:ext uri="{BB962C8B-B14F-4D97-AF65-F5344CB8AC3E}">
        <p14:creationId xmlns:p14="http://schemas.microsoft.com/office/powerpoint/2010/main" val="4131655279"/>
      </p:ext>
    </p:extLst>
  </p:cSld>
  <p:clrMapOvr>
    <a:masterClrMapping/>
  </p:clrMapOvr>
  <p:transition spd="med" advClick="0">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496021" y="1828800"/>
            <a:ext cx="8038380" cy="4419600"/>
          </a:xfrm>
        </p:spPr>
        <p:txBody>
          <a:bodyPr>
            <a:normAutofit fontScale="77500" lnSpcReduction="20000"/>
          </a:bodyPr>
          <a:lstStyle/>
          <a:p>
            <a:pPr algn="just">
              <a:lnSpc>
                <a:spcPct val="170000"/>
              </a:lnSpc>
            </a:pPr>
            <a:r>
              <a:rPr lang="fa-IR" b="1" dirty="0">
                <a:cs typeface="B Zar" panose="00000400000000000000" pitchFamily="2" charset="-78"/>
              </a:rPr>
              <a:t>در راستای </a:t>
            </a:r>
            <a:r>
              <a:rPr lang="fa-IR" b="1" dirty="0">
                <a:cs typeface="B Zar" panose="00000400000000000000" pitchFamily="2" charset="-78"/>
                <a:hlinkClick r:id="rId2" action="ppaction://hlinkfile"/>
              </a:rPr>
              <a:t>تحقق ماده 151 </a:t>
            </a:r>
            <a:endParaRPr lang="fa-IR" b="1" dirty="0">
              <a:cs typeface="B Zar" panose="00000400000000000000" pitchFamily="2" charset="-78"/>
            </a:endParaRPr>
          </a:p>
          <a:p>
            <a:pPr marL="0" indent="0" algn="just">
              <a:lnSpc>
                <a:spcPct val="170000"/>
              </a:lnSpc>
              <a:buNone/>
            </a:pPr>
            <a:r>
              <a:rPr lang="ar-SA" dirty="0">
                <a:cs typeface="B Zar" panose="00000400000000000000" pitchFamily="2" charset="-78"/>
              </a:rPr>
              <a:t>انتشار و فروش  اوراق مشارکت و صكوك</a:t>
            </a:r>
            <a:endParaRPr lang="fa-IR" dirty="0">
              <a:cs typeface="B Zar" panose="00000400000000000000" pitchFamily="2" charset="-78"/>
            </a:endParaRPr>
          </a:p>
          <a:p>
            <a:pPr algn="just">
              <a:lnSpc>
                <a:spcPct val="170000"/>
              </a:lnSpc>
            </a:pPr>
            <a:r>
              <a:rPr lang="fa-IR" b="1" dirty="0" smtClean="0">
                <a:cs typeface="B Zar" panose="00000400000000000000" pitchFamily="2" charset="-78"/>
              </a:rPr>
              <a:t>در راستای </a:t>
            </a:r>
            <a:r>
              <a:rPr lang="fa-IR" b="1" dirty="0" smtClean="0">
                <a:cs typeface="B Zar" panose="00000400000000000000" pitchFamily="2" charset="-78"/>
                <a:hlinkClick r:id="rId3" action="ppaction://hlinkfile"/>
              </a:rPr>
              <a:t>تحقق ماده 152</a:t>
            </a:r>
            <a:endParaRPr lang="fa-IR" b="1" dirty="0" smtClean="0">
              <a:cs typeface="B Zar" panose="00000400000000000000" pitchFamily="2" charset="-78"/>
            </a:endParaRPr>
          </a:p>
          <a:p>
            <a:pPr marL="0" indent="0" algn="just">
              <a:lnSpc>
                <a:spcPct val="170000"/>
              </a:lnSpc>
              <a:buNone/>
            </a:pPr>
            <a:r>
              <a:rPr lang="fa-IR" dirty="0">
                <a:cs typeface="B Zar" panose="00000400000000000000" pitchFamily="2" charset="-78"/>
              </a:rPr>
              <a:t>فاینانس خطوط  6 و 7 مترو تهران </a:t>
            </a:r>
            <a:endParaRPr lang="fa-IR" dirty="0" smtClean="0">
              <a:cs typeface="B Zar" panose="00000400000000000000" pitchFamily="2" charset="-78"/>
            </a:endParaRPr>
          </a:p>
          <a:p>
            <a:pPr algn="just">
              <a:lnSpc>
                <a:spcPct val="170000"/>
              </a:lnSpc>
            </a:pPr>
            <a:r>
              <a:rPr lang="fa-IR" b="1" dirty="0" smtClean="0">
                <a:cs typeface="B Zar" panose="00000400000000000000" pitchFamily="2" charset="-78"/>
              </a:rPr>
              <a:t>در راستای </a:t>
            </a:r>
            <a:r>
              <a:rPr lang="fa-IR" b="1" dirty="0" smtClean="0">
                <a:cs typeface="B Zar" panose="00000400000000000000" pitchFamily="2" charset="-78"/>
                <a:hlinkClick r:id="rId4" action="ppaction://hlinkfile"/>
              </a:rPr>
              <a:t>تحقق ماده 153</a:t>
            </a:r>
            <a:endParaRPr lang="fa-IR" b="1" dirty="0" smtClean="0">
              <a:cs typeface="B Zar" panose="00000400000000000000" pitchFamily="2" charset="-78"/>
            </a:endParaRPr>
          </a:p>
          <a:p>
            <a:pPr marL="354013" lvl="0" indent="-354013" algn="just">
              <a:lnSpc>
                <a:spcPct val="170000"/>
              </a:lnSpc>
              <a:buFont typeface="Wingdings" pitchFamily="2" charset="2"/>
              <a:buChar char="ü"/>
            </a:pPr>
            <a:r>
              <a:rPr lang="ar-SA" sz="1900" dirty="0">
                <a:cs typeface="B Zar" panose="00000400000000000000" pitchFamily="2" charset="-78"/>
              </a:rPr>
              <a:t>تحقق میانگین نرخ رشد سالانة 10 درصدی برای درآمدهای پایدار (در چهار چوب طرح جامع درآمدهای پایدار و سایر منابع مالی شهرداری تهران از سال1386 تا سال 1395 سهم درآمدهای پایدار از 12درصد به50درصد درآمد نقد شهرداری تهران ارتقاء یافته و نرخ رشد آن در سال 1395، 28درصد نسبت به سال قبل افزایش داشته است _افزایش  46 درصدی نرخ رشد در سال 93 نسبت به سال 92 و  دو درصدی نرخ رشد سال 94 نسبت سال 93</a:t>
            </a:r>
            <a:r>
              <a:rPr lang="ar-SA" sz="1900" dirty="0" smtClean="0">
                <a:cs typeface="B Zar" panose="00000400000000000000" pitchFamily="2" charset="-78"/>
              </a:rPr>
              <a:t>)؛</a:t>
            </a:r>
            <a:endParaRPr lang="fa-IR" sz="1900" dirty="0" smtClean="0">
              <a:cs typeface="B Zar" panose="00000400000000000000" pitchFamily="2" charset="-78"/>
            </a:endParaRPr>
          </a:p>
          <a:p>
            <a:pPr marL="354013" indent="-354013" algn="just">
              <a:lnSpc>
                <a:spcPct val="170000"/>
              </a:lnSpc>
              <a:buFont typeface="Wingdings" pitchFamily="2" charset="2"/>
              <a:buChar char="ü"/>
            </a:pPr>
            <a:r>
              <a:rPr lang="ar-SA" sz="1900" dirty="0">
                <a:cs typeface="B Zar" panose="00000400000000000000" pitchFamily="2" charset="-78"/>
              </a:rPr>
              <a:t>تهیه و بازنگری لایحه "طرح جامع درآمدهای پایدار و سایر منابع مالی شهرداری تهران" ؛</a:t>
            </a:r>
            <a:endParaRPr lang="en-US" sz="1900" dirty="0">
              <a:cs typeface="B Zar" panose="00000400000000000000" pitchFamily="2" charset="-78"/>
            </a:endParaRPr>
          </a:p>
          <a:p>
            <a:pPr marL="0" lvl="0" indent="0" algn="just">
              <a:lnSpc>
                <a:spcPct val="170000"/>
              </a:lnSpc>
              <a:buNone/>
            </a:pPr>
            <a:endParaRPr lang="en-US" sz="1900" dirty="0">
              <a:cs typeface="B Zar" panose="00000400000000000000" pitchFamily="2" charset="-78"/>
            </a:endParaRPr>
          </a:p>
          <a:p>
            <a:pPr marL="0" indent="0" algn="just">
              <a:lnSpc>
                <a:spcPct val="170000"/>
              </a:lnSpc>
              <a:buNone/>
            </a:pPr>
            <a:endParaRPr lang="en-US" dirty="0">
              <a:cs typeface="B Zar" panose="00000400000000000000" pitchFamily="2" charset="-78"/>
            </a:endParaRPr>
          </a:p>
        </p:txBody>
      </p:sp>
      <p:sp>
        <p:nvSpPr>
          <p:cNvPr id="5" name="Title 1"/>
          <p:cNvSpPr txBox="1">
            <a:spLocks/>
          </p:cNvSpPr>
          <p:nvPr/>
        </p:nvSpPr>
        <p:spPr>
          <a:xfrm>
            <a:off x="496021" y="152400"/>
            <a:ext cx="8161138" cy="114300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smtClean="0">
                <a:ln w="6600">
                  <a:noFill/>
                  <a:prstDash val="solid"/>
                </a:ln>
                <a:solidFill>
                  <a:schemeClr val="tx1"/>
                </a:solidFill>
                <a:effectLst/>
              </a:rPr>
              <a:t>فصل منابع و مصارف</a:t>
            </a:r>
          </a:p>
        </p:txBody>
      </p:sp>
      <p:sp>
        <p:nvSpPr>
          <p:cNvPr id="6" name="Action Button: Forward or Next 5">
            <a:hlinkClick r:id="" action="ppaction://hlinkshowjump?jump=nextslide" highlightClick="1"/>
          </p:cNvPr>
          <p:cNvSpPr/>
          <p:nvPr/>
        </p:nvSpPr>
        <p:spPr>
          <a:xfrm>
            <a:off x="381000" y="3810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150</a:t>
            </a:fld>
            <a:endParaRPr lang="fa-IR"/>
          </a:p>
        </p:txBody>
      </p:sp>
    </p:spTree>
    <p:extLst>
      <p:ext uri="{BB962C8B-B14F-4D97-AF65-F5344CB8AC3E}">
        <p14:creationId xmlns:p14="http://schemas.microsoft.com/office/powerpoint/2010/main" val="3390443723"/>
      </p:ext>
    </p:extLst>
  </p:cSld>
  <p:clrMapOvr>
    <a:masterClrMapping/>
  </p:clrMapOvr>
  <p:transition spd="med" advClick="0">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p:txBody>
          <a:bodyPr>
            <a:normAutofit fontScale="92500"/>
          </a:bodyPr>
          <a:lstStyle/>
          <a:p>
            <a:pPr>
              <a:lnSpc>
                <a:spcPct val="150000"/>
              </a:lnSpc>
            </a:pPr>
            <a:r>
              <a:rPr lang="fa-IR" b="1" dirty="0" smtClean="0">
                <a:cs typeface="B Zar" panose="00000400000000000000" pitchFamily="2" charset="-78"/>
              </a:rPr>
              <a:t>در راستای </a:t>
            </a:r>
            <a:r>
              <a:rPr lang="fa-IR" b="1" dirty="0" smtClean="0">
                <a:cs typeface="B Zar" panose="00000400000000000000" pitchFamily="2" charset="-78"/>
                <a:hlinkClick r:id="rId2" action="ppaction://hlinkfile"/>
              </a:rPr>
              <a:t>تحقق ماده 156</a:t>
            </a:r>
            <a:endParaRPr lang="fa-IR" b="1" dirty="0" smtClean="0">
              <a:cs typeface="B Zar" panose="00000400000000000000" pitchFamily="2" charset="-78"/>
            </a:endParaRPr>
          </a:p>
          <a:p>
            <a:pPr marL="446088" lvl="0" indent="-446088">
              <a:lnSpc>
                <a:spcPct val="150000"/>
              </a:lnSpc>
              <a:buFont typeface="Wingdings" pitchFamily="2" charset="2"/>
              <a:buChar char="ü"/>
            </a:pPr>
            <a:r>
              <a:rPr lang="ar-SA" dirty="0">
                <a:cs typeface="B Zar" panose="00000400000000000000" pitchFamily="2" charset="-78"/>
              </a:rPr>
              <a:t>پیاده­سازی اطلاعات املاک استیجاری، در سامانه جامع جدید املاک؛</a:t>
            </a:r>
            <a:endParaRPr lang="en-US" dirty="0">
              <a:cs typeface="B Zar" panose="00000400000000000000" pitchFamily="2" charset="-78"/>
            </a:endParaRPr>
          </a:p>
          <a:p>
            <a:pPr marL="446088" lvl="0" indent="-446088">
              <a:lnSpc>
                <a:spcPct val="150000"/>
              </a:lnSpc>
              <a:buFont typeface="Wingdings" pitchFamily="2" charset="2"/>
              <a:buChar char="ü"/>
            </a:pPr>
            <a:r>
              <a:rPr lang="ar-SA" dirty="0">
                <a:cs typeface="B Zar" panose="00000400000000000000" pitchFamily="2" charset="-78"/>
              </a:rPr>
              <a:t>تشخیص مستاجران دارای پرداخت معوقه براساس مندرجات در قرارداد و محاسبه و اخذ اقساط معوقه­؛</a:t>
            </a:r>
            <a:endParaRPr lang="en-US" dirty="0">
              <a:cs typeface="B Zar" panose="00000400000000000000" pitchFamily="2" charset="-78"/>
            </a:endParaRPr>
          </a:p>
          <a:p>
            <a:pPr marL="446088" lvl="0" indent="-446088">
              <a:lnSpc>
                <a:spcPct val="150000"/>
              </a:lnSpc>
              <a:buFont typeface="Wingdings" pitchFamily="2" charset="2"/>
              <a:buChar char="ü"/>
            </a:pPr>
            <a:r>
              <a:rPr lang="ar-SA" dirty="0">
                <a:cs typeface="B Zar" panose="00000400000000000000" pitchFamily="2" charset="-78"/>
              </a:rPr>
              <a:t>تشخیص و نمایش مستاجرانی که قرارداد اجاره ایشان منقضی گردیده به وسیله نرم­افزار فوق‌الاشاره به صورت هشدار و ابلاغ به ایشان جهت تمدید قرارداد و یا تخلیه؛</a:t>
            </a:r>
            <a:endParaRPr lang="en-US" dirty="0">
              <a:cs typeface="B Zar" panose="00000400000000000000" pitchFamily="2" charset="-78"/>
            </a:endParaRPr>
          </a:p>
          <a:p>
            <a:pPr marL="446088" lvl="0" indent="-446088">
              <a:lnSpc>
                <a:spcPct val="150000"/>
              </a:lnSpc>
              <a:buFont typeface="Wingdings" pitchFamily="2" charset="2"/>
              <a:buChar char="ü"/>
            </a:pPr>
            <a:r>
              <a:rPr lang="ar-SA" dirty="0">
                <a:cs typeface="B Zar" panose="00000400000000000000" pitchFamily="2" charset="-78"/>
              </a:rPr>
              <a:t>شناسایی تمامی اماکنی که توسط مناطق به وسیله سیستم نما در سامانه ثبت می‌گردد و یا بررسی‌های میدانی </a:t>
            </a:r>
            <a:r>
              <a:rPr lang="fa-IR" dirty="0">
                <a:cs typeface="B Zar" panose="00000400000000000000" pitchFamily="2" charset="-78"/>
              </a:rPr>
              <a:t>که </a:t>
            </a:r>
            <a:r>
              <a:rPr lang="ar-SA" dirty="0">
                <a:cs typeface="B Zar" panose="00000400000000000000" pitchFamily="2" charset="-78"/>
              </a:rPr>
              <a:t>توسط حوزه املاک صورت می‌پذیرد؛</a:t>
            </a:r>
            <a:endParaRPr lang="en-US" dirty="0">
              <a:cs typeface="B Zar" panose="00000400000000000000" pitchFamily="2" charset="-78"/>
            </a:endParaRPr>
          </a:p>
          <a:p>
            <a:pPr marL="446088" lvl="0" indent="-446088">
              <a:lnSpc>
                <a:spcPct val="150000"/>
              </a:lnSpc>
              <a:buFont typeface="Wingdings" pitchFamily="2" charset="2"/>
              <a:buChar char="ü"/>
            </a:pPr>
            <a:r>
              <a:rPr lang="ar-SA" dirty="0">
                <a:cs typeface="B Zar" panose="00000400000000000000" pitchFamily="2" charset="-78"/>
              </a:rPr>
              <a:t>به‌روزرسانی قراردادهای اجاره املاک شهرداری تهران  به طور مستمر؛ </a:t>
            </a:r>
            <a:endParaRPr lang="en-US" dirty="0">
              <a:cs typeface="B Zar" panose="00000400000000000000" pitchFamily="2" charset="-78"/>
            </a:endParaRPr>
          </a:p>
          <a:p>
            <a:pPr>
              <a:lnSpc>
                <a:spcPct val="150000"/>
              </a:lnSpc>
            </a:pPr>
            <a:endParaRPr lang="en-US" dirty="0">
              <a:cs typeface="B Zar" panose="00000400000000000000" pitchFamily="2" charset="-78"/>
            </a:endParaRPr>
          </a:p>
        </p:txBody>
      </p:sp>
      <p:sp>
        <p:nvSpPr>
          <p:cNvPr id="5" name="Title 1"/>
          <p:cNvSpPr txBox="1">
            <a:spLocks/>
          </p:cNvSpPr>
          <p:nvPr/>
        </p:nvSpPr>
        <p:spPr>
          <a:xfrm>
            <a:off x="496021" y="152400"/>
            <a:ext cx="8161138" cy="1143000"/>
          </a:xfrm>
          <a:prstGeom prst="rect">
            <a:avLst/>
          </a:prstGeom>
          <a:noFill/>
          <a:ln>
            <a:noFill/>
          </a:ln>
        </p:spPr>
        <p:txBody>
          <a:bodyPr vert="horz" lIns="91440" tIns="45720" rIns="91440" bIns="45720" rtlCol="0" anchor="b" anchorCtr="0">
            <a:noAutofit/>
          </a:bodyPr>
          <a:lstStyle>
            <a:defPPr>
              <a:defRPr lang="fa-IR"/>
            </a:defPPr>
            <a:lvl1pPr algn="ctr">
              <a:spcBef>
                <a:spcPct val="0"/>
              </a:spcBef>
              <a:buNone/>
              <a:defRPr sz="2400" b="1">
                <a:ln w="6600">
                  <a:solidFill>
                    <a:schemeClr val="accent2"/>
                  </a:solidFill>
                  <a:prstDash val="solid"/>
                </a:ln>
                <a:solidFill>
                  <a:srgbClr val="FFFFFF"/>
                </a:solidFill>
                <a:effectLst>
                  <a:outerShdw dist="38100" dir="2700000" algn="tl" rotWithShape="0">
                    <a:schemeClr val="accent2"/>
                  </a:outerShdw>
                </a:effectLst>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fa-IR" dirty="0">
                <a:ln w="6600">
                  <a:noFill/>
                  <a:prstDash val="solid"/>
                </a:ln>
                <a:solidFill>
                  <a:schemeClr val="tx1"/>
                </a:solidFill>
                <a:effectLst/>
              </a:rPr>
              <a:t>مهمترین عملکردهای </a:t>
            </a:r>
            <a:r>
              <a:rPr lang="fa-IR" dirty="0" smtClean="0">
                <a:ln w="6600">
                  <a:noFill/>
                  <a:prstDash val="solid"/>
                </a:ln>
                <a:solidFill>
                  <a:schemeClr val="tx1"/>
                </a:solidFill>
                <a:effectLst/>
              </a:rPr>
              <a:t>سه ساله </a:t>
            </a:r>
            <a:r>
              <a:rPr lang="fa-IR" dirty="0">
                <a:ln w="6600">
                  <a:noFill/>
                  <a:prstDash val="solid"/>
                </a:ln>
                <a:solidFill>
                  <a:schemeClr val="tx1"/>
                </a:solidFill>
                <a:effectLst/>
              </a:rPr>
              <a:t>برنامه پنجساله دوم شهرداری تهران</a:t>
            </a:r>
          </a:p>
          <a:p>
            <a:r>
              <a:rPr lang="fa-IR" dirty="0" smtClean="0">
                <a:ln w="6600">
                  <a:noFill/>
                  <a:prstDash val="solid"/>
                </a:ln>
                <a:solidFill>
                  <a:schemeClr val="tx1"/>
                </a:solidFill>
                <a:effectLst/>
              </a:rPr>
              <a:t>فصل منابع و مصارف</a:t>
            </a:r>
          </a:p>
        </p:txBody>
      </p:sp>
      <p:sp>
        <p:nvSpPr>
          <p:cNvPr id="7" name="Action Button: Return 6">
            <a:hlinkClick r:id="rId3"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8AF34D74-9CAA-4A47-A7FD-3A4E4E9E2722}" type="slidenum">
              <a:rPr lang="fa-IR" smtClean="0"/>
              <a:pPr/>
              <a:t>151</a:t>
            </a:fld>
            <a:endParaRPr lang="fa-IR"/>
          </a:p>
        </p:txBody>
      </p:sp>
    </p:spTree>
    <p:extLst>
      <p:ext uri="{BB962C8B-B14F-4D97-AF65-F5344CB8AC3E}">
        <p14:creationId xmlns:p14="http://schemas.microsoft.com/office/powerpoint/2010/main" val="2627065763"/>
      </p:ext>
    </p:extLst>
  </p:cSld>
  <p:clrMapOvr>
    <a:masterClrMapping/>
  </p:clrMapOvr>
  <p:transition spd="med" advClick="0">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800" b="1" dirty="0">
                <a:solidFill>
                  <a:schemeClr val="tx1"/>
                </a:solidFill>
                <a:cs typeface="B Nazanin" panose="00000400000000000000" pitchFamily="2" charset="-78"/>
              </a:rPr>
              <a:t>آسیب شناسی برنامه پنجساله دوم شهرداری تهران</a:t>
            </a:r>
          </a:p>
        </p:txBody>
      </p:sp>
      <p:pic>
        <p:nvPicPr>
          <p:cNvPr id="7" name="Picture 6" descr="C:\Users\user\Desktop\Untitled.png"/>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1752600"/>
            <a:ext cx="2908300" cy="4124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Action Button: Return 1">
            <a:hlinkClick r:id="rId3" action="ppaction://hlinksldjump" highlightClick="1"/>
          </p:cNvPr>
          <p:cNvSpPr/>
          <p:nvPr/>
        </p:nvSpPr>
        <p:spPr>
          <a:xfrm>
            <a:off x="228600" y="457200"/>
            <a:ext cx="685800" cy="609600"/>
          </a:xfrm>
          <a:prstGeom prst="actionButtonReturn">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3" name="Action Button: Forward or Next 2">
            <a:hlinkClick r:id="" action="ppaction://hlinkshowjump?jump=nextslide" highlightClick="1"/>
          </p:cNvPr>
          <p:cNvSpPr/>
          <p:nvPr/>
        </p:nvSpPr>
        <p:spPr>
          <a:xfrm>
            <a:off x="1066800" y="457200"/>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69919445"/>
      </p:ext>
    </p:extLst>
  </p:cSld>
  <p:clrMapOvr>
    <a:masterClrMapping/>
  </p:clrMapOvr>
  <p:transition spd="med" advClick="0">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2" name="TextBox 1"/>
          <p:cNvSpPr txBox="1"/>
          <p:nvPr/>
        </p:nvSpPr>
        <p:spPr>
          <a:xfrm>
            <a:off x="414210" y="262235"/>
            <a:ext cx="8488680" cy="461665"/>
          </a:xfrm>
          <a:prstGeom prst="rect">
            <a:avLst/>
          </a:prstGeom>
          <a:noFill/>
        </p:spPr>
        <p:txBody>
          <a:bodyPr wrap="square" rtlCol="1">
            <a:spAutoFit/>
          </a:bodyPr>
          <a:lstStyle/>
          <a:p>
            <a:pPr algn="just" rtl="1"/>
            <a:r>
              <a:rPr lang="fa-IR" sz="2400" b="1" dirty="0" smtClean="0">
                <a:latin typeface="Adobe Arabic" panose="02040503050201020203" pitchFamily="18" charset="-78"/>
                <a:cs typeface="B Titr" panose="00000700000000000000" pitchFamily="2" charset="-78"/>
              </a:rPr>
              <a:t>ضرورت آسیب شناسی و اصلاح برنامه پنج ساله دوم </a:t>
            </a:r>
            <a:endParaRPr lang="fa-IR" sz="2400" dirty="0"/>
          </a:p>
        </p:txBody>
      </p:sp>
      <p:sp>
        <p:nvSpPr>
          <p:cNvPr id="4" name="TextBox 3"/>
          <p:cNvSpPr txBox="1"/>
          <p:nvPr/>
        </p:nvSpPr>
        <p:spPr>
          <a:xfrm>
            <a:off x="362730" y="5615583"/>
            <a:ext cx="842772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rtl="1">
              <a:lnSpc>
                <a:spcPct val="150000"/>
              </a:lnSpc>
              <a:spcAft>
                <a:spcPts val="1200"/>
              </a:spcAft>
            </a:pPr>
            <a:r>
              <a:rPr lang="fa-IR" b="1" dirty="0">
                <a:solidFill>
                  <a:schemeClr val="tx1"/>
                </a:solidFill>
                <a:latin typeface="Adobe Arabic" panose="02040503050201020203" pitchFamily="18" charset="-78"/>
                <a:cs typeface="B Zar" panose="00000400000000000000" pitchFamily="2" charset="-78"/>
              </a:rPr>
              <a:t>بر این اساس و با عنایت به مفاد ماده 164 مصوبه برنامه مبنی بر پایش و اصلاح برنامه پنجساله دوم شهرداری تهران</a:t>
            </a:r>
            <a:r>
              <a:rPr lang="fa-IR" b="1" dirty="0" smtClean="0">
                <a:solidFill>
                  <a:schemeClr val="tx1"/>
                </a:solidFill>
                <a:latin typeface="Adobe Arabic" panose="02040503050201020203" pitchFamily="18" charset="-78"/>
                <a:cs typeface="B Zar" panose="00000400000000000000" pitchFamily="2" charset="-78"/>
              </a:rPr>
              <a:t>، </a:t>
            </a:r>
            <a:r>
              <a:rPr lang="fa-IR" b="1" dirty="0">
                <a:solidFill>
                  <a:schemeClr val="tx1"/>
                </a:solidFill>
                <a:latin typeface="Adobe Arabic" panose="02040503050201020203" pitchFamily="18" charset="-78"/>
                <a:cs typeface="B Zar" panose="00000400000000000000" pitchFamily="2" charset="-78"/>
              </a:rPr>
              <a:t>آغاز فرآیند ارزیابی و اصلاح برنامه دوم شهرداری تهران، ضروری می نمود.</a:t>
            </a:r>
            <a:endParaRPr lang="en-US" b="1" dirty="0">
              <a:solidFill>
                <a:schemeClr val="tx1"/>
              </a:solidFill>
              <a:latin typeface="Adobe Arabic" panose="02040503050201020203" pitchFamily="18" charset="-78"/>
              <a:cs typeface="B Zar" panose="00000400000000000000" pitchFamily="2" charset="-78"/>
            </a:endParaRPr>
          </a:p>
        </p:txBody>
      </p:sp>
      <p:sp>
        <p:nvSpPr>
          <p:cNvPr id="6" name="Slide Number Placeholder 5"/>
          <p:cNvSpPr>
            <a:spLocks noGrp="1"/>
          </p:cNvSpPr>
          <p:nvPr>
            <p:ph type="sldNum" sz="quarter" idx="12"/>
          </p:nvPr>
        </p:nvSpPr>
        <p:spPr/>
        <p:txBody>
          <a:bodyPr/>
          <a:lstStyle/>
          <a:p>
            <a:fld id="{629637A9-119A-49DA-BD12-AAC58B377D80}" type="slidenum">
              <a:rPr lang="en-US" smtClean="0"/>
              <a:t>153</a:t>
            </a:fld>
            <a:endParaRPr lang="en-US" dirty="0"/>
          </a:p>
        </p:txBody>
      </p:sp>
      <p:sp>
        <p:nvSpPr>
          <p:cNvPr id="8" name="TextBox 7"/>
          <p:cNvSpPr txBox="1"/>
          <p:nvPr/>
        </p:nvSpPr>
        <p:spPr>
          <a:xfrm>
            <a:off x="137160" y="1710035"/>
            <a:ext cx="8765730" cy="3693319"/>
          </a:xfrm>
          <a:prstGeom prst="rect">
            <a:avLst/>
          </a:prstGeom>
          <a:noFill/>
        </p:spPr>
        <p:txBody>
          <a:bodyPr wrap="square" rtlCol="1">
            <a:spAutoFit/>
          </a:bodyPr>
          <a:lstStyle/>
          <a:p>
            <a:pPr algn="just" rtl="1">
              <a:lnSpc>
                <a:spcPct val="150000"/>
              </a:lnSpc>
              <a:spcBef>
                <a:spcPts val="0"/>
              </a:spcBef>
            </a:pPr>
            <a:r>
              <a:rPr lang="fa-IR" dirty="0">
                <a:latin typeface="Adobe Arabic" panose="02040503050201020203" pitchFamily="18" charset="-78"/>
                <a:cs typeface="B Zar" panose="00000400000000000000" pitchFamily="2" charset="-78"/>
              </a:rPr>
              <a:t>پس از تنظیم </a:t>
            </a:r>
            <a:r>
              <a:rPr lang="fa-IR" dirty="0" smtClean="0">
                <a:latin typeface="Adobe Arabic" panose="02040503050201020203" pitchFamily="18" charset="-78"/>
                <a:cs typeface="B Zar" panose="00000400000000000000" pitchFamily="2" charset="-78"/>
              </a:rPr>
              <a:t>نخستین گزارش عملکرد برنامه در سال 1393، </a:t>
            </a:r>
            <a:r>
              <a:rPr lang="fa-IR" dirty="0">
                <a:latin typeface="Adobe Arabic" panose="02040503050201020203" pitchFamily="18" charset="-78"/>
                <a:cs typeface="B Zar" panose="00000400000000000000" pitchFamily="2" charset="-78"/>
              </a:rPr>
              <a:t>مشخص شد که عدم تحقق کامل برخی ازاهداف و احکام ناشی از اشکالاتی </a:t>
            </a:r>
            <a:r>
              <a:rPr lang="fa-IR" dirty="0" smtClean="0">
                <a:latin typeface="Adobe Arabic" panose="02040503050201020203" pitchFamily="18" charset="-78"/>
                <a:cs typeface="B Zar" panose="00000400000000000000" pitchFamily="2" charset="-78"/>
              </a:rPr>
              <a:t>موجود در متن و ساختار </a:t>
            </a:r>
            <a:r>
              <a:rPr lang="fa-IR" dirty="0">
                <a:latin typeface="Adobe Arabic" panose="02040503050201020203" pitchFamily="18" charset="-78"/>
                <a:cs typeface="B Zar" panose="00000400000000000000" pitchFamily="2" charset="-78"/>
              </a:rPr>
              <a:t>برنامه </a:t>
            </a:r>
            <a:r>
              <a:rPr lang="fa-IR" dirty="0" smtClean="0">
                <a:latin typeface="Adobe Arabic" panose="02040503050201020203" pitchFamily="18" charset="-78"/>
                <a:cs typeface="B Zar" panose="00000400000000000000" pitchFamily="2" charset="-78"/>
              </a:rPr>
              <a:t>مصوب است. برای مثال </a:t>
            </a:r>
            <a:endParaRPr lang="fa-IR" dirty="0">
              <a:latin typeface="Adobe Arabic" panose="02040503050201020203" pitchFamily="18" charset="-78"/>
              <a:cs typeface="B Zar" panose="00000400000000000000" pitchFamily="2" charset="-78"/>
            </a:endParaRPr>
          </a:p>
          <a:p>
            <a:pPr marL="285750" lvl="0" indent="-285750" algn="just" rtl="1">
              <a:lnSpc>
                <a:spcPct val="150000"/>
              </a:lnSpc>
              <a:spcBef>
                <a:spcPts val="0"/>
              </a:spcBef>
              <a:buFont typeface="Arial" pitchFamily="34" charset="0"/>
              <a:buChar char="•"/>
            </a:pPr>
            <a:r>
              <a:rPr lang="fa-IR" dirty="0" smtClean="0">
                <a:solidFill>
                  <a:srgbClr val="FF0000"/>
                </a:solidFill>
                <a:latin typeface="Adobe Arabic" panose="02040503050201020203" pitchFamily="18" charset="-78"/>
                <a:cs typeface="B Zar" panose="00000400000000000000" pitchFamily="2" charset="-78"/>
              </a:rPr>
              <a:t>اشکالات مرتبط با مقادیر </a:t>
            </a:r>
            <a:r>
              <a:rPr lang="fa-IR" dirty="0">
                <a:solidFill>
                  <a:srgbClr val="FF0000"/>
                </a:solidFill>
                <a:latin typeface="Adobe Arabic" panose="02040503050201020203" pitchFamily="18" charset="-78"/>
                <a:cs typeface="B Zar" panose="00000400000000000000" pitchFamily="2" charset="-78"/>
              </a:rPr>
              <a:t>هدفگذاری </a:t>
            </a:r>
            <a:r>
              <a:rPr lang="fa-IR" dirty="0" smtClean="0">
                <a:solidFill>
                  <a:srgbClr val="FF0000"/>
                </a:solidFill>
                <a:latin typeface="Adobe Arabic" panose="02040503050201020203" pitchFamily="18" charset="-78"/>
                <a:cs typeface="B Zar" panose="00000400000000000000" pitchFamily="2" charset="-78"/>
              </a:rPr>
              <a:t>اهداف </a:t>
            </a:r>
            <a:r>
              <a:rPr lang="fa-IR" dirty="0">
                <a:solidFill>
                  <a:srgbClr val="FF0000"/>
                </a:solidFill>
                <a:latin typeface="Adobe Arabic" panose="02040503050201020203" pitchFamily="18" charset="-78"/>
                <a:cs typeface="B Zar" panose="00000400000000000000" pitchFamily="2" charset="-78"/>
              </a:rPr>
              <a:t>کمی و </a:t>
            </a:r>
            <a:r>
              <a:rPr lang="fa-IR" dirty="0" smtClean="0">
                <a:solidFill>
                  <a:srgbClr val="FF0000"/>
                </a:solidFill>
                <a:latin typeface="Adobe Arabic" panose="02040503050201020203" pitchFamily="18" charset="-78"/>
                <a:cs typeface="B Zar" panose="00000400000000000000" pitchFamily="2" charset="-78"/>
              </a:rPr>
              <a:t>عملیاتی </a:t>
            </a:r>
            <a:r>
              <a:rPr lang="fa-IR" dirty="0" smtClean="0">
                <a:latin typeface="Adobe Arabic" panose="02040503050201020203" pitchFamily="18" charset="-78"/>
                <a:cs typeface="B Zar" panose="00000400000000000000" pitchFamily="2" charset="-78"/>
              </a:rPr>
              <a:t>( برای مثال، اعلام مقادیر اشتباه در خصوص وضع موجود اهداف کمی و افزایش غیر منطقی مقادیر اهداف طی سالهای برنامه از جمله این اشتباهات است) </a:t>
            </a:r>
            <a:endParaRPr lang="fa-IR" dirty="0">
              <a:latin typeface="Adobe Arabic" panose="02040503050201020203" pitchFamily="18" charset="-78"/>
              <a:cs typeface="B Zar" panose="00000400000000000000" pitchFamily="2" charset="-78"/>
            </a:endParaRPr>
          </a:p>
          <a:p>
            <a:pPr marL="285750" indent="-285750" algn="just" rtl="1">
              <a:lnSpc>
                <a:spcPct val="150000"/>
              </a:lnSpc>
              <a:spcBef>
                <a:spcPts val="0"/>
              </a:spcBef>
              <a:buFont typeface="Wingdings" pitchFamily="2" charset="2"/>
              <a:buChar char="ü"/>
            </a:pPr>
            <a:r>
              <a:rPr lang="fa-IR" dirty="0">
                <a:solidFill>
                  <a:srgbClr val="FF0000"/>
                </a:solidFill>
                <a:latin typeface="Adobe Arabic" panose="02040503050201020203" pitchFamily="18" charset="-78"/>
                <a:cs typeface="B Zar" panose="00000400000000000000" pitchFamily="2" charset="-78"/>
              </a:rPr>
              <a:t>تراکم و توزیع نامناسب احکام برنامه در سال اول و </a:t>
            </a:r>
            <a:r>
              <a:rPr lang="fa-IR" dirty="0" smtClean="0">
                <a:solidFill>
                  <a:srgbClr val="FF0000"/>
                </a:solidFill>
                <a:latin typeface="Adobe Arabic" panose="02040503050201020203" pitchFamily="18" charset="-78"/>
                <a:cs typeface="B Zar" panose="00000400000000000000" pitchFamily="2" charset="-78"/>
              </a:rPr>
              <a:t>دوم </a:t>
            </a:r>
            <a:r>
              <a:rPr lang="fa-IR" dirty="0" smtClean="0">
                <a:latin typeface="Adobe Arabic" panose="02040503050201020203" pitchFamily="18" charset="-78"/>
                <a:cs typeface="B Zar" panose="00000400000000000000" pitchFamily="2" charset="-78"/>
              </a:rPr>
              <a:t>(برای مثال، الزام به تهیه بیش از 76 مورد آئین نامه اجرایی در چهار ماه نخست برنامه )</a:t>
            </a:r>
            <a:endParaRPr lang="fa-IR" dirty="0">
              <a:latin typeface="Adobe Arabic" panose="02040503050201020203" pitchFamily="18" charset="-78"/>
              <a:cs typeface="B Zar" panose="00000400000000000000" pitchFamily="2" charset="-78"/>
            </a:endParaRPr>
          </a:p>
          <a:p>
            <a:pPr marL="285750" indent="-285750" algn="just" rtl="1">
              <a:lnSpc>
                <a:spcPct val="150000"/>
              </a:lnSpc>
              <a:spcBef>
                <a:spcPts val="0"/>
              </a:spcBef>
              <a:buFont typeface="Wingdings" pitchFamily="2" charset="2"/>
              <a:buChar char="ü"/>
            </a:pPr>
            <a:r>
              <a:rPr lang="fa-IR" dirty="0">
                <a:solidFill>
                  <a:srgbClr val="FF0000"/>
                </a:solidFill>
                <a:latin typeface="Adobe Arabic" panose="02040503050201020203" pitchFamily="18" charset="-78"/>
                <a:cs typeface="B Zar" panose="00000400000000000000" pitchFamily="2" charset="-78"/>
              </a:rPr>
              <a:t>عدم تناسب منابع مالی در نظر گرفته شده با حجم فعالیت های پیش بینی شده در </a:t>
            </a:r>
            <a:r>
              <a:rPr lang="fa-IR" dirty="0" smtClean="0">
                <a:solidFill>
                  <a:srgbClr val="FF0000"/>
                </a:solidFill>
                <a:latin typeface="Adobe Arabic" panose="02040503050201020203" pitchFamily="18" charset="-78"/>
                <a:cs typeface="B Zar" panose="00000400000000000000" pitchFamily="2" charset="-78"/>
              </a:rPr>
              <a:t>برنامه </a:t>
            </a:r>
            <a:r>
              <a:rPr lang="fa-IR" dirty="0" smtClean="0">
                <a:latin typeface="Adobe Arabic" panose="02040503050201020203" pitchFamily="18" charset="-78"/>
                <a:cs typeface="B Zar" panose="00000400000000000000" pitchFamily="2" charset="-78"/>
              </a:rPr>
              <a:t>(برای مثال تامین زمین لازم برای توسعه سرانه فضای سبز تا 17 مترمربع در سال 97، نیازمند مصرف تمامی منابع پیش بینی شده در برنامه است!)</a:t>
            </a:r>
            <a:endParaRPr lang="fa-IR" dirty="0">
              <a:latin typeface="Adobe Arabic" panose="02040503050201020203" pitchFamily="18" charset="-78"/>
              <a:cs typeface="B Zar" panose="00000400000000000000" pitchFamily="2" charset="-78"/>
            </a:endParaRPr>
          </a:p>
          <a:p>
            <a:pPr algn="just" rtl="1"/>
            <a:endParaRPr lang="fa-IR" dirty="0"/>
          </a:p>
        </p:txBody>
      </p:sp>
      <p:sp>
        <p:nvSpPr>
          <p:cNvPr id="9" name="Action Button: Forward or Next 8">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50554993"/>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750"/>
                                        <p:tgtEl>
                                          <p:spTgt spid="4"/>
                                        </p:tgtEl>
                                      </p:cBhvr>
                                    </p:animEffect>
                                  </p:childTnLst>
                                </p:cTn>
                              </p:par>
                            </p:childTnLst>
                          </p:cTn>
                        </p:par>
                        <p:par>
                          <p:cTn id="12" fill="hold">
                            <p:stCondLst>
                              <p:cond delay="1750"/>
                            </p:stCondLst>
                            <p:childTnLst>
                              <p:par>
                                <p:cTn id="13" presetID="53" presetClass="entr" presetSubtype="16"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p:cTn id="15" dur="1250" fill="hold"/>
                                        <p:tgtEl>
                                          <p:spTgt spid="8"/>
                                        </p:tgtEl>
                                        <p:attrNameLst>
                                          <p:attrName>ppt_w</p:attrName>
                                        </p:attrNameLst>
                                      </p:cBhvr>
                                      <p:tavLst>
                                        <p:tav tm="0">
                                          <p:val>
                                            <p:fltVal val="0"/>
                                          </p:val>
                                        </p:tav>
                                        <p:tav tm="100000">
                                          <p:val>
                                            <p:strVal val="#ppt_w"/>
                                          </p:val>
                                        </p:tav>
                                      </p:tavLst>
                                    </p:anim>
                                    <p:anim calcmode="lin" valueType="num">
                                      <p:cBhvr>
                                        <p:cTn id="16" dur="1250" fill="hold"/>
                                        <p:tgtEl>
                                          <p:spTgt spid="8"/>
                                        </p:tgtEl>
                                        <p:attrNameLst>
                                          <p:attrName>ppt_h</p:attrName>
                                        </p:attrNameLst>
                                      </p:cBhvr>
                                      <p:tavLst>
                                        <p:tav tm="0">
                                          <p:val>
                                            <p:fltVal val="0"/>
                                          </p:val>
                                        </p:tav>
                                        <p:tav tm="100000">
                                          <p:val>
                                            <p:strVal val="#ppt_h"/>
                                          </p:val>
                                        </p:tav>
                                      </p:tavLst>
                                    </p:anim>
                                    <p:animEffect transition="in" filter="fade">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371080"/>
            <a:ext cx="9144001" cy="1486920"/>
          </a:xfrm>
          <a:prstGeom prst="rect">
            <a:avLst/>
          </a:prstGeom>
        </p:spPr>
      </p:pic>
      <p:sp>
        <p:nvSpPr>
          <p:cNvPr id="2" name="Title 1"/>
          <p:cNvSpPr>
            <a:spLocks noGrp="1"/>
          </p:cNvSpPr>
          <p:nvPr>
            <p:ph type="title"/>
          </p:nvPr>
        </p:nvSpPr>
        <p:spPr>
          <a:xfrm>
            <a:off x="457199" y="148035"/>
            <a:ext cx="8229600" cy="1066800"/>
          </a:xfrm>
        </p:spPr>
        <p:txBody>
          <a:bodyPr>
            <a:normAutofit fontScale="90000"/>
          </a:bodyPr>
          <a:lstStyle/>
          <a:p>
            <a:pPr algn="ctr" rtl="1">
              <a:lnSpc>
                <a:spcPct val="150000"/>
              </a:lnSpc>
            </a:pPr>
            <a:r>
              <a:rPr lang="fa-IR" sz="2800" dirty="0" smtClean="0">
                <a:solidFill>
                  <a:schemeClr val="tx1"/>
                </a:solidFill>
                <a:cs typeface="B Titr" panose="00000700000000000000" pitchFamily="2" charset="-78"/>
              </a:rPr>
              <a:t>مجموعه اقدامات دبیرخانه دائمی پایش برنامه در زمینه </a:t>
            </a:r>
            <a:br>
              <a:rPr lang="fa-IR" sz="2800" dirty="0" smtClean="0">
                <a:solidFill>
                  <a:schemeClr val="tx1"/>
                </a:solidFill>
                <a:cs typeface="B Titr" panose="00000700000000000000" pitchFamily="2" charset="-78"/>
              </a:rPr>
            </a:br>
            <a:r>
              <a:rPr lang="fa-IR" sz="2800" dirty="0" smtClean="0">
                <a:solidFill>
                  <a:schemeClr val="tx1"/>
                </a:solidFill>
                <a:cs typeface="B Titr" panose="00000700000000000000" pitchFamily="2" charset="-78"/>
              </a:rPr>
              <a:t>آسیب شناسی و اصلاح برنامه</a:t>
            </a:r>
            <a:endParaRPr lang="fa-IR" sz="2800"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07574"/>
              </p:ext>
            </p:extLst>
          </p:nvPr>
        </p:nvGraphicFramePr>
        <p:xfrm>
          <a:off x="258528" y="1368425"/>
          <a:ext cx="8214912" cy="4817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629637A9-119A-49DA-BD12-AAC58B377D80}" type="slidenum">
              <a:rPr lang="en-US" smtClean="0"/>
              <a:t>154</a:t>
            </a:fld>
            <a:endParaRPr lang="en-US" dirty="0"/>
          </a:p>
        </p:txBody>
      </p:sp>
      <p:grpSp>
        <p:nvGrpSpPr>
          <p:cNvPr id="8" name="Gruppe 72"/>
          <p:cNvGrpSpPr>
            <a:grpSpLocks/>
          </p:cNvGrpSpPr>
          <p:nvPr/>
        </p:nvGrpSpPr>
        <p:grpSpPr bwMode="auto">
          <a:xfrm>
            <a:off x="6230491" y="2296950"/>
            <a:ext cx="666138" cy="721650"/>
            <a:chOff x="6731000" y="307975"/>
            <a:chExt cx="1341438" cy="1454438"/>
          </a:xfrm>
        </p:grpSpPr>
        <p:grpSp>
          <p:nvGrpSpPr>
            <p:cNvPr id="9" name="Gruppe 69"/>
            <p:cNvGrpSpPr>
              <a:grpSpLocks/>
            </p:cNvGrpSpPr>
            <p:nvPr/>
          </p:nvGrpSpPr>
          <p:grpSpPr bwMode="auto">
            <a:xfrm>
              <a:off x="6731000" y="307975"/>
              <a:ext cx="1341438" cy="1335088"/>
              <a:chOff x="6985496" y="4742888"/>
              <a:chExt cx="1340936" cy="1335810"/>
            </a:xfrm>
          </p:grpSpPr>
          <p:sp>
            <p:nvSpPr>
              <p:cNvPr id="11" name="Ellipse 161"/>
              <p:cNvSpPr/>
              <p:nvPr/>
            </p:nvSpPr>
            <p:spPr bwMode="auto">
              <a:xfrm>
                <a:off x="6990733" y="4742888"/>
                <a:ext cx="1335699" cy="1335810"/>
              </a:xfrm>
              <a:prstGeom prst="ellipse">
                <a:avLst/>
              </a:prstGeom>
              <a:solidFill>
                <a:schemeClr val="accent3">
                  <a:lumMod val="75000"/>
                </a:schemeClr>
              </a:solidFill>
              <a:ln w="9525" cap="flat" cmpd="sng" algn="ctr">
                <a:solidFill>
                  <a:schemeClr val="bg2">
                    <a:lumMod val="10000"/>
                  </a:schemeClr>
                </a:solidFill>
                <a:prstDash val="solid"/>
              </a:ln>
              <a:effectLst>
                <a:innerShdw blurRad="190500" dist="114300" dir="570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effectLst>
                    <a:outerShdw blurRad="38100" dist="38100" dir="2700000" algn="tl">
                      <a:srgbClr val="000000">
                        <a:alpha val="43137"/>
                      </a:srgbClr>
                    </a:outerShdw>
                  </a:effectLst>
                  <a:latin typeface="Calibri"/>
                </a:endParaRPr>
              </a:p>
            </p:txBody>
          </p:sp>
          <p:sp>
            <p:nvSpPr>
              <p:cNvPr id="12" name="Måne 64"/>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ffectLst>
                    <a:outerShdw blurRad="38100" dist="38100" dir="2700000" algn="tl">
                      <a:srgbClr val="000000">
                        <a:alpha val="43137"/>
                      </a:srgbClr>
                    </a:outerShdw>
                  </a:effectLst>
                  <a:latin typeface="Calibri"/>
                </a:endParaRPr>
              </a:p>
            </p:txBody>
          </p:sp>
          <p:sp>
            <p:nvSpPr>
              <p:cNvPr id="13" name="Ellipse 163"/>
              <p:cNvSpPr/>
              <p:nvPr/>
            </p:nvSpPr>
            <p:spPr bwMode="auto">
              <a:xfrm>
                <a:off x="7169577" y="4785783"/>
                <a:ext cx="983882" cy="721257"/>
              </a:xfrm>
              <a:prstGeom prst="ellipse">
                <a:avLst/>
              </a:prstGeom>
              <a:gradFill flip="none" rotWithShape="1">
                <a:gsLst>
                  <a:gs pos="0">
                    <a:srgbClr val="1F497D">
                      <a:lumMod val="40000"/>
                      <a:lumOff val="60000"/>
                      <a:alpha val="0"/>
                    </a:srgbClr>
                  </a:gs>
                  <a:gs pos="100000">
                    <a:sysClr val="window" lastClr="FFFFFF">
                      <a:alpha val="77000"/>
                    </a:sys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effectLst>
                    <a:outerShdw blurRad="38100" dist="38100" dir="2700000" algn="tl">
                      <a:srgbClr val="000000">
                        <a:alpha val="43137"/>
                      </a:srgbClr>
                    </a:outerShdw>
                  </a:effectLst>
                  <a:latin typeface="Calibri"/>
                </a:endParaRPr>
              </a:p>
            </p:txBody>
          </p:sp>
        </p:grpSp>
        <p:sp>
          <p:nvSpPr>
            <p:cNvPr id="10" name="Ellipse 160"/>
            <p:cNvSpPr/>
            <p:nvPr/>
          </p:nvSpPr>
          <p:spPr bwMode="auto">
            <a:xfrm>
              <a:off x="6786578" y="1500174"/>
              <a:ext cx="1198946" cy="262239"/>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a:solidFill>
                  <a:srgbClr val="FFFFFF"/>
                </a:solidFill>
                <a:effectLst>
                  <a:outerShdw blurRad="38100" dist="38100" dir="2700000" algn="tl">
                    <a:srgbClr val="000000">
                      <a:alpha val="43137"/>
                    </a:srgbClr>
                  </a:outerShdw>
                </a:effectLst>
                <a:latin typeface="Calibri"/>
              </a:endParaRPr>
            </a:p>
          </p:txBody>
        </p:sp>
      </p:grpSp>
      <p:grpSp>
        <p:nvGrpSpPr>
          <p:cNvPr id="14" name="Gruppe 72"/>
          <p:cNvGrpSpPr>
            <a:grpSpLocks/>
          </p:cNvGrpSpPr>
          <p:nvPr/>
        </p:nvGrpSpPr>
        <p:grpSpPr bwMode="auto">
          <a:xfrm>
            <a:off x="4733489" y="2747312"/>
            <a:ext cx="489408" cy="530192"/>
            <a:chOff x="6731000" y="307975"/>
            <a:chExt cx="1341438" cy="1454438"/>
          </a:xfrm>
        </p:grpSpPr>
        <p:grpSp>
          <p:nvGrpSpPr>
            <p:cNvPr id="15" name="Gruppe 69"/>
            <p:cNvGrpSpPr>
              <a:grpSpLocks/>
            </p:cNvGrpSpPr>
            <p:nvPr/>
          </p:nvGrpSpPr>
          <p:grpSpPr bwMode="auto">
            <a:xfrm>
              <a:off x="6731000" y="307975"/>
              <a:ext cx="1341438" cy="1335088"/>
              <a:chOff x="6985496" y="4742888"/>
              <a:chExt cx="1340936" cy="1335810"/>
            </a:xfrm>
          </p:grpSpPr>
          <p:sp>
            <p:nvSpPr>
              <p:cNvPr id="17" name="Ellipse 161"/>
              <p:cNvSpPr/>
              <p:nvPr/>
            </p:nvSpPr>
            <p:spPr bwMode="auto">
              <a:xfrm>
                <a:off x="6990733" y="4742888"/>
                <a:ext cx="1335699" cy="1335810"/>
              </a:xfrm>
              <a:prstGeom prst="ellipse">
                <a:avLst/>
              </a:prstGeom>
              <a:solidFill>
                <a:schemeClr val="accent3">
                  <a:lumMod val="75000"/>
                </a:schemeClr>
              </a:solidFill>
              <a:ln w="9525" cap="flat" cmpd="sng" algn="ctr">
                <a:solidFill>
                  <a:schemeClr val="bg2">
                    <a:lumMod val="10000"/>
                  </a:schemeClr>
                </a:solidFill>
                <a:prstDash val="solid"/>
              </a:ln>
              <a:effectLst>
                <a:innerShdw blurRad="190500" dist="114300" dir="570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effectLst>
                    <a:outerShdw blurRad="38100" dist="38100" dir="2700000" algn="tl">
                      <a:srgbClr val="000000">
                        <a:alpha val="43137"/>
                      </a:srgbClr>
                    </a:outerShdw>
                  </a:effectLst>
                  <a:latin typeface="Calibri"/>
                </a:endParaRPr>
              </a:p>
            </p:txBody>
          </p:sp>
          <p:sp>
            <p:nvSpPr>
              <p:cNvPr id="18" name="Måne 64"/>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ffectLst>
                    <a:outerShdw blurRad="38100" dist="38100" dir="2700000" algn="tl">
                      <a:srgbClr val="000000">
                        <a:alpha val="43137"/>
                      </a:srgbClr>
                    </a:outerShdw>
                  </a:effectLst>
                  <a:latin typeface="Calibri"/>
                </a:endParaRPr>
              </a:p>
            </p:txBody>
          </p:sp>
          <p:sp>
            <p:nvSpPr>
              <p:cNvPr id="19" name="Ellipse 163"/>
              <p:cNvSpPr/>
              <p:nvPr/>
            </p:nvSpPr>
            <p:spPr bwMode="auto">
              <a:xfrm>
                <a:off x="7169577" y="4785783"/>
                <a:ext cx="983882" cy="721257"/>
              </a:xfrm>
              <a:prstGeom prst="ellipse">
                <a:avLst/>
              </a:prstGeom>
              <a:gradFill flip="none" rotWithShape="1">
                <a:gsLst>
                  <a:gs pos="0">
                    <a:srgbClr val="1F497D">
                      <a:lumMod val="40000"/>
                      <a:lumOff val="60000"/>
                      <a:alpha val="0"/>
                    </a:srgbClr>
                  </a:gs>
                  <a:gs pos="100000">
                    <a:sysClr val="window" lastClr="FFFFFF">
                      <a:alpha val="77000"/>
                    </a:sys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effectLst>
                    <a:outerShdw blurRad="38100" dist="38100" dir="2700000" algn="tl">
                      <a:srgbClr val="000000">
                        <a:alpha val="43137"/>
                      </a:srgbClr>
                    </a:outerShdw>
                  </a:effectLst>
                  <a:latin typeface="Calibri"/>
                </a:endParaRPr>
              </a:p>
            </p:txBody>
          </p:sp>
        </p:grpSp>
        <p:sp>
          <p:nvSpPr>
            <p:cNvPr id="16" name="Ellipse 160"/>
            <p:cNvSpPr/>
            <p:nvPr/>
          </p:nvSpPr>
          <p:spPr bwMode="auto">
            <a:xfrm>
              <a:off x="6786578" y="1500174"/>
              <a:ext cx="1198946" cy="262239"/>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a:solidFill>
                  <a:srgbClr val="FFFFFF"/>
                </a:solidFill>
                <a:effectLst>
                  <a:outerShdw blurRad="38100" dist="38100" dir="2700000" algn="tl">
                    <a:srgbClr val="000000">
                      <a:alpha val="43137"/>
                    </a:srgbClr>
                  </a:outerShdw>
                </a:effectLst>
                <a:latin typeface="Calibri"/>
              </a:endParaRPr>
            </a:p>
          </p:txBody>
        </p:sp>
      </p:grpSp>
      <p:grpSp>
        <p:nvGrpSpPr>
          <p:cNvPr id="20" name="Gruppe 72"/>
          <p:cNvGrpSpPr>
            <a:grpSpLocks/>
          </p:cNvGrpSpPr>
          <p:nvPr/>
        </p:nvGrpSpPr>
        <p:grpSpPr bwMode="auto">
          <a:xfrm>
            <a:off x="3350079" y="3272330"/>
            <a:ext cx="409777" cy="443925"/>
            <a:chOff x="6731000" y="307975"/>
            <a:chExt cx="1341438" cy="1454438"/>
          </a:xfrm>
        </p:grpSpPr>
        <p:grpSp>
          <p:nvGrpSpPr>
            <p:cNvPr id="21" name="Gruppe 69"/>
            <p:cNvGrpSpPr>
              <a:grpSpLocks/>
            </p:cNvGrpSpPr>
            <p:nvPr/>
          </p:nvGrpSpPr>
          <p:grpSpPr bwMode="auto">
            <a:xfrm>
              <a:off x="6731000" y="307975"/>
              <a:ext cx="1341438" cy="1335088"/>
              <a:chOff x="6985496" y="4742888"/>
              <a:chExt cx="1340936" cy="1335810"/>
            </a:xfrm>
          </p:grpSpPr>
          <p:sp>
            <p:nvSpPr>
              <p:cNvPr id="23" name="Ellipse 161"/>
              <p:cNvSpPr/>
              <p:nvPr/>
            </p:nvSpPr>
            <p:spPr bwMode="auto">
              <a:xfrm>
                <a:off x="6990733" y="4742888"/>
                <a:ext cx="1335699" cy="1335810"/>
              </a:xfrm>
              <a:prstGeom prst="ellipse">
                <a:avLst/>
              </a:prstGeom>
              <a:solidFill>
                <a:schemeClr val="accent3">
                  <a:lumMod val="75000"/>
                </a:schemeClr>
              </a:solidFill>
              <a:ln w="9525" cap="flat" cmpd="sng" algn="ctr">
                <a:solidFill>
                  <a:schemeClr val="bg2">
                    <a:lumMod val="10000"/>
                  </a:schemeClr>
                </a:solidFill>
                <a:prstDash val="solid"/>
              </a:ln>
              <a:effectLst>
                <a:innerShdw blurRad="190500" dist="114300" dir="570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effectLst>
                    <a:outerShdw blurRad="38100" dist="38100" dir="2700000" algn="tl">
                      <a:srgbClr val="000000">
                        <a:alpha val="43137"/>
                      </a:srgbClr>
                    </a:outerShdw>
                  </a:effectLst>
                  <a:latin typeface="Calibri"/>
                </a:endParaRPr>
              </a:p>
            </p:txBody>
          </p:sp>
          <p:sp>
            <p:nvSpPr>
              <p:cNvPr id="24" name="Måne 64"/>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ffectLst>
                    <a:outerShdw blurRad="38100" dist="38100" dir="2700000" algn="tl">
                      <a:srgbClr val="000000">
                        <a:alpha val="43137"/>
                      </a:srgbClr>
                    </a:outerShdw>
                  </a:effectLst>
                  <a:latin typeface="Calibri"/>
                </a:endParaRPr>
              </a:p>
            </p:txBody>
          </p:sp>
          <p:sp>
            <p:nvSpPr>
              <p:cNvPr id="25" name="Ellipse 163"/>
              <p:cNvSpPr/>
              <p:nvPr/>
            </p:nvSpPr>
            <p:spPr bwMode="auto">
              <a:xfrm>
                <a:off x="7169577" y="4785783"/>
                <a:ext cx="983882" cy="721257"/>
              </a:xfrm>
              <a:prstGeom prst="ellipse">
                <a:avLst/>
              </a:prstGeom>
              <a:gradFill flip="none" rotWithShape="1">
                <a:gsLst>
                  <a:gs pos="0">
                    <a:srgbClr val="1F497D">
                      <a:lumMod val="40000"/>
                      <a:lumOff val="60000"/>
                      <a:alpha val="0"/>
                    </a:srgbClr>
                  </a:gs>
                  <a:gs pos="100000">
                    <a:sysClr val="window" lastClr="FFFFFF">
                      <a:alpha val="77000"/>
                    </a:sys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effectLst>
                    <a:outerShdw blurRad="38100" dist="38100" dir="2700000" algn="tl">
                      <a:srgbClr val="000000">
                        <a:alpha val="43137"/>
                      </a:srgbClr>
                    </a:outerShdw>
                  </a:effectLst>
                  <a:latin typeface="Calibri"/>
                </a:endParaRPr>
              </a:p>
            </p:txBody>
          </p:sp>
        </p:grpSp>
        <p:sp>
          <p:nvSpPr>
            <p:cNvPr id="22" name="Ellipse 160"/>
            <p:cNvSpPr/>
            <p:nvPr/>
          </p:nvSpPr>
          <p:spPr bwMode="auto">
            <a:xfrm>
              <a:off x="6786578" y="1500174"/>
              <a:ext cx="1198946" cy="262239"/>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a:solidFill>
                  <a:srgbClr val="FFFFFF"/>
                </a:solidFill>
                <a:effectLst>
                  <a:outerShdw blurRad="38100" dist="38100" dir="2700000" algn="tl">
                    <a:srgbClr val="000000">
                      <a:alpha val="43137"/>
                    </a:srgbClr>
                  </a:outerShdw>
                </a:effectLst>
                <a:latin typeface="Calibri"/>
              </a:endParaRPr>
            </a:p>
          </p:txBody>
        </p:sp>
      </p:grpSp>
      <p:grpSp>
        <p:nvGrpSpPr>
          <p:cNvPr id="26" name="Gruppe 72"/>
          <p:cNvGrpSpPr>
            <a:grpSpLocks/>
          </p:cNvGrpSpPr>
          <p:nvPr/>
        </p:nvGrpSpPr>
        <p:grpSpPr bwMode="auto">
          <a:xfrm>
            <a:off x="2122587" y="4020267"/>
            <a:ext cx="296149" cy="320828"/>
            <a:chOff x="6731000" y="307975"/>
            <a:chExt cx="1341438" cy="1454438"/>
          </a:xfrm>
        </p:grpSpPr>
        <p:grpSp>
          <p:nvGrpSpPr>
            <p:cNvPr id="27" name="Gruppe 69"/>
            <p:cNvGrpSpPr>
              <a:grpSpLocks/>
            </p:cNvGrpSpPr>
            <p:nvPr/>
          </p:nvGrpSpPr>
          <p:grpSpPr bwMode="auto">
            <a:xfrm>
              <a:off x="6731000" y="307975"/>
              <a:ext cx="1341438" cy="1335088"/>
              <a:chOff x="6985496" y="4742888"/>
              <a:chExt cx="1340936" cy="1335810"/>
            </a:xfrm>
          </p:grpSpPr>
          <p:sp>
            <p:nvSpPr>
              <p:cNvPr id="29" name="Ellipse 161"/>
              <p:cNvSpPr/>
              <p:nvPr/>
            </p:nvSpPr>
            <p:spPr bwMode="auto">
              <a:xfrm>
                <a:off x="6990733" y="4742888"/>
                <a:ext cx="1335699" cy="1335810"/>
              </a:xfrm>
              <a:prstGeom prst="ellipse">
                <a:avLst/>
              </a:prstGeom>
              <a:solidFill>
                <a:schemeClr val="accent3">
                  <a:lumMod val="75000"/>
                </a:schemeClr>
              </a:solidFill>
              <a:ln w="9525" cap="flat" cmpd="sng" algn="ctr">
                <a:solidFill>
                  <a:schemeClr val="bg2">
                    <a:lumMod val="10000"/>
                  </a:schemeClr>
                </a:solidFill>
                <a:prstDash val="solid"/>
              </a:ln>
              <a:effectLst>
                <a:innerShdw blurRad="190500" dist="114300" dir="570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effectLst>
                    <a:outerShdw blurRad="38100" dist="38100" dir="2700000" algn="tl">
                      <a:srgbClr val="000000">
                        <a:alpha val="43137"/>
                      </a:srgbClr>
                    </a:outerShdw>
                  </a:effectLst>
                  <a:latin typeface="Calibri"/>
                </a:endParaRPr>
              </a:p>
            </p:txBody>
          </p:sp>
          <p:sp>
            <p:nvSpPr>
              <p:cNvPr id="30" name="Måne 64"/>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ffectLst>
                    <a:outerShdw blurRad="38100" dist="38100" dir="2700000" algn="tl">
                      <a:srgbClr val="000000">
                        <a:alpha val="43137"/>
                      </a:srgbClr>
                    </a:outerShdw>
                  </a:effectLst>
                  <a:latin typeface="Calibri"/>
                </a:endParaRPr>
              </a:p>
            </p:txBody>
          </p:sp>
          <p:sp>
            <p:nvSpPr>
              <p:cNvPr id="31" name="Ellipse 163"/>
              <p:cNvSpPr/>
              <p:nvPr/>
            </p:nvSpPr>
            <p:spPr bwMode="auto">
              <a:xfrm>
                <a:off x="7169577" y="4785783"/>
                <a:ext cx="983882" cy="721257"/>
              </a:xfrm>
              <a:prstGeom prst="ellipse">
                <a:avLst/>
              </a:prstGeom>
              <a:gradFill flip="none" rotWithShape="1">
                <a:gsLst>
                  <a:gs pos="0">
                    <a:srgbClr val="1F497D">
                      <a:lumMod val="40000"/>
                      <a:lumOff val="60000"/>
                      <a:alpha val="0"/>
                    </a:srgbClr>
                  </a:gs>
                  <a:gs pos="100000">
                    <a:sysClr val="window" lastClr="FFFFFF">
                      <a:alpha val="77000"/>
                    </a:sys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effectLst>
                    <a:outerShdw blurRad="38100" dist="38100" dir="2700000" algn="tl">
                      <a:srgbClr val="000000">
                        <a:alpha val="43137"/>
                      </a:srgbClr>
                    </a:outerShdw>
                  </a:effectLst>
                  <a:latin typeface="Calibri"/>
                </a:endParaRPr>
              </a:p>
            </p:txBody>
          </p:sp>
        </p:grpSp>
        <p:sp>
          <p:nvSpPr>
            <p:cNvPr id="28" name="Ellipse 160"/>
            <p:cNvSpPr/>
            <p:nvPr/>
          </p:nvSpPr>
          <p:spPr bwMode="auto">
            <a:xfrm>
              <a:off x="6786578" y="1500174"/>
              <a:ext cx="1198946" cy="262239"/>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a:solidFill>
                  <a:srgbClr val="FFFFFF"/>
                </a:solidFill>
                <a:effectLst>
                  <a:outerShdw blurRad="38100" dist="38100" dir="2700000" algn="tl">
                    <a:srgbClr val="000000">
                      <a:alpha val="43137"/>
                    </a:srgbClr>
                  </a:outerShdw>
                </a:effectLst>
                <a:latin typeface="Calibri"/>
              </a:endParaRPr>
            </a:p>
          </p:txBody>
        </p:sp>
      </p:grpSp>
      <p:grpSp>
        <p:nvGrpSpPr>
          <p:cNvPr id="32" name="Gruppe 72"/>
          <p:cNvGrpSpPr>
            <a:grpSpLocks/>
          </p:cNvGrpSpPr>
          <p:nvPr/>
        </p:nvGrpSpPr>
        <p:grpSpPr bwMode="auto">
          <a:xfrm>
            <a:off x="1217373" y="4960367"/>
            <a:ext cx="171139" cy="185400"/>
            <a:chOff x="6731000" y="307975"/>
            <a:chExt cx="1341438" cy="1454438"/>
          </a:xfrm>
        </p:grpSpPr>
        <p:grpSp>
          <p:nvGrpSpPr>
            <p:cNvPr id="33" name="Gruppe 69"/>
            <p:cNvGrpSpPr>
              <a:grpSpLocks/>
            </p:cNvGrpSpPr>
            <p:nvPr/>
          </p:nvGrpSpPr>
          <p:grpSpPr bwMode="auto">
            <a:xfrm>
              <a:off x="6731000" y="307975"/>
              <a:ext cx="1341438" cy="1335088"/>
              <a:chOff x="6985496" y="4742888"/>
              <a:chExt cx="1340936" cy="1335810"/>
            </a:xfrm>
          </p:grpSpPr>
          <p:sp>
            <p:nvSpPr>
              <p:cNvPr id="35" name="Ellipse 161"/>
              <p:cNvSpPr/>
              <p:nvPr/>
            </p:nvSpPr>
            <p:spPr bwMode="auto">
              <a:xfrm>
                <a:off x="6990733" y="4742888"/>
                <a:ext cx="1335699" cy="1335810"/>
              </a:xfrm>
              <a:prstGeom prst="ellipse">
                <a:avLst/>
              </a:prstGeom>
              <a:solidFill>
                <a:schemeClr val="accent3">
                  <a:lumMod val="75000"/>
                </a:schemeClr>
              </a:solidFill>
              <a:ln w="9525" cap="flat" cmpd="sng" algn="ctr">
                <a:solidFill>
                  <a:schemeClr val="bg2">
                    <a:lumMod val="10000"/>
                  </a:schemeClr>
                </a:solidFill>
                <a:prstDash val="solid"/>
              </a:ln>
              <a:effectLst>
                <a:innerShdw blurRad="190500" dist="114300" dir="570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effectLst>
                    <a:outerShdw blurRad="38100" dist="38100" dir="2700000" algn="tl">
                      <a:srgbClr val="000000">
                        <a:alpha val="43137"/>
                      </a:srgbClr>
                    </a:outerShdw>
                  </a:effectLst>
                  <a:latin typeface="Calibri"/>
                </a:endParaRPr>
              </a:p>
            </p:txBody>
          </p:sp>
          <p:sp>
            <p:nvSpPr>
              <p:cNvPr id="36" name="Måne 64"/>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ffectLst>
                    <a:outerShdw blurRad="38100" dist="38100" dir="2700000" algn="tl">
                      <a:srgbClr val="000000">
                        <a:alpha val="43137"/>
                      </a:srgbClr>
                    </a:outerShdw>
                  </a:effectLst>
                  <a:latin typeface="Calibri"/>
                </a:endParaRPr>
              </a:p>
            </p:txBody>
          </p:sp>
          <p:sp>
            <p:nvSpPr>
              <p:cNvPr id="37" name="Ellipse 163"/>
              <p:cNvSpPr/>
              <p:nvPr/>
            </p:nvSpPr>
            <p:spPr bwMode="auto">
              <a:xfrm>
                <a:off x="7169577" y="4785783"/>
                <a:ext cx="983882" cy="721257"/>
              </a:xfrm>
              <a:prstGeom prst="ellipse">
                <a:avLst/>
              </a:prstGeom>
              <a:gradFill flip="none" rotWithShape="1">
                <a:gsLst>
                  <a:gs pos="0">
                    <a:srgbClr val="1F497D">
                      <a:lumMod val="40000"/>
                      <a:lumOff val="60000"/>
                      <a:alpha val="0"/>
                    </a:srgbClr>
                  </a:gs>
                  <a:gs pos="100000">
                    <a:sysClr val="window" lastClr="FFFFFF">
                      <a:alpha val="77000"/>
                    </a:sys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effectLst>
                    <a:outerShdw blurRad="38100" dist="38100" dir="2700000" algn="tl">
                      <a:srgbClr val="000000">
                        <a:alpha val="43137"/>
                      </a:srgbClr>
                    </a:outerShdw>
                  </a:effectLst>
                  <a:latin typeface="Calibri"/>
                </a:endParaRPr>
              </a:p>
            </p:txBody>
          </p:sp>
        </p:grpSp>
        <p:sp>
          <p:nvSpPr>
            <p:cNvPr id="34" name="Ellipse 160"/>
            <p:cNvSpPr/>
            <p:nvPr/>
          </p:nvSpPr>
          <p:spPr bwMode="auto">
            <a:xfrm>
              <a:off x="6786578" y="1500174"/>
              <a:ext cx="1198946" cy="262239"/>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a:solidFill>
                  <a:srgbClr val="FFFFFF"/>
                </a:solidFill>
                <a:effectLst>
                  <a:outerShdw blurRad="38100" dist="38100" dir="2700000" algn="tl">
                    <a:srgbClr val="000000">
                      <a:alpha val="43137"/>
                    </a:srgbClr>
                  </a:outerShdw>
                </a:effectLst>
                <a:latin typeface="Calibri"/>
              </a:endParaRPr>
            </a:p>
          </p:txBody>
        </p:sp>
      </p:grpSp>
      <p:sp>
        <p:nvSpPr>
          <p:cNvPr id="39" name="Action Button: Forward or Next 38">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70248432"/>
      </p:ext>
    </p:extLst>
  </p:cSld>
  <p:clrMapOvr>
    <a:masterClrMapping/>
  </p:clrMapOvr>
  <p:transition spd="med" advClick="0">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2" name="Title 1"/>
          <p:cNvSpPr>
            <a:spLocks noGrp="1"/>
          </p:cNvSpPr>
          <p:nvPr>
            <p:ph type="title"/>
          </p:nvPr>
        </p:nvSpPr>
        <p:spPr>
          <a:xfrm>
            <a:off x="1048530" y="190500"/>
            <a:ext cx="7642860" cy="1066800"/>
          </a:xfrm>
        </p:spPr>
        <p:txBody>
          <a:bodyPr>
            <a:normAutofit/>
          </a:bodyPr>
          <a:lstStyle/>
          <a:p>
            <a:pPr algn="r" rtl="1"/>
            <a:r>
              <a:rPr lang="fa-IR" sz="3200" dirty="0" smtClean="0">
                <a:solidFill>
                  <a:schemeClr val="tx1"/>
                </a:solidFill>
                <a:cs typeface="B Titr" panose="00000700000000000000" pitchFamily="2" charset="-78"/>
              </a:rPr>
              <a:t>نمونه فرم های جدید آسیب شناسی </a:t>
            </a:r>
            <a:r>
              <a:rPr lang="fa-IR" sz="3200" dirty="0" smtClean="0">
                <a:solidFill>
                  <a:srgbClr val="C00000"/>
                </a:solidFill>
                <a:cs typeface="B Titr" panose="00000700000000000000" pitchFamily="2" charset="-78"/>
              </a:rPr>
              <a:t>اهداف کمی </a:t>
            </a:r>
            <a:r>
              <a:rPr lang="fa-IR" sz="3200" dirty="0" smtClean="0">
                <a:solidFill>
                  <a:schemeClr val="tx1"/>
                </a:solidFill>
                <a:cs typeface="B Titr" panose="00000700000000000000" pitchFamily="2" charset="-78"/>
              </a:rPr>
              <a:t>برنامه</a:t>
            </a:r>
            <a:endParaRPr lang="fa-IR" sz="3200" dirty="0">
              <a:solidFill>
                <a:schemeClr val="tx1"/>
              </a:solidFill>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2727254"/>
              </p:ext>
            </p:extLst>
          </p:nvPr>
        </p:nvGraphicFramePr>
        <p:xfrm>
          <a:off x="352984" y="1447800"/>
          <a:ext cx="8572500" cy="5226035"/>
        </p:xfrm>
        <a:graphic>
          <a:graphicData uri="http://schemas.openxmlformats.org/drawingml/2006/table">
            <a:tbl>
              <a:tblPr rtl="1"/>
              <a:tblGrid>
                <a:gridCol w="255012"/>
                <a:gridCol w="1122056"/>
                <a:gridCol w="306016"/>
                <a:gridCol w="255012"/>
                <a:gridCol w="255012"/>
                <a:gridCol w="255012"/>
                <a:gridCol w="255012"/>
                <a:gridCol w="255012"/>
                <a:gridCol w="255012"/>
                <a:gridCol w="201970"/>
                <a:gridCol w="201970"/>
                <a:gridCol w="494726"/>
                <a:gridCol w="515126"/>
                <a:gridCol w="586528"/>
                <a:gridCol w="438621"/>
                <a:gridCol w="545727"/>
                <a:gridCol w="591630"/>
                <a:gridCol w="306016"/>
                <a:gridCol w="255012"/>
                <a:gridCol w="255012"/>
                <a:gridCol w="255012"/>
                <a:gridCol w="255012"/>
                <a:gridCol w="255012"/>
                <a:gridCol w="201970"/>
              </a:tblGrid>
              <a:tr h="365760">
                <a:tc gridSpan="24">
                  <a:txBody>
                    <a:bodyPr/>
                    <a:lstStyle/>
                    <a:p>
                      <a:pPr algn="r" rtl="1" fontAlgn="ctr"/>
                      <a:r>
                        <a:rPr lang="fa-IR" sz="1800" b="1" i="0" u="none" strike="noStrike" dirty="0">
                          <a:solidFill>
                            <a:srgbClr val="000000"/>
                          </a:solidFill>
                          <a:effectLst/>
                          <a:latin typeface="B Nazanin" panose="00000400000000000000" pitchFamily="2" charset="-78"/>
                          <a:cs typeface="B Nazanin" panose="00000400000000000000" pitchFamily="2" charset="-78"/>
                        </a:rPr>
                        <a:t>عنوان حوزه ماموریتی:</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60061">
                <a:tc gridSpan="24">
                  <a:txBody>
                    <a:bodyPr/>
                    <a:lstStyle/>
                    <a:p>
                      <a:pPr algn="r" rtl="1" fontAlgn="ctr"/>
                      <a:r>
                        <a:rPr lang="fa-IR" sz="2000" b="0" i="0" u="none" strike="noStrike" dirty="0">
                          <a:solidFill>
                            <a:srgbClr val="000000"/>
                          </a:solidFill>
                          <a:effectLst/>
                          <a:latin typeface="B Nazanin" panose="00000400000000000000" pitchFamily="2" charset="-78"/>
                          <a:cs typeface="B Nazanin" panose="00000400000000000000" pitchFamily="2" charset="-78"/>
                        </a:rPr>
                        <a:t>عنوان کارگروه:</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1100978">
                <a:tc gridSpan="9">
                  <a:txBody>
                    <a:bodyPr/>
                    <a:lstStyle/>
                    <a:p>
                      <a:pPr algn="ctr" rtl="1" fontAlgn="b"/>
                      <a:r>
                        <a:rPr lang="fa-IR" sz="1800" b="1" i="0" u="none" strike="noStrike" dirty="0">
                          <a:solidFill>
                            <a:srgbClr val="000000"/>
                          </a:solidFill>
                          <a:effectLst/>
                          <a:latin typeface="B Nazanin" panose="00000400000000000000" pitchFamily="2" charset="-78"/>
                          <a:cs typeface="B Nazanin" panose="00000400000000000000" pitchFamily="2" charset="-78"/>
                        </a:rPr>
                        <a:t>اهداف کمی برنامه پنج ساله دوم شهرداری تهران</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2">
                  <a:txBody>
                    <a:bodyPr/>
                    <a:lstStyle/>
                    <a:p>
                      <a:pPr algn="ctr" rtl="1" fontAlgn="b"/>
                      <a:r>
                        <a:rPr lang="fa-IR" sz="1400" b="1" i="0" u="none" strike="noStrike" dirty="0">
                          <a:solidFill>
                            <a:srgbClr val="000000"/>
                          </a:solidFill>
                          <a:effectLst/>
                          <a:latin typeface="B Nazanin" panose="00000400000000000000" pitchFamily="2" charset="-78"/>
                          <a:cs typeface="B Nazanin" panose="00000400000000000000" pitchFamily="2" charset="-78"/>
                        </a:rPr>
                        <a:t>پیشنهاد</a:t>
                      </a:r>
                      <a:endParaRPr lang="fa-IR" sz="1600" b="1" i="0" u="none" strike="noStrike" dirty="0">
                        <a:solidFill>
                          <a:srgbClr val="000000"/>
                        </a:solidFill>
                        <a:effectLst/>
                        <a:latin typeface="B Nazanin" panose="00000400000000000000" pitchFamily="2" charset="-78"/>
                        <a:cs typeface="B Nazanin" panose="00000400000000000000" pitchFamily="2" charset="-78"/>
                      </a:endParaRPr>
                    </a:p>
                  </a:txBody>
                  <a:tcPr marL="2774" marR="2774" marT="369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pPr rtl="1"/>
                      <a:endParaRPr lang="fa-IR"/>
                    </a:p>
                  </a:txBody>
                  <a:tcPr/>
                </a:tc>
                <a:tc gridSpan="6">
                  <a:txBody>
                    <a:bodyPr/>
                    <a:lstStyle/>
                    <a:p>
                      <a:pPr algn="ctr" rtl="1" fontAlgn="ctr"/>
                      <a:r>
                        <a:rPr lang="fa-IR" sz="1600" b="1" i="0" u="none" strike="noStrike" dirty="0">
                          <a:solidFill>
                            <a:srgbClr val="000000"/>
                          </a:solidFill>
                          <a:effectLst/>
                          <a:latin typeface="B Nazanin" panose="00000400000000000000" pitchFamily="2" charset="-78"/>
                          <a:cs typeface="B Nazanin" panose="00000400000000000000" pitchFamily="2" charset="-78"/>
                        </a:rPr>
                        <a:t>دلایل پیشنهاد حذف یا اصلاح (در چارچوب ابعاد ذیل)</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7">
                  <a:txBody>
                    <a:bodyPr/>
                    <a:lstStyle/>
                    <a:p>
                      <a:pPr algn="ctr" rtl="1" fontAlgn="b"/>
                      <a:r>
                        <a:rPr lang="fa-IR" sz="1400" b="1" i="0" u="none" strike="noStrike" dirty="0">
                          <a:solidFill>
                            <a:srgbClr val="000000"/>
                          </a:solidFill>
                          <a:effectLst/>
                          <a:latin typeface="B Nazanin" panose="00000400000000000000" pitchFamily="2" charset="-78"/>
                          <a:cs typeface="B Nazanin" panose="00000400000000000000" pitchFamily="2" charset="-78"/>
                        </a:rPr>
                        <a:t>اهداف کمی اصلاحی پیشنهادی</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29453">
                <a:tc rowSpan="2">
                  <a:txBody>
                    <a:bodyPr/>
                    <a:lstStyle/>
                    <a:p>
                      <a:pPr algn="ctr" rtl="1" fontAlgn="ctr"/>
                      <a:r>
                        <a:rPr lang="fa-IR" sz="1200" b="1" i="0" u="none" strike="noStrike">
                          <a:solidFill>
                            <a:srgbClr val="000000"/>
                          </a:solidFill>
                          <a:effectLst/>
                          <a:latin typeface="B Nazanin" panose="00000400000000000000" pitchFamily="2" charset="-78"/>
                          <a:cs typeface="B Nazanin" panose="00000400000000000000" pitchFamily="2" charset="-78"/>
                        </a:rPr>
                        <a:t>ردیف</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rtl="1" fontAlgn="ctr"/>
                      <a:r>
                        <a:rPr lang="fa-IR" sz="1200" b="1" i="0" u="none" strike="noStrike" dirty="0">
                          <a:solidFill>
                            <a:srgbClr val="000000"/>
                          </a:solidFill>
                          <a:effectLst/>
                          <a:latin typeface="B Nazanin" panose="00000400000000000000" pitchFamily="2" charset="-78"/>
                          <a:cs typeface="B Nazanin" panose="00000400000000000000" pitchFamily="2" charset="-78"/>
                        </a:rPr>
                        <a:t>عنوان هدف کمی/هدف عملیاتی</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rtl="1" fontAlgn="ctr"/>
                      <a:r>
                        <a:rPr lang="fa-IR" sz="1100" b="1" i="0" u="none" strike="noStrike" dirty="0">
                          <a:solidFill>
                            <a:srgbClr val="000000"/>
                          </a:solidFill>
                          <a:effectLst/>
                          <a:latin typeface="B Nazanin" panose="00000400000000000000" pitchFamily="2" charset="-78"/>
                          <a:cs typeface="B Nazanin" panose="00000400000000000000" pitchFamily="2" charset="-78"/>
                        </a:rPr>
                        <a:t>واحد سنجش</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rtl="1" fontAlgn="ctr"/>
                      <a:r>
                        <a:rPr lang="fa-IR" sz="1100" b="1" i="0" u="none" strike="noStrike">
                          <a:solidFill>
                            <a:srgbClr val="000000"/>
                          </a:solidFill>
                          <a:effectLst/>
                          <a:latin typeface="B Nazanin" panose="00000400000000000000" pitchFamily="2" charset="-78"/>
                          <a:cs typeface="B Nazanin" panose="00000400000000000000" pitchFamily="2" charset="-78"/>
                        </a:rPr>
                        <a:t>وضع</a:t>
                      </a:r>
                      <a:br>
                        <a:rPr lang="fa-IR" sz="1100" b="1" i="0" u="none" strike="noStrike">
                          <a:solidFill>
                            <a:srgbClr val="000000"/>
                          </a:solidFill>
                          <a:effectLst/>
                          <a:latin typeface="B Nazanin" panose="00000400000000000000" pitchFamily="2" charset="-78"/>
                          <a:cs typeface="B Nazanin" panose="00000400000000000000" pitchFamily="2" charset="-78"/>
                        </a:rPr>
                      </a:br>
                      <a:r>
                        <a:rPr lang="fa-IR" sz="1100" b="1" i="0" u="none" strike="noStrike">
                          <a:solidFill>
                            <a:srgbClr val="000000"/>
                          </a:solidFill>
                          <a:effectLst/>
                          <a:latin typeface="B Nazanin" panose="00000400000000000000" pitchFamily="2" charset="-78"/>
                          <a:cs typeface="B Nazanin" panose="00000400000000000000" pitchFamily="2" charset="-78"/>
                        </a:rPr>
                        <a:t>موجود</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5">
                  <a:txBody>
                    <a:bodyPr/>
                    <a:lstStyle/>
                    <a:p>
                      <a:pPr algn="ctr" rtl="1" fontAlgn="ctr"/>
                      <a:r>
                        <a:rPr lang="fa-IR" sz="1100" b="1" i="0" u="none" strike="noStrike">
                          <a:solidFill>
                            <a:srgbClr val="000000"/>
                          </a:solidFill>
                          <a:effectLst/>
                          <a:latin typeface="B Nazanin" panose="00000400000000000000" pitchFamily="2" charset="-78"/>
                          <a:cs typeface="B Nazanin" panose="00000400000000000000" pitchFamily="2" charset="-78"/>
                        </a:rPr>
                        <a:t>هدف گذاری</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rowSpan="2">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حذف</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اصلاح</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واحد سنجش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هدفگذاری</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محاسبه پذیری تحقق هدف کمی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منابع مالی مورد نیاز</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الزامات اجرایی</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تکراری بودن محتوای هدف کمی</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rtl="1" fontAlgn="ctr"/>
                      <a:r>
                        <a:rPr lang="fa-IR" sz="1200" b="1" i="0" u="none" strike="noStrike">
                          <a:solidFill>
                            <a:srgbClr val="000000"/>
                          </a:solidFill>
                          <a:effectLst/>
                          <a:latin typeface="B Nazanin" panose="00000400000000000000" pitchFamily="2" charset="-78"/>
                          <a:cs typeface="B Nazanin" panose="00000400000000000000" pitchFamily="2" charset="-78"/>
                        </a:rPr>
                        <a:t>واحد</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rowSpan="2">
                  <a:txBody>
                    <a:bodyPr/>
                    <a:lstStyle/>
                    <a:p>
                      <a:pPr algn="ctr" rtl="1" fontAlgn="ctr"/>
                      <a:r>
                        <a:rPr lang="fa-IR" sz="1000" b="1" i="0" u="none" strike="noStrike" dirty="0">
                          <a:solidFill>
                            <a:srgbClr val="000000"/>
                          </a:solidFill>
                          <a:effectLst/>
                          <a:latin typeface="B Nazanin" panose="00000400000000000000" pitchFamily="2" charset="-78"/>
                          <a:cs typeface="B Nazanin" panose="00000400000000000000" pitchFamily="2" charset="-78"/>
                        </a:rPr>
                        <a:t>وضع</a:t>
                      </a:r>
                      <a:br>
                        <a:rPr lang="fa-IR" sz="1000" b="1" i="0" u="none" strike="noStrike" dirty="0">
                          <a:solidFill>
                            <a:srgbClr val="000000"/>
                          </a:solidFill>
                          <a:effectLst/>
                          <a:latin typeface="B Nazanin" panose="00000400000000000000" pitchFamily="2" charset="-78"/>
                          <a:cs typeface="B Nazanin" panose="00000400000000000000" pitchFamily="2" charset="-78"/>
                        </a:rPr>
                      </a:br>
                      <a:r>
                        <a:rPr lang="fa-IR" sz="1000" b="1" i="0" u="none" strike="noStrike" dirty="0">
                          <a:solidFill>
                            <a:srgbClr val="000000"/>
                          </a:solidFill>
                          <a:effectLst/>
                          <a:latin typeface="B Nazanin" panose="00000400000000000000" pitchFamily="2" charset="-78"/>
                          <a:cs typeface="B Nazanin" panose="00000400000000000000" pitchFamily="2" charset="-78"/>
                        </a:rPr>
                        <a:t>موجود</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gridSpan="5">
                  <a:txBody>
                    <a:bodyPr/>
                    <a:lstStyle/>
                    <a:p>
                      <a:pPr algn="ctr" rtl="1" fontAlgn="ctr"/>
                      <a:r>
                        <a:rPr lang="fa-IR" sz="1000" b="1" i="0" u="none" strike="noStrike" dirty="0">
                          <a:solidFill>
                            <a:srgbClr val="000000"/>
                          </a:solidFill>
                          <a:effectLst/>
                          <a:latin typeface="B Nazanin" panose="00000400000000000000" pitchFamily="2" charset="-78"/>
                          <a:cs typeface="B Nazanin" panose="00000400000000000000" pitchFamily="2" charset="-78"/>
                        </a:rPr>
                        <a:t>هدف گذاری</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245995">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1100" b="1" i="0" u="none" strike="noStrike" dirty="0">
                          <a:solidFill>
                            <a:srgbClr val="000000"/>
                          </a:solidFill>
                          <a:effectLst/>
                          <a:latin typeface="B Nazanin" panose="00000400000000000000" pitchFamily="2" charset="-78"/>
                          <a:cs typeface="B Nazanin" panose="00000400000000000000" pitchFamily="2" charset="-78"/>
                        </a:rPr>
                        <a:t>1393</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1" fontAlgn="ctr"/>
                      <a:r>
                        <a:rPr lang="fa-IR" sz="1100" b="1" i="0" u="none" strike="noStrike" dirty="0">
                          <a:solidFill>
                            <a:srgbClr val="000000"/>
                          </a:solidFill>
                          <a:effectLst/>
                          <a:latin typeface="B Nazanin" panose="00000400000000000000" pitchFamily="2" charset="-78"/>
                          <a:cs typeface="B Nazanin" panose="00000400000000000000" pitchFamily="2" charset="-78"/>
                        </a:rPr>
                        <a:t>1394</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1" fontAlgn="ctr"/>
                      <a:r>
                        <a:rPr lang="fa-IR" sz="1100" b="1" i="0" u="none" strike="noStrike" dirty="0">
                          <a:solidFill>
                            <a:srgbClr val="000000"/>
                          </a:solidFill>
                          <a:effectLst/>
                          <a:latin typeface="B Nazanin" panose="00000400000000000000" pitchFamily="2" charset="-78"/>
                          <a:cs typeface="B Nazanin" panose="00000400000000000000" pitchFamily="2" charset="-78"/>
                        </a:rPr>
                        <a:t>1395</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1" fontAlgn="ctr"/>
                      <a:r>
                        <a:rPr lang="fa-IR" sz="1100" b="1" i="0" u="none" strike="noStrike" dirty="0">
                          <a:solidFill>
                            <a:srgbClr val="000000"/>
                          </a:solidFill>
                          <a:effectLst/>
                          <a:latin typeface="B Nazanin" panose="00000400000000000000" pitchFamily="2" charset="-78"/>
                          <a:cs typeface="B Nazanin" panose="00000400000000000000" pitchFamily="2" charset="-78"/>
                        </a:rPr>
                        <a:t>1396</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1" fontAlgn="ctr"/>
                      <a:r>
                        <a:rPr lang="fa-IR" sz="1100" b="1" i="0" u="none" strike="noStrike" dirty="0">
                          <a:solidFill>
                            <a:srgbClr val="000000"/>
                          </a:solidFill>
                          <a:effectLst/>
                          <a:latin typeface="B Nazanin" panose="00000400000000000000" pitchFamily="2" charset="-78"/>
                          <a:cs typeface="B Nazanin" panose="00000400000000000000" pitchFamily="2" charset="-78"/>
                        </a:rPr>
                        <a:t>1397</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dirty="0"/>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1000" b="1" i="0" u="none" strike="noStrike" dirty="0">
                          <a:solidFill>
                            <a:srgbClr val="000000"/>
                          </a:solidFill>
                          <a:effectLst/>
                          <a:latin typeface="B Nazanin" panose="00000400000000000000" pitchFamily="2" charset="-78"/>
                          <a:cs typeface="B Nazanin" panose="00000400000000000000" pitchFamily="2" charset="-78"/>
                        </a:rPr>
                        <a:t>1393</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1" fontAlgn="ctr"/>
                      <a:r>
                        <a:rPr lang="fa-IR" sz="1000" b="1" i="0" u="none" strike="noStrike" dirty="0">
                          <a:solidFill>
                            <a:srgbClr val="000000"/>
                          </a:solidFill>
                          <a:effectLst/>
                          <a:latin typeface="B Nazanin" panose="00000400000000000000" pitchFamily="2" charset="-78"/>
                          <a:cs typeface="B Nazanin" panose="00000400000000000000" pitchFamily="2" charset="-78"/>
                        </a:rPr>
                        <a:t>1394</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1" fontAlgn="ctr"/>
                      <a:r>
                        <a:rPr lang="fa-IR" sz="1000" b="1" i="0" u="none" strike="noStrike" dirty="0">
                          <a:solidFill>
                            <a:srgbClr val="000000"/>
                          </a:solidFill>
                          <a:effectLst/>
                          <a:latin typeface="B Nazanin" panose="00000400000000000000" pitchFamily="2" charset="-78"/>
                          <a:cs typeface="B Nazanin" panose="00000400000000000000" pitchFamily="2" charset="-78"/>
                        </a:rPr>
                        <a:t>1395</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1" fontAlgn="ctr"/>
                      <a:r>
                        <a:rPr lang="fa-IR" sz="1000" b="1" i="0" u="none" strike="noStrike" dirty="0">
                          <a:solidFill>
                            <a:srgbClr val="000000"/>
                          </a:solidFill>
                          <a:effectLst/>
                          <a:latin typeface="B Nazanin" panose="00000400000000000000" pitchFamily="2" charset="-78"/>
                          <a:cs typeface="B Nazanin" panose="00000400000000000000" pitchFamily="2" charset="-78"/>
                        </a:rPr>
                        <a:t>1396</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1" fontAlgn="ctr"/>
                      <a:r>
                        <a:rPr lang="fa-IR" sz="1000" b="1" i="0" u="none" strike="noStrike" dirty="0">
                          <a:solidFill>
                            <a:srgbClr val="000000"/>
                          </a:solidFill>
                          <a:effectLst/>
                          <a:latin typeface="B Nazanin" panose="00000400000000000000" pitchFamily="2" charset="-78"/>
                          <a:cs typeface="B Nazanin" panose="00000400000000000000" pitchFamily="2" charset="-78"/>
                        </a:rPr>
                        <a:t>1397</a:t>
                      </a:r>
                    </a:p>
                  </a:txBody>
                  <a:tcPr marL="2774" marR="2774" marT="369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11894">
                <a:tc>
                  <a:txBody>
                    <a:bodyPr/>
                    <a:lstStyle/>
                    <a:p>
                      <a:pPr algn="ctr" rtl="1" fontAlgn="ctr"/>
                      <a:r>
                        <a:rPr lang="fa-IR" sz="700" b="0" i="0" u="none" strike="noStrike">
                          <a:solidFill>
                            <a:srgbClr val="000000"/>
                          </a:solidFill>
                          <a:effectLst/>
                          <a:latin typeface="B Nazanin" panose="00000400000000000000" pitchFamily="2" charset="-78"/>
                          <a:cs typeface="B Nazanin" panose="00000400000000000000" pitchFamily="2" charset="-78"/>
                        </a:rPr>
                        <a:t>1</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dirty="0">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dirty="0">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dirty="0">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dirty="0">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dirty="0">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11894">
                <a:tc>
                  <a:txBody>
                    <a:bodyPr/>
                    <a:lstStyle/>
                    <a:p>
                      <a:pPr algn="ctr" rtl="1" fontAlgn="ctr"/>
                      <a:r>
                        <a:rPr lang="fa-IR" sz="700" b="0" i="0" u="none" strike="noStrike" dirty="0">
                          <a:solidFill>
                            <a:srgbClr val="000000"/>
                          </a:solidFill>
                          <a:effectLst/>
                          <a:latin typeface="B Nazanin" panose="00000400000000000000" pitchFamily="2" charset="-78"/>
                          <a:cs typeface="B Nazanin" panose="00000400000000000000" pitchFamily="2" charset="-78"/>
                        </a:rPr>
                        <a:t>2</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dirty="0">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1400" b="0" i="0" u="none" strike="noStrike">
                          <a:solidFill>
                            <a:srgbClr val="000000"/>
                          </a:solidFill>
                          <a:effectLst/>
                          <a:latin typeface="Adobe Pi Std"/>
                        </a:rPr>
                        <a:t> </a:t>
                      </a:r>
                    </a:p>
                  </a:txBody>
                  <a:tcPr marL="2774" marR="2774" marT="3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fa-IR" sz="700" b="0" i="0" u="none" strike="noStrike" dirty="0">
                          <a:solidFill>
                            <a:srgbClr val="000000"/>
                          </a:solidFill>
                          <a:effectLst/>
                          <a:latin typeface="Arial" panose="020B0604020202020204" pitchFamily="34" charset="0"/>
                        </a:rPr>
                        <a:t> </a:t>
                      </a:r>
                    </a:p>
                  </a:txBody>
                  <a:tcPr marL="2774" marR="2774" marT="3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629637A9-119A-49DA-BD12-AAC58B377D80}" type="slidenum">
              <a:rPr lang="en-US" smtClean="0"/>
              <a:t>155</a:t>
            </a:fld>
            <a:endParaRPr lang="en-US" dirty="0"/>
          </a:p>
        </p:txBody>
      </p:sp>
      <p:sp>
        <p:nvSpPr>
          <p:cNvPr id="7" name="Action Button: Forward or Next 6">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90534003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3" name="Title 1"/>
          <p:cNvSpPr>
            <a:spLocks noGrp="1"/>
          </p:cNvSpPr>
          <p:nvPr>
            <p:ph type="title"/>
          </p:nvPr>
        </p:nvSpPr>
        <p:spPr>
          <a:xfrm>
            <a:off x="461790" y="327660"/>
            <a:ext cx="8229600" cy="792480"/>
          </a:xfrm>
        </p:spPr>
        <p:txBody>
          <a:bodyPr>
            <a:normAutofit/>
          </a:bodyPr>
          <a:lstStyle/>
          <a:p>
            <a:pPr algn="r" rtl="1"/>
            <a:r>
              <a:rPr lang="fa-IR" sz="3200" dirty="0" smtClean="0">
                <a:solidFill>
                  <a:schemeClr val="tx1"/>
                </a:solidFill>
                <a:cs typeface="B Titr" panose="00000700000000000000" pitchFamily="2" charset="-78"/>
              </a:rPr>
              <a:t>نمونه فرم های جدید آسیب شناسی </a:t>
            </a:r>
            <a:r>
              <a:rPr lang="fa-IR" sz="3200" dirty="0" smtClean="0">
                <a:solidFill>
                  <a:srgbClr val="C00000"/>
                </a:solidFill>
                <a:cs typeface="B Titr" panose="00000700000000000000" pitchFamily="2" charset="-78"/>
              </a:rPr>
              <a:t>مواد </a:t>
            </a:r>
            <a:r>
              <a:rPr lang="fa-IR" sz="3200" dirty="0" smtClean="0">
                <a:solidFill>
                  <a:schemeClr val="tx1"/>
                </a:solidFill>
                <a:cs typeface="B Titr" panose="00000700000000000000" pitchFamily="2" charset="-78"/>
              </a:rPr>
              <a:t>برنامه</a:t>
            </a:r>
            <a:endParaRPr lang="fa-IR" sz="3200"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8863134"/>
              </p:ext>
            </p:extLst>
          </p:nvPr>
        </p:nvGraphicFramePr>
        <p:xfrm>
          <a:off x="247652" y="1569719"/>
          <a:ext cx="8515347" cy="4695157"/>
        </p:xfrm>
        <a:graphic>
          <a:graphicData uri="http://schemas.openxmlformats.org/drawingml/2006/table">
            <a:tbl>
              <a:tblPr rtl="1"/>
              <a:tblGrid>
                <a:gridCol w="662201"/>
                <a:gridCol w="408569"/>
                <a:gridCol w="283119"/>
                <a:gridCol w="272229"/>
                <a:gridCol w="577127"/>
                <a:gridCol w="977185"/>
                <a:gridCol w="233170"/>
                <a:gridCol w="233170"/>
                <a:gridCol w="764795"/>
                <a:gridCol w="890707"/>
                <a:gridCol w="946668"/>
                <a:gridCol w="1028668"/>
                <a:gridCol w="1237739"/>
              </a:tblGrid>
              <a:tr h="624841">
                <a:tc gridSpan="13">
                  <a:txBody>
                    <a:bodyPr/>
                    <a:lstStyle/>
                    <a:p>
                      <a:pPr algn="r" rtl="1" fontAlgn="ctr"/>
                      <a:r>
                        <a:rPr lang="fa-IR" sz="2000" b="0" i="0" u="none" strike="noStrike" dirty="0" smtClean="0">
                          <a:solidFill>
                            <a:srgbClr val="000000"/>
                          </a:solidFill>
                          <a:effectLst/>
                          <a:latin typeface="B Nazanin" panose="00000400000000000000" pitchFamily="2" charset="-78"/>
                          <a:cs typeface="B Nazanin" panose="00000400000000000000" pitchFamily="2" charset="-78"/>
                        </a:rPr>
                        <a:t>عنوان </a:t>
                      </a:r>
                      <a:r>
                        <a:rPr lang="fa-IR" sz="2000" b="0" i="0" u="none" strike="noStrike" dirty="0">
                          <a:solidFill>
                            <a:srgbClr val="000000"/>
                          </a:solidFill>
                          <a:effectLst/>
                          <a:latin typeface="B Nazanin" panose="00000400000000000000" pitchFamily="2" charset="-78"/>
                          <a:cs typeface="B Nazanin" panose="00000400000000000000" pitchFamily="2" charset="-78"/>
                        </a:rPr>
                        <a:t>حوزه ماموریتی:</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28303">
                <a:tc gridSpan="13">
                  <a:txBody>
                    <a:bodyPr/>
                    <a:lstStyle/>
                    <a:p>
                      <a:pPr algn="r" rtl="1" fontAlgn="ctr"/>
                      <a:r>
                        <a:rPr lang="fa-IR" sz="2000" b="0" i="0" u="none" strike="noStrike" dirty="0">
                          <a:solidFill>
                            <a:srgbClr val="000000"/>
                          </a:solidFill>
                          <a:effectLst/>
                          <a:latin typeface="B Nazanin" panose="00000400000000000000" pitchFamily="2" charset="-78"/>
                          <a:cs typeface="B Nazanin" panose="00000400000000000000" pitchFamily="2" charset="-78"/>
                        </a:rPr>
                        <a:t>عنوان کارگروه:</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47913">
                <a:tc rowSpan="2" gridSpan="6">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 مواد برنامه پنج ساله دوم شهرداری تهران</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gridSpan="2">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پیشنهاد</a:t>
                      </a:r>
                    </a:p>
                  </a:txBody>
                  <a:tcPr marL="2656" marR="2656" marT="3541"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rowSpan="2" hMerge="1">
                  <a:txBody>
                    <a:bodyPr/>
                    <a:lstStyle/>
                    <a:p>
                      <a:pPr rtl="1"/>
                      <a:endParaRPr lang="fa-IR"/>
                    </a:p>
                  </a:txBody>
                  <a:tcPr/>
                </a:tc>
                <a:tc gridSpan="4">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دلایل حذف یا اصلاح در ابعاد ذیل</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rowSpan="3">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متن پیشنهادی جهت اصلاح ماده یا بند</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r>
              <a:tr h="444243">
                <a:tc gridSpan="6"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gridSpan="2" vMerge="1">
                  <a:txBody>
                    <a:bodyPr/>
                    <a:lstStyle/>
                    <a:p>
                      <a:pPr rtl="1"/>
                      <a:endParaRPr lang="fa-IR"/>
                    </a:p>
                  </a:txBody>
                  <a:tcPr/>
                </a:tc>
                <a:tc hMerge="1" vMerge="1">
                  <a:txBody>
                    <a:bodyPr/>
                    <a:lstStyle/>
                    <a:p>
                      <a:pPr rtl="1"/>
                      <a:endParaRPr lang="fa-IR"/>
                    </a:p>
                  </a:txBody>
                  <a:tcPr/>
                </a:tc>
                <a:tc rowSpan="2">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هدفمندی</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زمانبندی تحقق ماده</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الزامات اجرایی</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 منابع مالی مورد نیاز</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rtl="1"/>
                      <a:endParaRPr lang="fa-IR"/>
                    </a:p>
                  </a:txBody>
                  <a:tcPr/>
                </a:tc>
              </a:tr>
              <a:tr h="749999">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ردیف</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1" fontAlgn="ctr"/>
                      <a:r>
                        <a:rPr lang="fa-IR" sz="1200" b="1" i="0" u="none" strike="noStrike" dirty="0">
                          <a:solidFill>
                            <a:srgbClr val="000000"/>
                          </a:solidFill>
                          <a:effectLst/>
                          <a:latin typeface="B Nazanin" panose="00000400000000000000" pitchFamily="2" charset="-78"/>
                          <a:cs typeface="B Nazanin" panose="00000400000000000000" pitchFamily="2" charset="-78"/>
                        </a:rPr>
                        <a:t>ماموریت</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1" fontAlgn="ctr"/>
                      <a:r>
                        <a:rPr lang="fa-IR" sz="1200" b="1" i="0" u="none" strike="noStrike" dirty="0">
                          <a:solidFill>
                            <a:srgbClr val="000000"/>
                          </a:solidFill>
                          <a:effectLst/>
                          <a:latin typeface="B Nazanin" panose="00000400000000000000" pitchFamily="2" charset="-78"/>
                          <a:cs typeface="B Nazanin" panose="00000400000000000000" pitchFamily="2" charset="-78"/>
                        </a:rPr>
                        <a:t>بخش</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1" fontAlgn="ctr"/>
                      <a:r>
                        <a:rPr lang="fa-IR" sz="1200" b="1" i="0" u="none" strike="noStrike" dirty="0">
                          <a:solidFill>
                            <a:srgbClr val="000000"/>
                          </a:solidFill>
                          <a:effectLst/>
                          <a:latin typeface="B Nazanin" panose="00000400000000000000" pitchFamily="2" charset="-78"/>
                          <a:cs typeface="B Nazanin" panose="00000400000000000000" pitchFamily="2" charset="-78"/>
                        </a:rPr>
                        <a:t>ماده</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1" fontAlgn="ctr"/>
                      <a:r>
                        <a:rPr lang="fa-IR" sz="1200" b="1" i="0" u="none" strike="noStrike" dirty="0">
                          <a:solidFill>
                            <a:srgbClr val="000000"/>
                          </a:solidFill>
                          <a:effectLst/>
                          <a:latin typeface="B Nazanin" panose="00000400000000000000" pitchFamily="2" charset="-78"/>
                          <a:cs typeface="B Nazanin" panose="00000400000000000000" pitchFamily="2" charset="-78"/>
                        </a:rPr>
                        <a:t>بند/ تبصره</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شرح</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حذف</a:t>
                      </a:r>
                    </a:p>
                  </a:txBody>
                  <a:tcPr marL="2656" marR="2656" marT="3541"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اصلاح</a:t>
                      </a:r>
                    </a:p>
                  </a:txBody>
                  <a:tcPr marL="2656" marR="2656" marT="3541"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r>
              <a:tr h="609579">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1</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dirty="0">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dirty="0">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50218">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2</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Arial" panose="020B0604020202020204" pitchFamily="34" charset="0"/>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dirty="0">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dirty="0">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40061">
                <a:tc>
                  <a:txBody>
                    <a:bodyPr/>
                    <a:lstStyle/>
                    <a:p>
                      <a:pPr algn="ctr" rtl="0" fontAlgn="ctr"/>
                      <a:r>
                        <a:rPr lang="fa-IR" sz="600" b="0" i="0" u="none" strike="noStrike" dirty="0">
                          <a:solidFill>
                            <a:srgbClr val="000000"/>
                          </a:solidFill>
                          <a:effectLst/>
                          <a:latin typeface="B Nazanin" panose="00000400000000000000" pitchFamily="2" charset="-78"/>
                          <a:cs typeface="B Nazanin" panose="00000400000000000000" pitchFamily="2" charset="-78"/>
                        </a:rPr>
                        <a:t>3</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dirty="0">
                          <a:solidFill>
                            <a:srgbClr val="000000"/>
                          </a:solidFill>
                          <a:effectLst/>
                          <a:latin typeface="Arial" panose="020B0604020202020204" pitchFamily="34" charset="0"/>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a-IR" sz="600" b="0" i="0" u="none" strike="noStrike" dirty="0">
                          <a:solidFill>
                            <a:srgbClr val="000000"/>
                          </a:solidFill>
                          <a:effectLst/>
                          <a:latin typeface="B Nazanin" panose="00000400000000000000" pitchFamily="2" charset="-78"/>
                          <a:cs typeface="B Nazanin" panose="00000400000000000000" pitchFamily="2" charset="-78"/>
                        </a:rPr>
                        <a:t> </a:t>
                      </a:r>
                    </a:p>
                  </a:txBody>
                  <a:tcPr marL="2656" marR="2656" marT="3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Slide Number Placeholder 1"/>
          <p:cNvSpPr>
            <a:spLocks noGrp="1"/>
          </p:cNvSpPr>
          <p:nvPr>
            <p:ph type="sldNum" sz="quarter" idx="12"/>
          </p:nvPr>
        </p:nvSpPr>
        <p:spPr/>
        <p:txBody>
          <a:bodyPr/>
          <a:lstStyle/>
          <a:p>
            <a:fld id="{629637A9-119A-49DA-BD12-AAC58B377D80}" type="slidenum">
              <a:rPr lang="en-US" smtClean="0"/>
              <a:t>156</a:t>
            </a:fld>
            <a:endParaRPr lang="en-US" dirty="0"/>
          </a:p>
        </p:txBody>
      </p:sp>
      <p:sp>
        <p:nvSpPr>
          <p:cNvPr id="6" name="Action Button: Forward or Next 5">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6048707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6" name="Title 1"/>
          <p:cNvSpPr txBox="1">
            <a:spLocks/>
          </p:cNvSpPr>
          <p:nvPr/>
        </p:nvSpPr>
        <p:spPr>
          <a:xfrm>
            <a:off x="914400" y="457200"/>
            <a:ext cx="7543800" cy="856399"/>
          </a:xfrm>
          <a:prstGeom prst="rect">
            <a:avLst/>
          </a:prstGeom>
        </p:spPr>
        <p:txBody>
          <a:bodyPr vert="horz" lIns="91440" tIns="45720" rIns="91440" bIns="45720" rtlCol="0" anchor="b">
            <a:noAutofit/>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a-IR" sz="3200" b="1" dirty="0" smtClean="0">
                <a:solidFill>
                  <a:srgbClr val="000066"/>
                </a:solidFill>
                <a:cs typeface="B Titr" panose="00000700000000000000" pitchFamily="2" charset="-78"/>
              </a:rPr>
              <a:t>مهم ترین ابعاد آسیب شناسی و اصلاح</a:t>
            </a:r>
            <a:r>
              <a:rPr lang="fa-IR" sz="3200" b="1" dirty="0" smtClean="0">
                <a:cs typeface="B Titr" panose="00000700000000000000" pitchFamily="2" charset="-78"/>
              </a:rPr>
              <a:t> </a:t>
            </a:r>
            <a:r>
              <a:rPr lang="fa-IR" sz="3200" b="1" dirty="0" smtClean="0">
                <a:solidFill>
                  <a:srgbClr val="FF0000"/>
                </a:solidFill>
                <a:cs typeface="B Titr" panose="00000700000000000000" pitchFamily="2" charset="-78"/>
              </a:rPr>
              <a:t>مواد</a:t>
            </a:r>
            <a:r>
              <a:rPr lang="fa-IR" sz="3200" b="1" dirty="0" smtClean="0">
                <a:cs typeface="B Titr" panose="00000700000000000000" pitchFamily="2" charset="-78"/>
              </a:rPr>
              <a:t> </a:t>
            </a:r>
            <a:r>
              <a:rPr lang="fa-IR" sz="3200" b="1" dirty="0" smtClean="0">
                <a:solidFill>
                  <a:srgbClr val="000066"/>
                </a:solidFill>
                <a:cs typeface="B Titr" panose="00000700000000000000" pitchFamily="2" charset="-78"/>
              </a:rPr>
              <a:t>برنامه </a:t>
            </a:r>
            <a:r>
              <a:rPr lang="fa-IR" sz="3200" b="1" dirty="0" smtClean="0">
                <a:cs typeface="B Titr" panose="00000700000000000000" pitchFamily="2" charset="-78"/>
              </a:rPr>
              <a:t> </a:t>
            </a:r>
            <a:r>
              <a:rPr lang="en-US" sz="3200" dirty="0" smtClean="0">
                <a:cs typeface="B Titr" panose="00000700000000000000" pitchFamily="2" charset="-78"/>
              </a:rPr>
              <a:t/>
            </a:r>
            <a:br>
              <a:rPr lang="en-US" sz="3200" dirty="0" smtClean="0">
                <a:cs typeface="B Titr" panose="00000700000000000000" pitchFamily="2" charset="-78"/>
              </a:rPr>
            </a:br>
            <a:endParaRPr lang="fa-IR" sz="3200" dirty="0">
              <a:cs typeface="B Titr" panose="00000700000000000000" pitchFamily="2" charset="-78"/>
            </a:endParaRPr>
          </a:p>
        </p:txBody>
      </p:sp>
      <p:graphicFrame>
        <p:nvGraphicFramePr>
          <p:cNvPr id="3" name="Diagram 2"/>
          <p:cNvGraphicFramePr/>
          <p:nvPr>
            <p:extLst>
              <p:ext uri="{D42A27DB-BD31-4B8C-83A1-F6EECF244321}">
                <p14:modId xmlns:p14="http://schemas.microsoft.com/office/powerpoint/2010/main" val="4075771337"/>
              </p:ext>
            </p:extLst>
          </p:nvPr>
        </p:nvGraphicFramePr>
        <p:xfrm>
          <a:off x="662373" y="1256855"/>
          <a:ext cx="7658665" cy="5553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629637A9-119A-49DA-BD12-AAC58B377D80}" type="slidenum">
              <a:rPr lang="en-US" smtClean="0"/>
              <a:t>157</a:t>
            </a:fld>
            <a:endParaRPr lang="en-US" dirty="0"/>
          </a:p>
        </p:txBody>
      </p:sp>
      <p:sp>
        <p:nvSpPr>
          <p:cNvPr id="7" name="Action Button: Forward or Next 6">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4575715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graphicEl>
                                              <a:dgm id="{0F83C1CB-669B-4639-BCCF-B07DD44314CF}"/>
                                            </p:graphicEl>
                                          </p:spTgt>
                                        </p:tgtEl>
                                        <p:attrNameLst>
                                          <p:attrName>style.visibility</p:attrName>
                                        </p:attrNameLst>
                                      </p:cBhvr>
                                      <p:to>
                                        <p:strVal val="visible"/>
                                      </p:to>
                                    </p:set>
                                    <p:animEffect transition="in" filter="wipe(up)">
                                      <p:cBhvr>
                                        <p:cTn id="7" dur="1000"/>
                                        <p:tgtEl>
                                          <p:spTgt spid="3">
                                            <p:graphicEl>
                                              <a:dgm id="{0F83C1CB-669B-4639-BCCF-B07DD44314CF}"/>
                                            </p:graphic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graphicEl>
                                              <a:dgm id="{76FF53CB-6BFF-4F56-9444-D7804E1B4736}"/>
                                            </p:graphicEl>
                                          </p:spTgt>
                                        </p:tgtEl>
                                        <p:attrNameLst>
                                          <p:attrName>style.visibility</p:attrName>
                                        </p:attrNameLst>
                                      </p:cBhvr>
                                      <p:to>
                                        <p:strVal val="visible"/>
                                      </p:to>
                                    </p:set>
                                    <p:animEffect transition="in" filter="wipe(up)">
                                      <p:cBhvr>
                                        <p:cTn id="11" dur="1000"/>
                                        <p:tgtEl>
                                          <p:spTgt spid="3">
                                            <p:graphicEl>
                                              <a:dgm id="{76FF53CB-6BFF-4F56-9444-D7804E1B4736}"/>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graphicEl>
                                              <a:dgm id="{2BB9AEA1-3E78-4F6F-A41E-F4BB38421B4C}"/>
                                            </p:graphicEl>
                                          </p:spTgt>
                                        </p:tgtEl>
                                        <p:attrNameLst>
                                          <p:attrName>style.visibility</p:attrName>
                                        </p:attrNameLst>
                                      </p:cBhvr>
                                      <p:to>
                                        <p:strVal val="visible"/>
                                      </p:to>
                                    </p:set>
                                    <p:animEffect transition="in" filter="wipe(up)">
                                      <p:cBhvr>
                                        <p:cTn id="15" dur="1000"/>
                                        <p:tgtEl>
                                          <p:spTgt spid="3">
                                            <p:graphicEl>
                                              <a:dgm id="{2BB9AEA1-3E78-4F6F-A41E-F4BB38421B4C}"/>
                                            </p:graphic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graphicEl>
                                              <a:dgm id="{873E4298-79ED-4BF6-85BF-F6B77A2779C5}"/>
                                            </p:graphicEl>
                                          </p:spTgt>
                                        </p:tgtEl>
                                        <p:attrNameLst>
                                          <p:attrName>style.visibility</p:attrName>
                                        </p:attrNameLst>
                                      </p:cBhvr>
                                      <p:to>
                                        <p:strVal val="visible"/>
                                      </p:to>
                                    </p:set>
                                    <p:animEffect transition="in" filter="wipe(up)">
                                      <p:cBhvr>
                                        <p:cTn id="19" dur="1000"/>
                                        <p:tgtEl>
                                          <p:spTgt spid="3">
                                            <p:graphicEl>
                                              <a:dgm id="{873E4298-79ED-4BF6-85BF-F6B77A2779C5}"/>
                                            </p:graphic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graphicEl>
                                              <a:dgm id="{49DBDC65-02ED-4774-9A4C-B16999F44CA5}"/>
                                            </p:graphicEl>
                                          </p:spTgt>
                                        </p:tgtEl>
                                        <p:attrNameLst>
                                          <p:attrName>style.visibility</p:attrName>
                                        </p:attrNameLst>
                                      </p:cBhvr>
                                      <p:to>
                                        <p:strVal val="visible"/>
                                      </p:to>
                                    </p:set>
                                    <p:animEffect transition="in" filter="wipe(up)">
                                      <p:cBhvr>
                                        <p:cTn id="23" dur="1000"/>
                                        <p:tgtEl>
                                          <p:spTgt spid="3">
                                            <p:graphicEl>
                                              <a:dgm id="{49DBDC65-02ED-4774-9A4C-B16999F44CA5}"/>
                                            </p:graphic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
                                            <p:graphicEl>
                                              <a:dgm id="{51283BB5-276E-44D4-A438-703C45FA549B}"/>
                                            </p:graphicEl>
                                          </p:spTgt>
                                        </p:tgtEl>
                                        <p:attrNameLst>
                                          <p:attrName>style.visibility</p:attrName>
                                        </p:attrNameLst>
                                      </p:cBhvr>
                                      <p:to>
                                        <p:strVal val="visible"/>
                                      </p:to>
                                    </p:set>
                                    <p:animEffect transition="in" filter="wipe(up)">
                                      <p:cBhvr>
                                        <p:cTn id="27" dur="1000"/>
                                        <p:tgtEl>
                                          <p:spTgt spid="3">
                                            <p:graphicEl>
                                              <a:dgm id="{51283BB5-276E-44D4-A438-703C45FA549B}"/>
                                            </p:graphic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3">
                                            <p:graphicEl>
                                              <a:dgm id="{96A54FAD-F8D6-4A90-A33C-010F11A65832}"/>
                                            </p:graphicEl>
                                          </p:spTgt>
                                        </p:tgtEl>
                                        <p:attrNameLst>
                                          <p:attrName>style.visibility</p:attrName>
                                        </p:attrNameLst>
                                      </p:cBhvr>
                                      <p:to>
                                        <p:strVal val="visible"/>
                                      </p:to>
                                    </p:set>
                                    <p:animEffect transition="in" filter="wipe(up)">
                                      <p:cBhvr>
                                        <p:cTn id="31" dur="1000"/>
                                        <p:tgtEl>
                                          <p:spTgt spid="3">
                                            <p:graphicEl>
                                              <a:dgm id="{96A54FAD-F8D6-4A90-A33C-010F11A65832}"/>
                                            </p:graphic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3">
                                            <p:graphicEl>
                                              <a:dgm id="{425CF13D-9EF9-414F-A53F-C13579090370}"/>
                                            </p:graphicEl>
                                          </p:spTgt>
                                        </p:tgtEl>
                                        <p:attrNameLst>
                                          <p:attrName>style.visibility</p:attrName>
                                        </p:attrNameLst>
                                      </p:cBhvr>
                                      <p:to>
                                        <p:strVal val="visible"/>
                                      </p:to>
                                    </p:set>
                                    <p:animEffect transition="in" filter="wipe(up)">
                                      <p:cBhvr>
                                        <p:cTn id="35" dur="1000"/>
                                        <p:tgtEl>
                                          <p:spTgt spid="3">
                                            <p:graphicEl>
                                              <a:dgm id="{425CF13D-9EF9-414F-A53F-C135790903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6" name="Title 1"/>
          <p:cNvSpPr>
            <a:spLocks noGrp="1"/>
          </p:cNvSpPr>
          <p:nvPr>
            <p:ph type="title"/>
          </p:nvPr>
        </p:nvSpPr>
        <p:spPr>
          <a:xfrm>
            <a:off x="1752600" y="241777"/>
            <a:ext cx="7101840" cy="1206023"/>
          </a:xfrm>
        </p:spPr>
        <p:txBody>
          <a:bodyPr>
            <a:noAutofit/>
          </a:bodyPr>
          <a:lstStyle/>
          <a:p>
            <a:pPr algn="ctr"/>
            <a:r>
              <a:rPr lang="fa-IR" sz="2400" b="1" dirty="0" smtClean="0">
                <a:solidFill>
                  <a:srgbClr val="000066"/>
                </a:solidFill>
                <a:cs typeface="B Titr" panose="00000700000000000000" pitchFamily="2" charset="-78"/>
              </a:rPr>
              <a:t>مهم ترین ابعاد آسیب شناسی و اصلاح </a:t>
            </a:r>
            <a:r>
              <a:rPr lang="fa-IR" sz="2400" b="1" dirty="0" smtClean="0">
                <a:solidFill>
                  <a:srgbClr val="FF0000"/>
                </a:solidFill>
                <a:cs typeface="B Titr" panose="00000700000000000000" pitchFamily="2" charset="-78"/>
              </a:rPr>
              <a:t>اهداف کمی  </a:t>
            </a:r>
            <a:r>
              <a:rPr lang="fa-IR" sz="2400" b="1" dirty="0">
                <a:solidFill>
                  <a:srgbClr val="000066"/>
                </a:solidFill>
                <a:cs typeface="B Titr" panose="00000700000000000000" pitchFamily="2" charset="-78"/>
              </a:rPr>
              <a:t>برنامه</a:t>
            </a:r>
            <a:r>
              <a:rPr lang="en-US" sz="2400" dirty="0">
                <a:cs typeface="B Titr" panose="00000700000000000000" pitchFamily="2" charset="-78"/>
              </a:rPr>
              <a:t/>
            </a:r>
            <a:br>
              <a:rPr lang="en-US" sz="2400" dirty="0">
                <a:cs typeface="B Titr" panose="00000700000000000000" pitchFamily="2" charset="-78"/>
              </a:rPr>
            </a:br>
            <a:r>
              <a:rPr lang="fa-IR" sz="2400" dirty="0" smtClean="0">
                <a:cs typeface="B Titr" panose="00000700000000000000" pitchFamily="2" charset="-78"/>
              </a:rPr>
              <a:t> </a:t>
            </a:r>
            <a:endParaRPr lang="fa-IR" sz="1100" b="1" dirty="0">
              <a:latin typeface="+mn-lt"/>
              <a:ea typeface="+mn-ea"/>
              <a:cs typeface="B Zar" panose="00000400000000000000" pitchFamily="2" charset="-78"/>
            </a:endParaRPr>
          </a:p>
        </p:txBody>
      </p:sp>
      <p:sp>
        <p:nvSpPr>
          <p:cNvPr id="2" name="Slide Number Placeholder 1"/>
          <p:cNvSpPr>
            <a:spLocks noGrp="1"/>
          </p:cNvSpPr>
          <p:nvPr>
            <p:ph type="sldNum" sz="quarter" idx="12"/>
          </p:nvPr>
        </p:nvSpPr>
        <p:spPr/>
        <p:txBody>
          <a:bodyPr/>
          <a:lstStyle/>
          <a:p>
            <a:fld id="{629637A9-119A-49DA-BD12-AAC58B377D80}" type="slidenum">
              <a:rPr lang="en-US" smtClean="0"/>
              <a:t>158</a:t>
            </a:fld>
            <a:endParaRPr lang="en-US" dirty="0"/>
          </a:p>
        </p:txBody>
      </p:sp>
      <p:graphicFrame>
        <p:nvGraphicFramePr>
          <p:cNvPr id="7" name="Diagram 6"/>
          <p:cNvGraphicFramePr/>
          <p:nvPr>
            <p:extLst>
              <p:ext uri="{D42A27DB-BD31-4B8C-83A1-F6EECF244321}">
                <p14:modId xmlns:p14="http://schemas.microsoft.com/office/powerpoint/2010/main" val="398012056"/>
              </p:ext>
            </p:extLst>
          </p:nvPr>
        </p:nvGraphicFramePr>
        <p:xfrm>
          <a:off x="839338" y="1625221"/>
          <a:ext cx="7268342" cy="5158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ction Button: Forward or Next 7">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97851995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D20109B7-3943-4B3C-9F1D-0D1F0C0B221B}"/>
                                            </p:graphicEl>
                                          </p:spTgt>
                                        </p:tgtEl>
                                        <p:attrNameLst>
                                          <p:attrName>style.visibility</p:attrName>
                                        </p:attrNameLst>
                                      </p:cBhvr>
                                      <p:to>
                                        <p:strVal val="visible"/>
                                      </p:to>
                                    </p:set>
                                    <p:animEffect transition="in" filter="wipe(up)">
                                      <p:cBhvr>
                                        <p:cTn id="7" dur="1000"/>
                                        <p:tgtEl>
                                          <p:spTgt spid="7">
                                            <p:graphicEl>
                                              <a:dgm id="{D20109B7-3943-4B3C-9F1D-0D1F0C0B221B}"/>
                                            </p:graphic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graphicEl>
                                              <a:dgm id="{ABF94C5C-C757-4252-A8CA-D63BEA22CD99}"/>
                                            </p:graphicEl>
                                          </p:spTgt>
                                        </p:tgtEl>
                                        <p:attrNameLst>
                                          <p:attrName>style.visibility</p:attrName>
                                        </p:attrNameLst>
                                      </p:cBhvr>
                                      <p:to>
                                        <p:strVal val="visible"/>
                                      </p:to>
                                    </p:set>
                                    <p:animEffect transition="in" filter="wipe(up)">
                                      <p:cBhvr>
                                        <p:cTn id="11" dur="1000"/>
                                        <p:tgtEl>
                                          <p:spTgt spid="7">
                                            <p:graphicEl>
                                              <a:dgm id="{ABF94C5C-C757-4252-A8CA-D63BEA22CD99}"/>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A6ED2466-C558-4969-955F-8F3B9AE6EE7C}"/>
                                            </p:graphicEl>
                                          </p:spTgt>
                                        </p:tgtEl>
                                        <p:attrNameLst>
                                          <p:attrName>style.visibility</p:attrName>
                                        </p:attrNameLst>
                                      </p:cBhvr>
                                      <p:to>
                                        <p:strVal val="visible"/>
                                      </p:to>
                                    </p:set>
                                    <p:animEffect transition="in" filter="wipe(up)">
                                      <p:cBhvr>
                                        <p:cTn id="15" dur="1000"/>
                                        <p:tgtEl>
                                          <p:spTgt spid="7">
                                            <p:graphicEl>
                                              <a:dgm id="{A6ED2466-C558-4969-955F-8F3B9AE6EE7C}"/>
                                            </p:graphic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7">
                                            <p:graphicEl>
                                              <a:dgm id="{CA723D90-D36A-49C6-9144-ED9B0CBD8C7B}"/>
                                            </p:graphicEl>
                                          </p:spTgt>
                                        </p:tgtEl>
                                        <p:attrNameLst>
                                          <p:attrName>style.visibility</p:attrName>
                                        </p:attrNameLst>
                                      </p:cBhvr>
                                      <p:to>
                                        <p:strVal val="visible"/>
                                      </p:to>
                                    </p:set>
                                    <p:animEffect transition="in" filter="wipe(up)">
                                      <p:cBhvr>
                                        <p:cTn id="19" dur="1000"/>
                                        <p:tgtEl>
                                          <p:spTgt spid="7">
                                            <p:graphicEl>
                                              <a:dgm id="{CA723D90-D36A-49C6-9144-ED9B0CBD8C7B}"/>
                                            </p:graphic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7">
                                            <p:graphicEl>
                                              <a:dgm id="{D3F27C46-59C3-4AD4-81B0-FAFD12DD1031}"/>
                                            </p:graphicEl>
                                          </p:spTgt>
                                        </p:tgtEl>
                                        <p:attrNameLst>
                                          <p:attrName>style.visibility</p:attrName>
                                        </p:attrNameLst>
                                      </p:cBhvr>
                                      <p:to>
                                        <p:strVal val="visible"/>
                                      </p:to>
                                    </p:set>
                                    <p:animEffect transition="in" filter="wipe(up)">
                                      <p:cBhvr>
                                        <p:cTn id="23" dur="1000"/>
                                        <p:tgtEl>
                                          <p:spTgt spid="7">
                                            <p:graphicEl>
                                              <a:dgm id="{D3F27C46-59C3-4AD4-81B0-FAFD12DD1031}"/>
                                            </p:graphic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7">
                                            <p:graphicEl>
                                              <a:dgm id="{6C93C833-1C20-49BE-8B33-AFDDDC726F18}"/>
                                            </p:graphicEl>
                                          </p:spTgt>
                                        </p:tgtEl>
                                        <p:attrNameLst>
                                          <p:attrName>style.visibility</p:attrName>
                                        </p:attrNameLst>
                                      </p:cBhvr>
                                      <p:to>
                                        <p:strVal val="visible"/>
                                      </p:to>
                                    </p:set>
                                    <p:animEffect transition="in" filter="wipe(up)">
                                      <p:cBhvr>
                                        <p:cTn id="27" dur="1000"/>
                                        <p:tgtEl>
                                          <p:spTgt spid="7">
                                            <p:graphicEl>
                                              <a:dgm id="{6C93C833-1C20-49BE-8B33-AFDDDC726F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6" name="Title 1"/>
          <p:cNvSpPr>
            <a:spLocks noGrp="1"/>
          </p:cNvSpPr>
          <p:nvPr>
            <p:ph type="title"/>
          </p:nvPr>
        </p:nvSpPr>
        <p:spPr>
          <a:xfrm>
            <a:off x="1406670" y="228600"/>
            <a:ext cx="7084478" cy="1450757"/>
          </a:xfrm>
        </p:spPr>
        <p:txBody>
          <a:bodyPr>
            <a:noAutofit/>
          </a:bodyPr>
          <a:lstStyle/>
          <a:p>
            <a:pPr algn="ctr"/>
            <a:r>
              <a:rPr lang="fa-IR" sz="2400" b="1" dirty="0">
                <a:solidFill>
                  <a:srgbClr val="000066"/>
                </a:solidFill>
                <a:cs typeface="B Titr" panose="00000700000000000000" pitchFamily="2" charset="-78"/>
              </a:rPr>
              <a:t>مهم ترین ابعاد آسیب شناسی و اصلاح </a:t>
            </a:r>
            <a:r>
              <a:rPr lang="fa-IR" sz="2800" b="1" dirty="0" smtClean="0">
                <a:solidFill>
                  <a:srgbClr val="FF0000"/>
                </a:solidFill>
                <a:cs typeface="B Titr" panose="00000700000000000000" pitchFamily="2" charset="-78"/>
              </a:rPr>
              <a:t>اهداف کمی  </a:t>
            </a:r>
            <a:r>
              <a:rPr lang="fa-IR" sz="2800" b="1" dirty="0">
                <a:solidFill>
                  <a:srgbClr val="000066"/>
                </a:solidFill>
                <a:cs typeface="B Titr" panose="00000700000000000000" pitchFamily="2" charset="-78"/>
              </a:rPr>
              <a:t>برنامه</a:t>
            </a:r>
            <a:r>
              <a:rPr lang="en-US" sz="3200" dirty="0">
                <a:cs typeface="B Titr" panose="00000700000000000000" pitchFamily="2" charset="-78"/>
              </a:rPr>
              <a:t/>
            </a:r>
            <a:br>
              <a:rPr lang="en-US" sz="3200" dirty="0">
                <a:cs typeface="B Titr" panose="00000700000000000000" pitchFamily="2" charset="-78"/>
              </a:rPr>
            </a:br>
            <a:r>
              <a:rPr lang="fa-IR" sz="3200" dirty="0" smtClean="0">
                <a:cs typeface="B Titr" panose="00000700000000000000" pitchFamily="2" charset="-78"/>
              </a:rPr>
              <a:t> </a:t>
            </a:r>
            <a:endParaRPr lang="fa-IR" sz="1600" b="1" dirty="0">
              <a:latin typeface="+mn-lt"/>
              <a:ea typeface="+mn-ea"/>
              <a:cs typeface="B Zar" panose="00000400000000000000" pitchFamily="2" charset="-78"/>
            </a:endParaRPr>
          </a:p>
        </p:txBody>
      </p:sp>
      <p:sp>
        <p:nvSpPr>
          <p:cNvPr id="2" name="Slide Number Placeholder 1"/>
          <p:cNvSpPr>
            <a:spLocks noGrp="1"/>
          </p:cNvSpPr>
          <p:nvPr>
            <p:ph type="sldNum" sz="quarter" idx="12"/>
          </p:nvPr>
        </p:nvSpPr>
        <p:spPr/>
        <p:txBody>
          <a:bodyPr/>
          <a:lstStyle/>
          <a:p>
            <a:fld id="{629637A9-119A-49DA-BD12-AAC58B377D80}" type="slidenum">
              <a:rPr lang="en-US" smtClean="0"/>
              <a:t>159</a:t>
            </a:fld>
            <a:endParaRPr lang="en-US" dirty="0"/>
          </a:p>
        </p:txBody>
      </p:sp>
      <p:graphicFrame>
        <p:nvGraphicFramePr>
          <p:cNvPr id="4" name="Diagram 3"/>
          <p:cNvGraphicFramePr/>
          <p:nvPr>
            <p:extLst>
              <p:ext uri="{D42A27DB-BD31-4B8C-83A1-F6EECF244321}">
                <p14:modId xmlns:p14="http://schemas.microsoft.com/office/powerpoint/2010/main" val="2160539153"/>
              </p:ext>
            </p:extLst>
          </p:nvPr>
        </p:nvGraphicFramePr>
        <p:xfrm>
          <a:off x="830694" y="1645693"/>
          <a:ext cx="7444625" cy="506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ction Button: Forward or Next 6">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3428701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1A95FF3F-04D0-4D79-B6AB-4614EBC22B0C}"/>
                                            </p:graphicEl>
                                          </p:spTgt>
                                        </p:tgtEl>
                                        <p:attrNameLst>
                                          <p:attrName>style.visibility</p:attrName>
                                        </p:attrNameLst>
                                      </p:cBhvr>
                                      <p:to>
                                        <p:strVal val="visible"/>
                                      </p:to>
                                    </p:set>
                                    <p:animEffect transition="in" filter="wipe(up)">
                                      <p:cBhvr>
                                        <p:cTn id="7" dur="1000"/>
                                        <p:tgtEl>
                                          <p:spTgt spid="4">
                                            <p:graphicEl>
                                              <a:dgm id="{1A95FF3F-04D0-4D79-B6AB-4614EBC22B0C}"/>
                                            </p:graphic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graphicEl>
                                              <a:dgm id="{4B5109A7-3203-44A6-BFEC-76BBE5E3D44E}"/>
                                            </p:graphicEl>
                                          </p:spTgt>
                                        </p:tgtEl>
                                        <p:attrNameLst>
                                          <p:attrName>style.visibility</p:attrName>
                                        </p:attrNameLst>
                                      </p:cBhvr>
                                      <p:to>
                                        <p:strVal val="visible"/>
                                      </p:to>
                                    </p:set>
                                    <p:animEffect transition="in" filter="wipe(up)">
                                      <p:cBhvr>
                                        <p:cTn id="11" dur="1000"/>
                                        <p:tgtEl>
                                          <p:spTgt spid="4">
                                            <p:graphicEl>
                                              <a:dgm id="{4B5109A7-3203-44A6-BFEC-76BBE5E3D44E}"/>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95AA2DE-9AA0-4C44-B8A1-15B1F45463D4}"/>
                                            </p:graphicEl>
                                          </p:spTgt>
                                        </p:tgtEl>
                                        <p:attrNameLst>
                                          <p:attrName>style.visibility</p:attrName>
                                        </p:attrNameLst>
                                      </p:cBhvr>
                                      <p:to>
                                        <p:strVal val="visible"/>
                                      </p:to>
                                    </p:set>
                                    <p:animEffect transition="in" filter="wipe(up)">
                                      <p:cBhvr>
                                        <p:cTn id="15" dur="1000"/>
                                        <p:tgtEl>
                                          <p:spTgt spid="4">
                                            <p:graphicEl>
                                              <a:dgm id="{D95AA2DE-9AA0-4C44-B8A1-15B1F45463D4}"/>
                                            </p:graphic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4">
                                            <p:graphicEl>
                                              <a:dgm id="{7E7EB292-42FA-4CB8-ACF0-9F40120E10DF}"/>
                                            </p:graphicEl>
                                          </p:spTgt>
                                        </p:tgtEl>
                                        <p:attrNameLst>
                                          <p:attrName>style.visibility</p:attrName>
                                        </p:attrNameLst>
                                      </p:cBhvr>
                                      <p:to>
                                        <p:strVal val="visible"/>
                                      </p:to>
                                    </p:set>
                                    <p:animEffect transition="in" filter="wipe(up)">
                                      <p:cBhvr>
                                        <p:cTn id="19" dur="1000"/>
                                        <p:tgtEl>
                                          <p:spTgt spid="4">
                                            <p:graphicEl>
                                              <a:dgm id="{7E7EB292-42FA-4CB8-ACF0-9F40120E10DF}"/>
                                            </p:graphic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F1525C26-DF01-40FC-A034-33BDCD40331A}"/>
                                            </p:graphicEl>
                                          </p:spTgt>
                                        </p:tgtEl>
                                        <p:attrNameLst>
                                          <p:attrName>style.visibility</p:attrName>
                                        </p:attrNameLst>
                                      </p:cBhvr>
                                      <p:to>
                                        <p:strVal val="visible"/>
                                      </p:to>
                                    </p:set>
                                    <p:animEffect transition="in" filter="wipe(up)">
                                      <p:cBhvr>
                                        <p:cTn id="23" dur="1000"/>
                                        <p:tgtEl>
                                          <p:spTgt spid="4">
                                            <p:graphicEl>
                                              <a:dgm id="{F1525C26-DF01-40FC-A034-33BDCD40331A}"/>
                                            </p:graphic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4">
                                            <p:graphicEl>
                                              <a:dgm id="{E4A8C37E-332E-4451-B336-7D2C01256DAF}"/>
                                            </p:graphicEl>
                                          </p:spTgt>
                                        </p:tgtEl>
                                        <p:attrNameLst>
                                          <p:attrName>style.visibility</p:attrName>
                                        </p:attrNameLst>
                                      </p:cBhvr>
                                      <p:to>
                                        <p:strVal val="visible"/>
                                      </p:to>
                                    </p:set>
                                    <p:animEffect transition="in" filter="wipe(up)">
                                      <p:cBhvr>
                                        <p:cTn id="27" dur="1000"/>
                                        <p:tgtEl>
                                          <p:spTgt spid="4">
                                            <p:graphicEl>
                                              <a:dgm id="{E4A8C37E-332E-4451-B336-7D2C01256D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525423" y="374901"/>
            <a:ext cx="6589199" cy="697997"/>
          </a:xfrm>
          <a:noFill/>
        </p:spPr>
        <p:txBody>
          <a:bodyPr>
            <a:normAutofit/>
          </a:bodyPr>
          <a:lstStyle/>
          <a:p>
            <a:pPr algn="r" rtl="1"/>
            <a:r>
              <a:rPr lang="fa-IR" sz="2800" dirty="0" smtClean="0">
                <a:cs typeface="B Titr" panose="00000700000000000000" pitchFamily="2" charset="-78"/>
              </a:rPr>
              <a:t>توزیع زمانی </a:t>
            </a:r>
            <a:r>
              <a:rPr lang="fa-IR" sz="2800" dirty="0">
                <a:cs typeface="B Titr" panose="00000700000000000000" pitchFamily="2" charset="-78"/>
              </a:rPr>
              <a:t>آیین نامه ها، </a:t>
            </a:r>
            <a:r>
              <a:rPr lang="fa-IR" sz="2800" dirty="0" smtClean="0">
                <a:cs typeface="B Titr" panose="00000700000000000000" pitchFamily="2" charset="-78"/>
              </a:rPr>
              <a:t>لوایح، گزارش </a:t>
            </a:r>
            <a:r>
              <a:rPr lang="fa-IR" sz="2800" dirty="0">
                <a:cs typeface="B Titr" panose="00000700000000000000" pitchFamily="2" charset="-78"/>
              </a:rPr>
              <a:t>و ... </a:t>
            </a:r>
            <a:endParaRPr lang="en-US" sz="2800" dirty="0">
              <a:cs typeface="B Titr" panose="00000700000000000000"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1301322828"/>
              </p:ext>
            </p:extLst>
          </p:nvPr>
        </p:nvGraphicFramePr>
        <p:xfrm>
          <a:off x="0" y="1447800"/>
          <a:ext cx="9144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Action Button: Forward or Next 4">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16</a:t>
            </a:fld>
            <a:endParaRPr lang="fa-IR"/>
          </a:p>
        </p:txBody>
      </p:sp>
    </p:spTree>
    <p:extLst>
      <p:ext uri="{BB962C8B-B14F-4D97-AF65-F5344CB8AC3E}">
        <p14:creationId xmlns:p14="http://schemas.microsoft.com/office/powerpoint/2010/main" val="3205961994"/>
      </p:ext>
    </p:extLst>
  </p:cSld>
  <p:clrMapOvr>
    <a:masterClrMapping/>
  </p:clrMapOvr>
  <p:transition spd="med" advClick="0">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90" y="0"/>
            <a:ext cx="9144000" cy="144780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5" name="Rectangle 4"/>
          <p:cNvSpPr/>
          <p:nvPr/>
        </p:nvSpPr>
        <p:spPr>
          <a:xfrm>
            <a:off x="2133600" y="339179"/>
            <a:ext cx="6918960" cy="769441"/>
          </a:xfrm>
          <a:prstGeom prst="rect">
            <a:avLst/>
          </a:prstGeom>
          <a:effectLst/>
        </p:spPr>
        <p:txBody>
          <a:bodyPr wrap="square">
            <a:spAutoFit/>
          </a:bodyPr>
          <a:lstStyle/>
          <a:p>
            <a:pPr algn="r" rtl="1"/>
            <a:r>
              <a:rPr lang="fa-IR" sz="3600" dirty="0">
                <a:solidFill>
                  <a:srgbClr val="000066"/>
                </a:solidFill>
                <a:latin typeface="Trebuchet MS"/>
                <a:ea typeface="+mj-ea"/>
                <a:cs typeface="B Titr" panose="00000700000000000000" pitchFamily="2" charset="-78"/>
              </a:rPr>
              <a:t> </a:t>
            </a:r>
            <a:r>
              <a:rPr lang="fa-IR" sz="4400" cap="all" dirty="0">
                <a:ln w="0"/>
                <a:effectLst>
                  <a:reflection blurRad="12700" stA="50000" endPos="50000" dist="5000" dir="5400000" sy="-100000" rotWithShape="0"/>
                </a:effectLst>
                <a:cs typeface="B Titr" pitchFamily="2" charset="-78"/>
              </a:rPr>
              <a:t>آسیب ها و اشکالات کلی برنامه</a:t>
            </a:r>
            <a:endParaRPr lang="en-US" sz="4400" cap="all" dirty="0">
              <a:ln w="0"/>
              <a:effectLst>
                <a:reflection blurRad="12700" stA="50000" endPos="50000" dist="5000" dir="5400000" sy="-100000" rotWithShape="0"/>
              </a:effectLst>
              <a:cs typeface="B Titr" pitchFamily="2" charset="-78"/>
            </a:endParaRPr>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371080"/>
            <a:ext cx="9144001" cy="1486920"/>
          </a:xfrm>
          <a:prstGeom prst="rect">
            <a:avLst/>
          </a:prstGeom>
        </p:spPr>
      </p:pic>
      <p:sp>
        <p:nvSpPr>
          <p:cNvPr id="7" name="Slide Number Placeholder 6"/>
          <p:cNvSpPr>
            <a:spLocks noGrp="1"/>
          </p:cNvSpPr>
          <p:nvPr>
            <p:ph type="sldNum" sz="quarter" idx="12"/>
          </p:nvPr>
        </p:nvSpPr>
        <p:spPr/>
        <p:txBody>
          <a:bodyPr/>
          <a:lstStyle/>
          <a:p>
            <a:fld id="{629637A9-119A-49DA-BD12-AAC58B377D80}" type="slidenum">
              <a:rPr lang="en-US" smtClean="0"/>
              <a:t>160</a:t>
            </a:fld>
            <a:endParaRPr lang="en-US" dirty="0"/>
          </a:p>
        </p:txBody>
      </p:sp>
      <p:sp>
        <p:nvSpPr>
          <p:cNvPr id="9" name="Action Button: Forward or Next 8">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53994756"/>
      </p:ext>
    </p:extLst>
  </p:cSld>
  <p:clrMapOvr>
    <a:masterClrMapping/>
  </p:clrMapOvr>
  <p:transition spd="med" advClick="0">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14350"/>
            <a:ext cx="8519160" cy="5636337"/>
          </a:xfrm>
        </p:spPr>
        <p:txBody>
          <a:bodyPr>
            <a:noAutofit/>
          </a:bodyPr>
          <a:lstStyle/>
          <a:p>
            <a:pPr marL="285750" indent="-285750" algn="justLow" rtl="1">
              <a:lnSpc>
                <a:spcPct val="150000"/>
              </a:lnSpc>
              <a:spcBef>
                <a:spcPts val="600"/>
              </a:spcBef>
              <a:buClr>
                <a:schemeClr val="accent1">
                  <a:lumMod val="50000"/>
                </a:schemeClr>
              </a:buClr>
              <a:buSzPct val="105000"/>
              <a:buFont typeface="Wingdings" pitchFamily="2" charset="2"/>
              <a:buChar char="v"/>
            </a:pPr>
            <a:r>
              <a:rPr lang="fa-IR" sz="1800" dirty="0" smtClean="0">
                <a:cs typeface="B Zar" panose="00000400000000000000" pitchFamily="2" charset="-78"/>
              </a:rPr>
              <a:t>جداول </a:t>
            </a:r>
            <a:r>
              <a:rPr lang="fa-IR" sz="1800" dirty="0">
                <a:cs typeface="B Zar" panose="00000400000000000000" pitchFamily="2" charset="-78"/>
              </a:rPr>
              <a:t>ذیل </a:t>
            </a:r>
            <a:r>
              <a:rPr lang="fa-IR" sz="1800" dirty="0" smtClean="0">
                <a:cs typeface="B Zar" panose="00000400000000000000" pitchFamily="2" charset="-78"/>
              </a:rPr>
              <a:t>دو ماده </a:t>
            </a:r>
            <a:r>
              <a:rPr lang="fa-IR" sz="1800" dirty="0">
                <a:cs typeface="B Zar" panose="00000400000000000000" pitchFamily="2" charset="-78"/>
              </a:rPr>
              <a:t>1 و 2 </a:t>
            </a:r>
            <a:r>
              <a:rPr lang="fa-IR" sz="1800" dirty="0" smtClean="0">
                <a:cs typeface="B Zar" panose="00000400000000000000" pitchFamily="2" charset="-78"/>
              </a:rPr>
              <a:t>برنامه (جدول چشم انداز، راهبردها و سیاست ها) </a:t>
            </a:r>
            <a:r>
              <a:rPr lang="fa-IR" sz="1800" dirty="0" smtClean="0">
                <a:solidFill>
                  <a:srgbClr val="FF0000"/>
                </a:solidFill>
                <a:cs typeface="B Zar" panose="00000400000000000000" pitchFamily="2" charset="-78"/>
              </a:rPr>
              <a:t>فاقد ارتباط سیستمی و معنی دار </a:t>
            </a:r>
            <a:r>
              <a:rPr lang="fa-IR" sz="1800" dirty="0">
                <a:cs typeface="B Zar" panose="00000400000000000000" pitchFamily="2" charset="-78"/>
              </a:rPr>
              <a:t>با </a:t>
            </a:r>
            <a:r>
              <a:rPr lang="fa-IR" sz="1800" dirty="0" smtClean="0">
                <a:cs typeface="B Zar" panose="00000400000000000000" pitchFamily="2" charset="-78"/>
              </a:rPr>
              <a:t>مواد و احکام برنامه است. (اتصال چشم اندازها به سیاست ها، راهبردها و مواد برنامه به شکل صوری انجام شده است.)</a:t>
            </a:r>
            <a:endParaRPr lang="fa-IR" sz="1800" dirty="0">
              <a:cs typeface="B Zar" panose="00000400000000000000" pitchFamily="2" charset="-78"/>
            </a:endParaRPr>
          </a:p>
          <a:p>
            <a:pPr marL="285750" indent="-285750" algn="justLow" rtl="1">
              <a:lnSpc>
                <a:spcPct val="150000"/>
              </a:lnSpc>
              <a:spcBef>
                <a:spcPts val="600"/>
              </a:spcBef>
              <a:buClr>
                <a:schemeClr val="accent1">
                  <a:lumMod val="50000"/>
                </a:schemeClr>
              </a:buClr>
              <a:buSzPct val="105000"/>
              <a:buFont typeface="Wingdings" pitchFamily="2" charset="2"/>
              <a:buChar char="v"/>
            </a:pPr>
            <a:r>
              <a:rPr lang="fa-IR" sz="1800" dirty="0">
                <a:solidFill>
                  <a:srgbClr val="FF0000"/>
                </a:solidFill>
                <a:cs typeface="B Zar" panose="00000400000000000000" pitchFamily="2" charset="-78"/>
              </a:rPr>
              <a:t>راهبردها و سیاست های برنامه منتج از تحلیل های </a:t>
            </a:r>
            <a:r>
              <a:rPr lang="en-US" sz="1800" dirty="0">
                <a:solidFill>
                  <a:srgbClr val="FF0000"/>
                </a:solidFill>
                <a:cs typeface="B Zar" panose="00000400000000000000" pitchFamily="2" charset="-78"/>
              </a:rPr>
              <a:t>SWOT</a:t>
            </a:r>
            <a:r>
              <a:rPr lang="fa-IR" sz="1800" dirty="0">
                <a:cs typeface="B Zar" panose="00000400000000000000" pitchFamily="2" charset="-78"/>
              </a:rPr>
              <a:t> تهیه شده در اسناد پشتیبان برنامه نبوده است</a:t>
            </a:r>
            <a:r>
              <a:rPr lang="fa-IR" sz="1800" dirty="0" smtClean="0">
                <a:cs typeface="B Zar" panose="00000400000000000000" pitchFamily="2" charset="-78"/>
              </a:rPr>
              <a:t>.</a:t>
            </a:r>
          </a:p>
          <a:p>
            <a:pPr marL="285750" indent="-285750" algn="justLow" rtl="1">
              <a:lnSpc>
                <a:spcPct val="150000"/>
              </a:lnSpc>
              <a:spcBef>
                <a:spcPts val="600"/>
              </a:spcBef>
              <a:buClr>
                <a:schemeClr val="accent1">
                  <a:lumMod val="50000"/>
                </a:schemeClr>
              </a:buClr>
              <a:buSzPct val="105000"/>
              <a:buFont typeface="Wingdings" pitchFamily="2" charset="2"/>
              <a:buChar char="v"/>
            </a:pPr>
            <a:r>
              <a:rPr lang="en-US" sz="1800" dirty="0" err="1" smtClean="0">
                <a:cs typeface="B Zar" panose="00000400000000000000" pitchFamily="2" charset="-78"/>
              </a:rPr>
              <a:t>Swot</a:t>
            </a:r>
            <a:r>
              <a:rPr lang="fa-IR" sz="1800" dirty="0" smtClean="0">
                <a:cs typeface="B Zar" panose="00000400000000000000" pitchFamily="2" charset="-78"/>
              </a:rPr>
              <a:t> های موجود در اسناد پشتیبان برنامه، </a:t>
            </a:r>
            <a:r>
              <a:rPr lang="fa-IR" sz="1800" dirty="0" smtClean="0">
                <a:solidFill>
                  <a:srgbClr val="FF0000"/>
                </a:solidFill>
                <a:cs typeface="B Zar" panose="00000400000000000000" pitchFamily="2" charset="-78"/>
              </a:rPr>
              <a:t>با دقت کم </a:t>
            </a:r>
            <a:r>
              <a:rPr lang="fa-IR" sz="1800" dirty="0" smtClean="0">
                <a:cs typeface="B Zar" panose="00000400000000000000" pitchFamily="2" charset="-78"/>
              </a:rPr>
              <a:t>و بر اساس اسناد و مدارک موجود  و نه مطالعات و برداشت های میدانی تهیه شده است.</a:t>
            </a:r>
            <a:endParaRPr lang="fa-IR" sz="1800" dirty="0">
              <a:cs typeface="B Zar" panose="00000400000000000000" pitchFamily="2" charset="-78"/>
            </a:endParaRPr>
          </a:p>
          <a:p>
            <a:pPr marL="285750" indent="-285750" algn="justLow" rtl="1">
              <a:lnSpc>
                <a:spcPct val="150000"/>
              </a:lnSpc>
              <a:spcBef>
                <a:spcPts val="600"/>
              </a:spcBef>
              <a:buClr>
                <a:schemeClr val="accent1">
                  <a:lumMod val="50000"/>
                </a:schemeClr>
              </a:buClr>
              <a:buSzPct val="105000"/>
              <a:buFont typeface="Wingdings" pitchFamily="2" charset="2"/>
              <a:buChar char="v"/>
            </a:pPr>
            <a:r>
              <a:rPr lang="fa-IR" sz="1800" dirty="0">
                <a:cs typeface="B Zar" panose="00000400000000000000" pitchFamily="2" charset="-78"/>
              </a:rPr>
              <a:t>برنامه </a:t>
            </a:r>
            <a:r>
              <a:rPr lang="fa-IR" sz="1800" dirty="0">
                <a:solidFill>
                  <a:srgbClr val="FF0000"/>
                </a:solidFill>
                <a:cs typeface="B Zar" panose="00000400000000000000" pitchFamily="2" charset="-78"/>
              </a:rPr>
              <a:t>فاقد اولویت </a:t>
            </a:r>
            <a:r>
              <a:rPr lang="fa-IR" sz="1800" dirty="0" smtClean="0">
                <a:solidFill>
                  <a:srgbClr val="FF0000"/>
                </a:solidFill>
                <a:cs typeface="B Zar" panose="00000400000000000000" pitchFamily="2" charset="-78"/>
              </a:rPr>
              <a:t>بندی اقدام </a:t>
            </a:r>
            <a:r>
              <a:rPr lang="fa-IR" sz="1800" dirty="0">
                <a:solidFill>
                  <a:srgbClr val="FF0000"/>
                </a:solidFill>
                <a:cs typeface="B Zar" panose="00000400000000000000" pitchFamily="2" charset="-78"/>
              </a:rPr>
              <a:t>و جهتگیری </a:t>
            </a:r>
            <a:r>
              <a:rPr lang="fa-IR" sz="1800" dirty="0" smtClean="0">
                <a:solidFill>
                  <a:srgbClr val="FF0000"/>
                </a:solidFill>
                <a:cs typeface="B Zar" panose="00000400000000000000" pitchFamily="2" charset="-78"/>
              </a:rPr>
              <a:t>استراتژیک </a:t>
            </a:r>
            <a:r>
              <a:rPr lang="fa-IR" sz="1800" dirty="0">
                <a:cs typeface="B Zar" panose="00000400000000000000" pitchFamily="2" charset="-78"/>
              </a:rPr>
              <a:t>است.</a:t>
            </a:r>
          </a:p>
          <a:p>
            <a:pPr marL="285750" indent="-285750" algn="justLow" rtl="1">
              <a:lnSpc>
                <a:spcPct val="150000"/>
              </a:lnSpc>
              <a:spcBef>
                <a:spcPts val="600"/>
              </a:spcBef>
              <a:buClr>
                <a:schemeClr val="accent1">
                  <a:lumMod val="50000"/>
                </a:schemeClr>
              </a:buClr>
              <a:buSzPct val="105000"/>
              <a:buFont typeface="Wingdings" pitchFamily="2" charset="2"/>
              <a:buChar char="v"/>
            </a:pPr>
            <a:r>
              <a:rPr lang="fa-IR" sz="1800" dirty="0">
                <a:cs typeface="B Zar" panose="00000400000000000000" pitchFamily="2" charset="-78"/>
              </a:rPr>
              <a:t>برآوردهای </a:t>
            </a:r>
            <a:r>
              <a:rPr lang="fa-IR" sz="1800" dirty="0" smtClean="0">
                <a:cs typeface="B Zar" panose="00000400000000000000" pitchFamily="2" charset="-78"/>
              </a:rPr>
              <a:t>مالی جدول </a:t>
            </a:r>
            <a:r>
              <a:rPr lang="fa-IR" sz="1800" dirty="0">
                <a:cs typeface="B Zar" panose="00000400000000000000" pitchFamily="2" charset="-78"/>
              </a:rPr>
              <a:t>منابع و مصارف برنامه </a:t>
            </a:r>
            <a:r>
              <a:rPr lang="fa-IR" sz="1800" dirty="0" smtClean="0">
                <a:solidFill>
                  <a:srgbClr val="FF0000"/>
                </a:solidFill>
                <a:cs typeface="B Zar" panose="00000400000000000000" pitchFamily="2" charset="-78"/>
              </a:rPr>
              <a:t>دقیق </a:t>
            </a:r>
            <a:r>
              <a:rPr lang="fa-IR" sz="1800" dirty="0">
                <a:solidFill>
                  <a:srgbClr val="FF0000"/>
                </a:solidFill>
                <a:cs typeface="B Zar" panose="00000400000000000000" pitchFamily="2" charset="-78"/>
              </a:rPr>
              <a:t>و </a:t>
            </a:r>
            <a:r>
              <a:rPr lang="fa-IR" sz="1800" dirty="0" smtClean="0">
                <a:solidFill>
                  <a:srgbClr val="FF0000"/>
                </a:solidFill>
                <a:cs typeface="B Zar" panose="00000400000000000000" pitchFamily="2" charset="-78"/>
              </a:rPr>
              <a:t>واقعی نیست </a:t>
            </a:r>
            <a:r>
              <a:rPr lang="fa-IR" sz="1800" dirty="0" smtClean="0">
                <a:cs typeface="B Zar" panose="00000400000000000000" pitchFamily="2" charset="-78"/>
              </a:rPr>
              <a:t>و در مقابل تغییرات پیش آمده در محیط اقتصادی و مالی کشور و شهرداری تهران از انعطاف اجرایی لازم برای تامین هزینه های برنامه  برخوردار نیست.</a:t>
            </a:r>
            <a:endParaRPr lang="fa-IR" sz="1800" dirty="0">
              <a:cs typeface="B Zar" panose="00000400000000000000" pitchFamily="2" charset="-78"/>
            </a:endParaRPr>
          </a:p>
          <a:p>
            <a:pPr marL="285750" lvl="0" indent="-285750" algn="justLow" rtl="1">
              <a:lnSpc>
                <a:spcPct val="150000"/>
              </a:lnSpc>
              <a:spcBef>
                <a:spcPts val="600"/>
              </a:spcBef>
              <a:buClr>
                <a:schemeClr val="accent1">
                  <a:lumMod val="50000"/>
                </a:schemeClr>
              </a:buClr>
              <a:buSzPct val="105000"/>
              <a:buFont typeface="Wingdings" pitchFamily="2" charset="2"/>
              <a:buChar char="v"/>
            </a:pPr>
            <a:r>
              <a:rPr lang="fa-IR" sz="1800" dirty="0" smtClean="0">
                <a:solidFill>
                  <a:srgbClr val="FF0000"/>
                </a:solidFill>
                <a:cs typeface="B Zar" panose="00000400000000000000" pitchFamily="2" charset="-78"/>
              </a:rPr>
              <a:t>حذف پروژه </a:t>
            </a:r>
            <a:r>
              <a:rPr lang="fa-IR" sz="1800" dirty="0">
                <a:solidFill>
                  <a:srgbClr val="FF0000"/>
                </a:solidFill>
                <a:cs typeface="B Zar" panose="00000400000000000000" pitchFamily="2" charset="-78"/>
              </a:rPr>
              <a:t>های کلان و مهم </a:t>
            </a:r>
            <a:r>
              <a:rPr lang="fa-IR" sz="1800" dirty="0" smtClean="0">
                <a:solidFill>
                  <a:srgbClr val="FF0000"/>
                </a:solidFill>
                <a:cs typeface="B Zar" panose="00000400000000000000" pitchFamily="2" charset="-78"/>
              </a:rPr>
              <a:t>معرفی شده جهت اجرا در طول سالهای </a:t>
            </a:r>
            <a:r>
              <a:rPr lang="fa-IR" sz="1800" dirty="0">
                <a:cs typeface="B Zar" panose="00000400000000000000" pitchFamily="2" charset="-78"/>
              </a:rPr>
              <a:t>برنامه بواسطه حذف سطوح طرح و پروژه از لایحه برنامه و قطع سلسله مراتبط چشم انداز، راهبرد، سیاست، طرح و پروژه پیش بینی شده در لایحه برنامه.</a:t>
            </a:r>
          </a:p>
          <a:p>
            <a:pPr marL="285750" indent="-285750" algn="justLow" rtl="1">
              <a:lnSpc>
                <a:spcPct val="150000"/>
              </a:lnSpc>
              <a:spcBef>
                <a:spcPts val="600"/>
              </a:spcBef>
              <a:buClr>
                <a:schemeClr val="accent1">
                  <a:lumMod val="50000"/>
                </a:schemeClr>
              </a:buClr>
              <a:buSzPct val="105000"/>
              <a:buFont typeface="Wingdings" pitchFamily="2" charset="2"/>
              <a:buChar char="v"/>
            </a:pPr>
            <a:r>
              <a:rPr lang="fa-IR" sz="1800" dirty="0" smtClean="0">
                <a:cs typeface="B Zar" panose="00000400000000000000" pitchFamily="2" charset="-78"/>
              </a:rPr>
              <a:t>برخی </a:t>
            </a:r>
            <a:r>
              <a:rPr lang="fa-IR" sz="1800" dirty="0">
                <a:cs typeface="B Zar" panose="00000400000000000000" pitchFamily="2" charset="-78"/>
              </a:rPr>
              <a:t>از احکام </a:t>
            </a:r>
            <a:r>
              <a:rPr lang="fa-IR" sz="1800" dirty="0" smtClean="0">
                <a:cs typeface="B Zar" panose="00000400000000000000" pitchFamily="2" charset="-78"/>
              </a:rPr>
              <a:t>برنامه </a:t>
            </a:r>
            <a:r>
              <a:rPr lang="fa-IR" sz="1800" dirty="0" smtClean="0">
                <a:solidFill>
                  <a:srgbClr val="FF0000"/>
                </a:solidFill>
                <a:cs typeface="B Zar" panose="00000400000000000000" pitchFamily="2" charset="-78"/>
              </a:rPr>
              <a:t>انتزاعی، غیر </a:t>
            </a:r>
            <a:r>
              <a:rPr lang="fa-IR" sz="1800" dirty="0">
                <a:solidFill>
                  <a:srgbClr val="FF0000"/>
                </a:solidFill>
                <a:cs typeface="B Zar" panose="00000400000000000000" pitchFamily="2" charset="-78"/>
              </a:rPr>
              <a:t>واقع‌بینانه </a:t>
            </a:r>
            <a:r>
              <a:rPr lang="fa-IR" sz="1800" dirty="0" smtClean="0">
                <a:solidFill>
                  <a:srgbClr val="FF0000"/>
                </a:solidFill>
                <a:cs typeface="B Zar" panose="00000400000000000000" pitchFamily="2" charset="-78"/>
              </a:rPr>
              <a:t>و ایده آل گرایانه </a:t>
            </a:r>
            <a:r>
              <a:rPr lang="fa-IR" sz="1800" dirty="0" smtClean="0">
                <a:cs typeface="B Zar" panose="00000400000000000000" pitchFamily="2" charset="-78"/>
              </a:rPr>
              <a:t>هستند. (نظیر احکام بخش 26  با عنوان توسعه اقتصاد شهری شامل احکامی در زمینه  نهاد سازی اقتصاد نوین، توسعه زیرساخت های بازار برای افزایش صادارات و واردات بین شهری!)</a:t>
            </a:r>
            <a:endParaRPr lang="en-US" sz="1800"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629637A9-119A-49DA-BD12-AAC58B377D80}" type="slidenum">
              <a:rPr lang="en-US" smtClean="0"/>
              <a:t>161</a:t>
            </a:fld>
            <a:endParaRPr lang="en-US" dirty="0"/>
          </a:p>
        </p:txBody>
      </p:sp>
      <p:sp>
        <p:nvSpPr>
          <p:cNvPr id="4" name="Action Button: Forward or Next 3">
            <a:hlinkClick r:id="" action="ppaction://hlinkshowjump?jump=nextslide" highlightClick="1"/>
          </p:cNvPr>
          <p:cNvSpPr/>
          <p:nvPr/>
        </p:nvSpPr>
        <p:spPr>
          <a:xfrm>
            <a:off x="152400" y="72428"/>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2335826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750"/>
                                        <p:tgtEl>
                                          <p:spTgt spid="3">
                                            <p:txEl>
                                              <p:pRg st="0" end="0"/>
                                            </p:txEl>
                                          </p:spTgt>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750"/>
                                        <p:tgtEl>
                                          <p:spTgt spid="3">
                                            <p:txEl>
                                              <p:pRg st="1" end="1"/>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750"/>
                                        <p:tgtEl>
                                          <p:spTgt spid="3">
                                            <p:txEl>
                                              <p:pRg st="2" end="2"/>
                                            </p:txEl>
                                          </p:spTgt>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750"/>
                                        <p:tgtEl>
                                          <p:spTgt spid="3">
                                            <p:txEl>
                                              <p:pRg st="3" end="3"/>
                                            </p:txEl>
                                          </p:spTgt>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750"/>
                                        <p:tgtEl>
                                          <p:spTgt spid="3">
                                            <p:txEl>
                                              <p:pRg st="4" end="4"/>
                                            </p:txEl>
                                          </p:spTgt>
                                        </p:tgtEl>
                                      </p:cBhvr>
                                    </p:animEffect>
                                  </p:childTnLst>
                                </p:cTn>
                              </p:par>
                            </p:childTnLst>
                          </p:cTn>
                        </p:par>
                        <p:par>
                          <p:cTn id="24" fill="hold">
                            <p:stCondLst>
                              <p:cond delay="375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750"/>
                                        <p:tgtEl>
                                          <p:spTgt spid="3">
                                            <p:txEl>
                                              <p:pRg st="5" end="5"/>
                                            </p:txEl>
                                          </p:spTgt>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4360" y="196644"/>
            <a:ext cx="4768949" cy="762000"/>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sz="1600" b="1" dirty="0" smtClean="0">
                <a:solidFill>
                  <a:schemeClr val="tx1"/>
                </a:solidFill>
                <a:cs typeface="B Zar" panose="00000400000000000000" pitchFamily="2" charset="-78"/>
              </a:rPr>
              <a:t>برای مثال هدف </a:t>
            </a:r>
            <a:r>
              <a:rPr lang="fa-IR" sz="1600" b="1" dirty="0">
                <a:solidFill>
                  <a:schemeClr val="tx1"/>
                </a:solidFill>
                <a:cs typeface="B Zar" panose="00000400000000000000" pitchFamily="2" charset="-78"/>
              </a:rPr>
              <a:t>کمی «خطوط مکانیزه معاینه فنی خودروهای سبک سواری، تحت بهره برداری</a:t>
            </a:r>
            <a:r>
              <a:rPr lang="fa-IR" sz="1600" b="1" dirty="0" smtClean="0">
                <a:solidFill>
                  <a:schemeClr val="tx1"/>
                </a:solidFill>
                <a:cs typeface="B Zar" panose="00000400000000000000" pitchFamily="2" charset="-78"/>
              </a:rPr>
              <a:t>» که </a:t>
            </a:r>
            <a:r>
              <a:rPr lang="fa-IR" sz="1600" b="1" dirty="0">
                <a:solidFill>
                  <a:schemeClr val="tx1"/>
                </a:solidFill>
                <a:cs typeface="B Zar" panose="00000400000000000000" pitchFamily="2" charset="-78"/>
              </a:rPr>
              <a:t>قید «افزایش» می بایست </a:t>
            </a:r>
            <a:r>
              <a:rPr lang="fa-IR" sz="1600" b="1" dirty="0" smtClean="0">
                <a:solidFill>
                  <a:schemeClr val="tx1"/>
                </a:solidFill>
                <a:cs typeface="B Zar" panose="00000400000000000000" pitchFamily="2" charset="-78"/>
              </a:rPr>
              <a:t>به آن </a:t>
            </a:r>
            <a:r>
              <a:rPr lang="fa-IR" sz="1600" b="1" dirty="0">
                <a:solidFill>
                  <a:schemeClr val="tx1"/>
                </a:solidFill>
                <a:cs typeface="B Zar" panose="00000400000000000000" pitchFamily="2" charset="-78"/>
              </a:rPr>
              <a:t>اضافه گردد.</a:t>
            </a:r>
            <a:endParaRPr lang="en-US" sz="1600" b="1" dirty="0">
              <a:solidFill>
                <a:schemeClr val="tx1"/>
              </a:solidFill>
              <a:cs typeface="B Zar" panose="00000400000000000000" pitchFamily="2" charset="-78"/>
            </a:endParaRPr>
          </a:p>
        </p:txBody>
      </p:sp>
      <p:sp>
        <p:nvSpPr>
          <p:cNvPr id="7" name="Rectangle 6"/>
          <p:cNvSpPr/>
          <p:nvPr/>
        </p:nvSpPr>
        <p:spPr>
          <a:xfrm>
            <a:off x="594360" y="1034845"/>
            <a:ext cx="4768949" cy="762000"/>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sz="1400" b="1" dirty="0">
                <a:solidFill>
                  <a:schemeClr val="tx1"/>
                </a:solidFill>
                <a:cs typeface="B Zar" panose="00000400000000000000" pitchFamily="2" charset="-78"/>
              </a:rPr>
              <a:t>مقدار تعریف شده برای هدف کمی «سهم شهروندان استفاده کننده از خدمات فروشگاه های شهروند نسبت به کل جمعیت » در سال 97، 10%  و در حکم برنامه  (ماده 48- بند خ ) 14% عنوان شده است.</a:t>
            </a:r>
            <a:endParaRPr lang="en-US" sz="1400" b="1" dirty="0">
              <a:solidFill>
                <a:schemeClr val="tx1"/>
              </a:solidFill>
              <a:cs typeface="B Zar" panose="00000400000000000000" pitchFamily="2" charset="-78"/>
            </a:endParaRPr>
          </a:p>
        </p:txBody>
      </p:sp>
      <p:sp>
        <p:nvSpPr>
          <p:cNvPr id="8" name="Rectangle 7"/>
          <p:cNvSpPr/>
          <p:nvPr/>
        </p:nvSpPr>
        <p:spPr>
          <a:xfrm>
            <a:off x="594360" y="1873052"/>
            <a:ext cx="4768949" cy="1054504"/>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sz="1100" b="1" dirty="0">
                <a:solidFill>
                  <a:schemeClr val="tx1"/>
                </a:solidFill>
                <a:cs typeface="B Zar" panose="00000400000000000000" pitchFamily="2" charset="-78"/>
              </a:rPr>
              <a:t>عنوان هدف کمی محصولات ارگانیک طبیعی و </a:t>
            </a:r>
            <a:r>
              <a:rPr lang="en-US" sz="1100" b="1" dirty="0">
                <a:solidFill>
                  <a:schemeClr val="tx1"/>
                </a:solidFill>
                <a:cs typeface="B Zar" panose="00000400000000000000" pitchFamily="2" charset="-78"/>
              </a:rPr>
              <a:t>IPM</a:t>
            </a:r>
            <a:r>
              <a:rPr lang="fa-IR" sz="1100" b="1" dirty="0">
                <a:solidFill>
                  <a:schemeClr val="tx1"/>
                </a:solidFill>
                <a:cs typeface="B Zar" panose="00000400000000000000" pitchFamily="2" charset="-78"/>
              </a:rPr>
              <a:t> عرضه شده هدف بسیار کلی می باشد به دلیل تفاوت در میزان عملکرد محصولات ارکانیگ، طبیعی و گواهی شده</a:t>
            </a:r>
            <a:r>
              <a:rPr lang="en-US" sz="1100" b="1" dirty="0">
                <a:solidFill>
                  <a:schemeClr val="tx1"/>
                </a:solidFill>
                <a:cs typeface="B Zar" panose="00000400000000000000" pitchFamily="2" charset="-78"/>
              </a:rPr>
              <a:t>IPM، ‏</a:t>
            </a:r>
            <a:r>
              <a:rPr lang="fa-IR" sz="1100" b="1" dirty="0">
                <a:solidFill>
                  <a:schemeClr val="tx1"/>
                </a:solidFill>
                <a:cs typeface="B Zar" panose="00000400000000000000" pitchFamily="2" charset="-78"/>
              </a:rPr>
              <a:t>این سه موضوع به صورت جداگانه مورد بررسی قرار گیرند .</a:t>
            </a:r>
          </a:p>
          <a:p>
            <a:pPr algn="ctr" rtl="1"/>
            <a:r>
              <a:rPr lang="fa-IR" sz="1200" b="1" dirty="0">
                <a:solidFill>
                  <a:schemeClr val="tx1"/>
                </a:solidFill>
                <a:cs typeface="B Zar" panose="00000400000000000000" pitchFamily="2" charset="-78"/>
              </a:rPr>
              <a:t>در خصوص اراضی عباس آیاد  اهداف کمی به صورت بسیار جزئی مطرح شده است.</a:t>
            </a:r>
          </a:p>
        </p:txBody>
      </p:sp>
      <p:sp>
        <p:nvSpPr>
          <p:cNvPr id="9" name="Rectangle 8"/>
          <p:cNvSpPr/>
          <p:nvPr/>
        </p:nvSpPr>
        <p:spPr>
          <a:xfrm>
            <a:off x="594360" y="3048000"/>
            <a:ext cx="4768949" cy="762000"/>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sz="1400" b="1" dirty="0">
                <a:solidFill>
                  <a:schemeClr val="tx1"/>
                </a:solidFill>
                <a:cs typeface="B Zar" panose="00000400000000000000" pitchFamily="2" charset="-78"/>
              </a:rPr>
              <a:t>در حوزه های ماموریتی اجتماعی و فرهنگی و مدیریت، هوشمند سازی و اقتصاد شهری هدف کمی در برنامه مشخص نشده درحالی که برای سنجش عملکرد حوزه های مربوطه وجود  اهداف کمی ضروری می باشد.</a:t>
            </a:r>
            <a:endParaRPr lang="en-US" sz="1400" b="1" dirty="0">
              <a:solidFill>
                <a:schemeClr val="tx1"/>
              </a:solidFill>
              <a:cs typeface="B Zar" panose="00000400000000000000" pitchFamily="2" charset="-78"/>
            </a:endParaRPr>
          </a:p>
        </p:txBody>
      </p:sp>
      <p:sp>
        <p:nvSpPr>
          <p:cNvPr id="10" name="Rectangle 9"/>
          <p:cNvSpPr/>
          <p:nvPr/>
        </p:nvSpPr>
        <p:spPr>
          <a:xfrm>
            <a:off x="594360" y="3948737"/>
            <a:ext cx="4768949" cy="960558"/>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sz="1600" b="1" dirty="0">
                <a:solidFill>
                  <a:schemeClr val="tx1"/>
                </a:solidFill>
                <a:cs typeface="B Zar" panose="00000400000000000000" pitchFamily="2" charset="-78"/>
              </a:rPr>
              <a:t>ماده 29- بند الف: میزان تفکیک صحیح و واقعی پسماند در سال 92 ،  3/8 درصد بوده در حالی که در برنامه این عدد به اشتباه 14 درصد عنوان شده است.</a:t>
            </a:r>
            <a:endParaRPr lang="en-US" sz="1600" b="1" dirty="0">
              <a:solidFill>
                <a:schemeClr val="tx1"/>
              </a:solidFill>
              <a:cs typeface="B Zar" panose="00000400000000000000" pitchFamily="2" charset="-78"/>
            </a:endParaRPr>
          </a:p>
        </p:txBody>
      </p:sp>
      <p:sp>
        <p:nvSpPr>
          <p:cNvPr id="12" name="Rectangle 11"/>
          <p:cNvSpPr/>
          <p:nvPr/>
        </p:nvSpPr>
        <p:spPr>
          <a:xfrm>
            <a:off x="594360" y="5002165"/>
            <a:ext cx="4768949" cy="762000"/>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sz="1400" b="1" dirty="0">
              <a:solidFill>
                <a:schemeClr val="tx1"/>
              </a:solidFill>
              <a:cs typeface="B Zar" panose="00000400000000000000" pitchFamily="2" charset="-78"/>
            </a:endParaRPr>
          </a:p>
        </p:txBody>
      </p:sp>
      <p:cxnSp>
        <p:nvCxnSpPr>
          <p:cNvPr id="13" name="Straight Connector 12"/>
          <p:cNvCxnSpPr/>
          <p:nvPr/>
        </p:nvCxnSpPr>
        <p:spPr>
          <a:xfrm>
            <a:off x="7331612" y="2160988"/>
            <a:ext cx="0" cy="43758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41627" y="609600"/>
            <a:ext cx="0" cy="252000"/>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7342341" y="1398988"/>
            <a:ext cx="0" cy="252000"/>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36" name="Rectangle 35"/>
          <p:cNvSpPr/>
          <p:nvPr/>
        </p:nvSpPr>
        <p:spPr>
          <a:xfrm>
            <a:off x="6104206" y="5384309"/>
            <a:ext cx="2444333" cy="522000"/>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a-IR" b="1" dirty="0">
              <a:solidFill>
                <a:srgbClr val="3366FF"/>
              </a:solidFill>
            </a:endParaRPr>
          </a:p>
        </p:txBody>
      </p:sp>
      <p:sp>
        <p:nvSpPr>
          <p:cNvPr id="43" name="Rectangle 42"/>
          <p:cNvSpPr/>
          <p:nvPr/>
        </p:nvSpPr>
        <p:spPr>
          <a:xfrm>
            <a:off x="6161892" y="5402760"/>
            <a:ext cx="2339439" cy="523220"/>
          </a:xfrm>
          <a:prstGeom prst="rect">
            <a:avLst/>
          </a:prstGeom>
        </p:spPr>
        <p:txBody>
          <a:bodyPr wrap="square">
            <a:spAutoFit/>
          </a:bodyPr>
          <a:lstStyle/>
          <a:p>
            <a:pPr lvl="0" algn="ctr" rtl="1"/>
            <a:r>
              <a:rPr lang="fa-IR" sz="1400" b="1" dirty="0">
                <a:solidFill>
                  <a:sysClr val="windowText" lastClr="000000"/>
                </a:solidFill>
                <a:cs typeface="B Zar" pitchFamily="2" charset="-78"/>
              </a:rPr>
              <a:t>عدم امکانپذیری سنجش برخی از اهداف کمی</a:t>
            </a:r>
          </a:p>
        </p:txBody>
      </p:sp>
      <p:sp>
        <p:nvSpPr>
          <p:cNvPr id="2" name="TextBox 1"/>
          <p:cNvSpPr txBox="1"/>
          <p:nvPr/>
        </p:nvSpPr>
        <p:spPr>
          <a:xfrm>
            <a:off x="594360" y="5141150"/>
            <a:ext cx="4768949" cy="5232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rtl="1">
              <a:defRPr sz="1400" b="1">
                <a:solidFill>
                  <a:schemeClr val="tx1"/>
                </a:solidFill>
                <a:cs typeface="B Zar" panose="00000400000000000000" pitchFamily="2" charset="-78"/>
              </a:defRPr>
            </a:lvl1pPr>
          </a:lstStyle>
          <a:p>
            <a:r>
              <a:rPr lang="fa-IR" dirty="0"/>
              <a:t>هدف کمی «رونق فعالیت های اقتصادی با هدف جذب مشارکت سرمایه های خصوصی در اراضی عباس آباد» قابلیت سنجیده شدن ندارد.</a:t>
            </a:r>
            <a:endParaRPr lang="en-US" dirty="0"/>
          </a:p>
        </p:txBody>
      </p:sp>
      <p:sp>
        <p:nvSpPr>
          <p:cNvPr id="30" name="Rectangle 29"/>
          <p:cNvSpPr/>
          <p:nvPr/>
        </p:nvSpPr>
        <p:spPr>
          <a:xfrm>
            <a:off x="6138164" y="6275788"/>
            <a:ext cx="2444333" cy="522000"/>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a-IR" b="1" dirty="0">
              <a:solidFill>
                <a:srgbClr val="3366FF"/>
              </a:solidFill>
            </a:endParaRPr>
          </a:p>
        </p:txBody>
      </p:sp>
      <p:sp>
        <p:nvSpPr>
          <p:cNvPr id="44" name="Rectangle 43"/>
          <p:cNvSpPr/>
          <p:nvPr/>
        </p:nvSpPr>
        <p:spPr>
          <a:xfrm>
            <a:off x="6173865" y="6368332"/>
            <a:ext cx="2339439" cy="338554"/>
          </a:xfrm>
          <a:prstGeom prst="rect">
            <a:avLst/>
          </a:prstGeom>
        </p:spPr>
        <p:txBody>
          <a:bodyPr wrap="square">
            <a:spAutoFit/>
          </a:bodyPr>
          <a:lstStyle/>
          <a:p>
            <a:pPr lvl="0" algn="ctr" rtl="1"/>
            <a:r>
              <a:rPr lang="fa-IR" sz="1600" b="1" dirty="0">
                <a:solidFill>
                  <a:sysClr val="windowText" lastClr="000000"/>
                </a:solidFill>
                <a:cs typeface="B Zar" pitchFamily="2" charset="-78"/>
              </a:rPr>
              <a:t>واحد سنجش</a:t>
            </a:r>
          </a:p>
        </p:txBody>
      </p:sp>
      <p:sp>
        <p:nvSpPr>
          <p:cNvPr id="45" name="Rectangle 44"/>
          <p:cNvSpPr/>
          <p:nvPr/>
        </p:nvSpPr>
        <p:spPr>
          <a:xfrm>
            <a:off x="594359" y="5894788"/>
            <a:ext cx="4768949" cy="762000"/>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sz="1400" b="1" dirty="0">
              <a:solidFill>
                <a:schemeClr val="tx1"/>
              </a:solidFill>
              <a:cs typeface="B Zar" panose="00000400000000000000" pitchFamily="2" charset="-78"/>
            </a:endParaRPr>
          </a:p>
        </p:txBody>
      </p:sp>
      <p:sp>
        <p:nvSpPr>
          <p:cNvPr id="46" name="TextBox 45"/>
          <p:cNvSpPr txBox="1"/>
          <p:nvPr/>
        </p:nvSpPr>
        <p:spPr>
          <a:xfrm>
            <a:off x="594360" y="6014389"/>
            <a:ext cx="4768949" cy="5232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rtl="1">
              <a:defRPr sz="1400" b="1">
                <a:solidFill>
                  <a:schemeClr val="tx1"/>
                </a:solidFill>
                <a:cs typeface="B Zar" panose="00000400000000000000" pitchFamily="2" charset="-78"/>
              </a:defRPr>
            </a:lvl1pPr>
          </a:lstStyle>
          <a:p>
            <a:r>
              <a:rPr lang="fa-IR" dirty="0"/>
              <a:t>واحد سنجش هدف کمی «مساحت نماهای پیرایش و پاک سازی شده از پلاک ثبتی به متر مربع می بایست تغییر یابد.</a:t>
            </a:r>
            <a:endParaRPr lang="en-US" dirty="0"/>
          </a:p>
        </p:txBody>
      </p:sp>
      <p:cxnSp>
        <p:nvCxnSpPr>
          <p:cNvPr id="4" name="Straight Connector 3"/>
          <p:cNvCxnSpPr>
            <a:endCxn id="6" idx="3"/>
          </p:cNvCxnSpPr>
          <p:nvPr/>
        </p:nvCxnSpPr>
        <p:spPr>
          <a:xfrm flipH="1" flipV="1">
            <a:off x="5363309" y="577644"/>
            <a:ext cx="774860" cy="1322418"/>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a:endCxn id="7" idx="3"/>
          </p:cNvCxnSpPr>
          <p:nvPr/>
        </p:nvCxnSpPr>
        <p:spPr>
          <a:xfrm flipH="1" flipV="1">
            <a:off x="5363309" y="1415845"/>
            <a:ext cx="774860" cy="111648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a:endCxn id="8" idx="3"/>
          </p:cNvCxnSpPr>
          <p:nvPr/>
        </p:nvCxnSpPr>
        <p:spPr>
          <a:xfrm flipH="1" flipV="1">
            <a:off x="5363309" y="2400304"/>
            <a:ext cx="774860" cy="788252"/>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23" name="Straight Connector 22"/>
          <p:cNvCxnSpPr>
            <a:stCxn id="57" idx="1"/>
            <a:endCxn id="9" idx="3"/>
          </p:cNvCxnSpPr>
          <p:nvPr/>
        </p:nvCxnSpPr>
        <p:spPr>
          <a:xfrm flipH="1" flipV="1">
            <a:off x="5363309" y="3429000"/>
            <a:ext cx="774855" cy="478994"/>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26" name="Straight Connector 25"/>
          <p:cNvCxnSpPr>
            <a:stCxn id="61" idx="1"/>
            <a:endCxn id="10" idx="3"/>
          </p:cNvCxnSpPr>
          <p:nvPr/>
        </p:nvCxnSpPr>
        <p:spPr>
          <a:xfrm flipH="1" flipV="1">
            <a:off x="5363309" y="4429016"/>
            <a:ext cx="774855" cy="350538"/>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48" name="Straight Connector 47"/>
          <p:cNvCxnSpPr>
            <a:stCxn id="36" idx="1"/>
            <a:endCxn id="12" idx="3"/>
          </p:cNvCxnSpPr>
          <p:nvPr/>
        </p:nvCxnSpPr>
        <p:spPr>
          <a:xfrm flipH="1" flipV="1">
            <a:off x="5363309" y="5383165"/>
            <a:ext cx="740897" cy="262144"/>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50" name="Straight Connector 49"/>
          <p:cNvCxnSpPr>
            <a:stCxn id="30" idx="1"/>
            <a:endCxn id="45" idx="3"/>
          </p:cNvCxnSpPr>
          <p:nvPr/>
        </p:nvCxnSpPr>
        <p:spPr>
          <a:xfrm flipH="1" flipV="1">
            <a:off x="5363308" y="6275788"/>
            <a:ext cx="774856" cy="26100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49" name="Rectangle 48"/>
          <p:cNvSpPr/>
          <p:nvPr/>
        </p:nvSpPr>
        <p:spPr>
          <a:xfrm>
            <a:off x="6104206" y="76199"/>
            <a:ext cx="2478291" cy="1162653"/>
          </a:xfrm>
          <a:prstGeom prst="rect">
            <a:avLst/>
          </a:prstGeom>
          <a:solidFill>
            <a:srgbClr val="680000">
              <a:alpha val="98824"/>
            </a:srgbClr>
          </a:solidFill>
          <a:ln w="9525">
            <a:solidFill>
              <a:srgbClr val="245252"/>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algn="ctr" rtl="1"/>
            <a:r>
              <a:rPr lang="fa-IR" b="1" dirty="0">
                <a:solidFill>
                  <a:schemeClr val="bg1"/>
                </a:solidFill>
                <a:latin typeface="Arial" pitchFamily="34" charset="0"/>
                <a:ea typeface="Calibri" pitchFamily="34" charset="0"/>
                <a:cs typeface="B Zar" pitchFamily="2" charset="-78"/>
              </a:rPr>
              <a:t>نمونه </a:t>
            </a:r>
            <a:r>
              <a:rPr lang="fa-IR" b="1" dirty="0" smtClean="0">
                <a:solidFill>
                  <a:schemeClr val="bg1"/>
                </a:solidFill>
                <a:latin typeface="Arial" pitchFamily="34" charset="0"/>
                <a:ea typeface="Calibri" pitchFamily="34" charset="0"/>
                <a:cs typeface="B Zar" pitchFamily="2" charset="-78"/>
              </a:rPr>
              <a:t>هایی </a:t>
            </a:r>
            <a:r>
              <a:rPr lang="fa-IR" b="1" dirty="0">
                <a:solidFill>
                  <a:schemeClr val="bg1"/>
                </a:solidFill>
                <a:latin typeface="Arial" pitchFamily="34" charset="0"/>
                <a:ea typeface="Calibri" pitchFamily="34" charset="0"/>
                <a:cs typeface="B Zar" pitchFamily="2" charset="-78"/>
              </a:rPr>
              <a:t>از </a:t>
            </a:r>
          </a:p>
          <a:p>
            <a:pPr algn="ctr" rtl="1"/>
            <a:r>
              <a:rPr lang="fa-IR" b="1" dirty="0">
                <a:solidFill>
                  <a:schemeClr val="bg1"/>
                </a:solidFill>
                <a:latin typeface="Arial" pitchFamily="34" charset="0"/>
                <a:ea typeface="Calibri" pitchFamily="34" charset="0"/>
                <a:cs typeface="B Zar" pitchFamily="2" charset="-78"/>
              </a:rPr>
              <a:t>اشکالات </a:t>
            </a:r>
            <a:r>
              <a:rPr lang="fa-IR" b="1" dirty="0" smtClean="0">
                <a:solidFill>
                  <a:schemeClr val="bg1"/>
                </a:solidFill>
                <a:latin typeface="Arial" pitchFamily="34" charset="0"/>
                <a:ea typeface="Calibri" pitchFamily="34" charset="0"/>
                <a:cs typeface="B Zar" pitchFamily="2" charset="-78"/>
              </a:rPr>
              <a:t>اهداف </a:t>
            </a:r>
            <a:r>
              <a:rPr lang="fa-IR" b="1" dirty="0">
                <a:solidFill>
                  <a:schemeClr val="bg1"/>
                </a:solidFill>
                <a:latin typeface="Arial" pitchFamily="34" charset="0"/>
                <a:ea typeface="Calibri" pitchFamily="34" charset="0"/>
                <a:cs typeface="B Zar" pitchFamily="2" charset="-78"/>
              </a:rPr>
              <a:t>کمی</a:t>
            </a:r>
          </a:p>
        </p:txBody>
      </p:sp>
      <p:sp>
        <p:nvSpPr>
          <p:cNvPr id="51" name="Rectangle 50"/>
          <p:cNvSpPr/>
          <p:nvPr/>
        </p:nvSpPr>
        <p:spPr>
          <a:xfrm>
            <a:off x="6138164" y="2271252"/>
            <a:ext cx="2444333" cy="522000"/>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rtl="1"/>
            <a:r>
              <a:rPr lang="fa-IR" sz="1600" b="1" dirty="0">
                <a:solidFill>
                  <a:sysClr val="windowText" lastClr="000000"/>
                </a:solidFill>
                <a:cs typeface="B Zar" pitchFamily="2" charset="-78"/>
              </a:rPr>
              <a:t>مقادیر و هدفگذاری های غلط  و متناقض</a:t>
            </a:r>
          </a:p>
        </p:txBody>
      </p:sp>
      <p:sp>
        <p:nvSpPr>
          <p:cNvPr id="54" name="Rectangle 53"/>
          <p:cNvSpPr/>
          <p:nvPr/>
        </p:nvSpPr>
        <p:spPr>
          <a:xfrm>
            <a:off x="6138164" y="2927556"/>
            <a:ext cx="2444333" cy="522000"/>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rtl="1"/>
            <a:r>
              <a:rPr lang="fa-IR" sz="1600" b="1" dirty="0">
                <a:solidFill>
                  <a:sysClr val="windowText" lastClr="000000"/>
                </a:solidFill>
                <a:cs typeface="B Zar" pitchFamily="2" charset="-78"/>
              </a:rPr>
              <a:t>خیلی جزئی یا خیلی کلی بودن برخی اهداف کمی</a:t>
            </a:r>
            <a:endParaRPr lang="en-US" sz="1600" b="1" dirty="0">
              <a:solidFill>
                <a:sysClr val="windowText" lastClr="000000"/>
              </a:solidFill>
              <a:cs typeface="B Zar" pitchFamily="2" charset="-78"/>
            </a:endParaRPr>
          </a:p>
        </p:txBody>
      </p:sp>
      <p:sp>
        <p:nvSpPr>
          <p:cNvPr id="57" name="Rectangle 56"/>
          <p:cNvSpPr/>
          <p:nvPr/>
        </p:nvSpPr>
        <p:spPr>
          <a:xfrm>
            <a:off x="6138164" y="3646994"/>
            <a:ext cx="2444333" cy="522000"/>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rtl="1"/>
            <a:r>
              <a:rPr lang="fa-IR" sz="1300" b="1" dirty="0">
                <a:solidFill>
                  <a:sysClr val="windowText" lastClr="000000"/>
                </a:solidFill>
                <a:cs typeface="B Zar" pitchFamily="2" charset="-78"/>
              </a:rPr>
              <a:t>ناکافی بودن عناوین اهداف کمی در مقایسه با ماموریت های برنامه</a:t>
            </a:r>
          </a:p>
        </p:txBody>
      </p:sp>
      <p:sp>
        <p:nvSpPr>
          <p:cNvPr id="61" name="Rectangle 60"/>
          <p:cNvSpPr/>
          <p:nvPr/>
        </p:nvSpPr>
        <p:spPr>
          <a:xfrm>
            <a:off x="6138164" y="4518554"/>
            <a:ext cx="2444333" cy="522000"/>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a-IR" b="1" dirty="0">
              <a:solidFill>
                <a:srgbClr val="3366FF"/>
              </a:solidFill>
            </a:endParaRPr>
          </a:p>
        </p:txBody>
      </p:sp>
      <p:sp>
        <p:nvSpPr>
          <p:cNvPr id="62" name="Rectangle 61"/>
          <p:cNvSpPr/>
          <p:nvPr/>
        </p:nvSpPr>
        <p:spPr>
          <a:xfrm>
            <a:off x="6103238" y="4610277"/>
            <a:ext cx="2479259" cy="338554"/>
          </a:xfrm>
          <a:prstGeom prst="rect">
            <a:avLst/>
          </a:prstGeom>
        </p:spPr>
        <p:txBody>
          <a:bodyPr wrap="square">
            <a:spAutoFit/>
          </a:bodyPr>
          <a:lstStyle/>
          <a:p>
            <a:pPr lvl="0" algn="ctr" rtl="1"/>
            <a:r>
              <a:rPr lang="fa-IR" sz="1600" b="1" dirty="0">
                <a:solidFill>
                  <a:sysClr val="windowText" lastClr="000000"/>
                </a:solidFill>
                <a:cs typeface="B Zar" pitchFamily="2" charset="-78"/>
              </a:rPr>
              <a:t>اشتباه در تعیین وضع موجود </a:t>
            </a:r>
          </a:p>
        </p:txBody>
      </p:sp>
      <p:sp>
        <p:nvSpPr>
          <p:cNvPr id="64" name="Rectangle 63"/>
          <p:cNvSpPr/>
          <p:nvPr/>
        </p:nvSpPr>
        <p:spPr>
          <a:xfrm>
            <a:off x="6138164" y="1627588"/>
            <a:ext cx="2444333" cy="522000"/>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rtl="1"/>
            <a:r>
              <a:rPr lang="fa-IR" sz="1600" b="1" dirty="0">
                <a:solidFill>
                  <a:sysClr val="windowText" lastClr="000000"/>
                </a:solidFill>
                <a:cs typeface="B Zar" pitchFamily="2" charset="-78"/>
              </a:rPr>
              <a:t>ادبیات نامفهوم برخی از عناوین </a:t>
            </a:r>
            <a:r>
              <a:rPr lang="fa-IR" sz="1600" b="1" dirty="0" smtClean="0">
                <a:solidFill>
                  <a:sysClr val="windowText" lastClr="000000"/>
                </a:solidFill>
                <a:cs typeface="B Zar" pitchFamily="2" charset="-78"/>
              </a:rPr>
              <a:t>شاخص اهداف </a:t>
            </a:r>
            <a:r>
              <a:rPr lang="fa-IR" sz="1600" b="1" dirty="0">
                <a:solidFill>
                  <a:sysClr val="windowText" lastClr="000000"/>
                </a:solidFill>
                <a:cs typeface="B Zar" pitchFamily="2" charset="-78"/>
              </a:rPr>
              <a:t>کمی</a:t>
            </a:r>
          </a:p>
        </p:txBody>
      </p:sp>
      <p:sp>
        <p:nvSpPr>
          <p:cNvPr id="71" name="Slide Number Placeholder 70"/>
          <p:cNvSpPr>
            <a:spLocks noGrp="1"/>
          </p:cNvSpPr>
          <p:nvPr>
            <p:ph type="sldNum" sz="quarter" idx="12"/>
          </p:nvPr>
        </p:nvSpPr>
        <p:spPr/>
        <p:txBody>
          <a:bodyPr/>
          <a:lstStyle/>
          <a:p>
            <a:fld id="{4FAB73BC-B049-4115-A692-8D63A059BFB8}" type="slidenum">
              <a:rPr lang="en-US" smtClean="0"/>
              <a:pPr/>
              <a:t>162</a:t>
            </a:fld>
            <a:endParaRPr lang="en-US" dirty="0"/>
          </a:p>
        </p:txBody>
      </p:sp>
      <p:sp>
        <p:nvSpPr>
          <p:cNvPr id="33" name="Action Button: Forward or Next 32">
            <a:hlinkClick r:id="" action="ppaction://hlinkshowjump?jump=nextslide" highlightClick="1"/>
          </p:cNvPr>
          <p:cNvSpPr/>
          <p:nvPr/>
        </p:nvSpPr>
        <p:spPr>
          <a:xfrm>
            <a:off x="0" y="1426"/>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61237608"/>
      </p:ext>
    </p:extLst>
  </p:cSld>
  <p:clrMapOvr>
    <a:masterClrMapping/>
  </p:clrMapOvr>
  <p:transition spd="med" advClick="0">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72035" y="962660"/>
            <a:ext cx="4978282" cy="1478929"/>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sz="1400" b="1" dirty="0">
                <a:solidFill>
                  <a:schemeClr val="tx1"/>
                </a:solidFill>
                <a:cs typeface="B Zar" panose="00000400000000000000" pitchFamily="2" charset="-78"/>
              </a:rPr>
              <a:t>محتوای </a:t>
            </a:r>
            <a:r>
              <a:rPr lang="fa-IR" sz="1400" b="1" u="sng" dirty="0">
                <a:solidFill>
                  <a:schemeClr val="tx1"/>
                </a:solidFill>
                <a:cs typeface="B Zar" panose="00000400000000000000" pitchFamily="2" charset="-78"/>
              </a:rPr>
              <a:t>ماده 124</a:t>
            </a:r>
            <a:r>
              <a:rPr lang="fa-IR" sz="1400" b="1" dirty="0">
                <a:solidFill>
                  <a:schemeClr val="tx1"/>
                </a:solidFill>
                <a:cs typeface="B Zar" panose="00000400000000000000" pitchFamily="2" charset="-78"/>
              </a:rPr>
              <a:t> و </a:t>
            </a:r>
            <a:r>
              <a:rPr lang="fa-IR" sz="1400" b="1" u="sng" dirty="0">
                <a:solidFill>
                  <a:schemeClr val="tx1"/>
                </a:solidFill>
                <a:cs typeface="B Zar" panose="00000400000000000000" pitchFamily="2" charset="-78"/>
              </a:rPr>
              <a:t>ماده 129</a:t>
            </a:r>
            <a:r>
              <a:rPr lang="fa-IR" sz="1400" b="1" dirty="0">
                <a:solidFill>
                  <a:schemeClr val="tx1"/>
                </a:solidFill>
                <a:cs typeface="B Zar" panose="00000400000000000000" pitchFamily="2" charset="-78"/>
              </a:rPr>
              <a:t> هردو به تهیه و تنظیم لایحه قانون اداره یکپارچه پایتخت می پردازد</a:t>
            </a:r>
            <a:r>
              <a:rPr lang="fa-IR" sz="1400" b="1" dirty="0" smtClean="0">
                <a:solidFill>
                  <a:schemeClr val="tx1"/>
                </a:solidFill>
                <a:cs typeface="B Zar" panose="00000400000000000000" pitchFamily="2" charset="-78"/>
              </a:rPr>
              <a:t>.</a:t>
            </a:r>
          </a:p>
          <a:p>
            <a:pPr algn="ctr" rtl="1"/>
            <a:r>
              <a:rPr lang="fa-IR" sz="1400" b="1" dirty="0" smtClean="0">
                <a:solidFill>
                  <a:schemeClr val="tx1"/>
                </a:solidFill>
                <a:cs typeface="B Zar" panose="00000400000000000000" pitchFamily="2" charset="-78"/>
              </a:rPr>
              <a:t>و یا ماده 57 و 59 هر دو به مدیریت آبهای سطحی پرداخته است.</a:t>
            </a:r>
            <a:endParaRPr lang="en-US" sz="1400" b="1" dirty="0">
              <a:solidFill>
                <a:schemeClr val="tx1"/>
              </a:solidFill>
              <a:cs typeface="B Zar" panose="00000400000000000000" pitchFamily="2" charset="-78"/>
            </a:endParaRPr>
          </a:p>
        </p:txBody>
      </p:sp>
      <p:sp>
        <p:nvSpPr>
          <p:cNvPr id="19" name="Rectangle 18"/>
          <p:cNvSpPr/>
          <p:nvPr/>
        </p:nvSpPr>
        <p:spPr>
          <a:xfrm>
            <a:off x="845877" y="2733977"/>
            <a:ext cx="4978282" cy="1570789"/>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sz="1400" b="1" dirty="0">
                <a:solidFill>
                  <a:schemeClr val="tx1"/>
                </a:solidFill>
                <a:cs typeface="B Zar" panose="00000400000000000000" pitchFamily="2" charset="-78"/>
              </a:rPr>
              <a:t>ماده 90 بند ث</a:t>
            </a:r>
            <a:r>
              <a:rPr lang="fa-IR" sz="1400" b="1" dirty="0" smtClean="0">
                <a:solidFill>
                  <a:schemeClr val="tx1"/>
                </a:solidFill>
                <a:cs typeface="B Zar" panose="00000400000000000000" pitchFamily="2" charset="-78"/>
              </a:rPr>
              <a:t>: «تدوین سازوکار های صدور پروانه و گواهی پایان کار ساختمانی با لحاظ آئین نامه اجرایی دریافت بیمه تضمیمن کیفیت  ساختمانی»</a:t>
            </a:r>
          </a:p>
          <a:p>
            <a:pPr algn="ctr" rtl="1"/>
            <a:r>
              <a:rPr lang="fa-IR" sz="1400" b="1" dirty="0" smtClean="0">
                <a:solidFill>
                  <a:schemeClr val="tx1"/>
                </a:solidFill>
                <a:cs typeface="B Zar" panose="00000400000000000000" pitchFamily="2" charset="-78"/>
              </a:rPr>
              <a:t> </a:t>
            </a:r>
            <a:r>
              <a:rPr lang="fa-IR" sz="1400" b="1" dirty="0">
                <a:solidFill>
                  <a:schemeClr val="tx1"/>
                </a:solidFill>
                <a:cs typeface="B Zar" panose="00000400000000000000" pitchFamily="2" charset="-78"/>
              </a:rPr>
              <a:t>با توجه به اینکه تا کنون دستورالعمل و بیمه نامه ای توسط وزارت راه و شهرسازی صادر نشده است لذا نمی توان این ماده را تا پایان سال دوم اجرایی نمود.</a:t>
            </a:r>
            <a:endParaRPr lang="en-US" sz="1400" b="1" dirty="0">
              <a:solidFill>
                <a:schemeClr val="tx1"/>
              </a:solidFill>
              <a:cs typeface="B Zar" panose="00000400000000000000" pitchFamily="2" charset="-78"/>
            </a:endParaRPr>
          </a:p>
        </p:txBody>
      </p:sp>
      <p:sp>
        <p:nvSpPr>
          <p:cNvPr id="42" name="Rectangle 41"/>
          <p:cNvSpPr/>
          <p:nvPr/>
        </p:nvSpPr>
        <p:spPr>
          <a:xfrm>
            <a:off x="6324600" y="2269270"/>
            <a:ext cx="1914039" cy="675300"/>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dirty="0"/>
          </a:p>
        </p:txBody>
      </p:sp>
      <p:sp>
        <p:nvSpPr>
          <p:cNvPr id="43" name="Rectangle 42"/>
          <p:cNvSpPr/>
          <p:nvPr/>
        </p:nvSpPr>
        <p:spPr>
          <a:xfrm>
            <a:off x="6224336" y="2441589"/>
            <a:ext cx="2150317" cy="292388"/>
          </a:xfrm>
          <a:prstGeom prst="rect">
            <a:avLst/>
          </a:prstGeom>
        </p:spPr>
        <p:txBody>
          <a:bodyPr wrap="square">
            <a:spAutoFit/>
          </a:bodyPr>
          <a:lstStyle/>
          <a:p>
            <a:pPr lvl="0" algn="ctr" rtl="1"/>
            <a:r>
              <a:rPr lang="fa-IR" sz="1300" b="1" dirty="0">
                <a:solidFill>
                  <a:sysClr val="windowText" lastClr="000000"/>
                </a:solidFill>
                <a:cs typeface="B Zar" pitchFamily="2" charset="-78"/>
              </a:rPr>
              <a:t>تکراری بودن برخی مواد</a:t>
            </a:r>
          </a:p>
        </p:txBody>
      </p:sp>
      <p:cxnSp>
        <p:nvCxnSpPr>
          <p:cNvPr id="47" name="Straight Arrow Connector 46"/>
          <p:cNvCxnSpPr>
            <a:stCxn id="42" idx="2"/>
            <a:endCxn id="84" idx="0"/>
          </p:cNvCxnSpPr>
          <p:nvPr/>
        </p:nvCxnSpPr>
        <p:spPr>
          <a:xfrm>
            <a:off x="7281620" y="2944570"/>
            <a:ext cx="15392" cy="357052"/>
          </a:xfrm>
          <a:prstGeom prst="straightConnector1">
            <a:avLst/>
          </a:prstGeom>
          <a:ln w="28575">
            <a:solidFill>
              <a:srgbClr val="C00000"/>
            </a:solidFill>
            <a:tailEnd type="arrow"/>
          </a:ln>
        </p:spPr>
        <p:style>
          <a:lnRef idx="2">
            <a:schemeClr val="accent5"/>
          </a:lnRef>
          <a:fillRef idx="0">
            <a:schemeClr val="accent5"/>
          </a:fillRef>
          <a:effectRef idx="1">
            <a:schemeClr val="accent5"/>
          </a:effectRef>
          <a:fontRef idx="minor">
            <a:schemeClr val="tx1"/>
          </a:fontRef>
        </p:style>
      </p:cxnSp>
      <p:cxnSp>
        <p:nvCxnSpPr>
          <p:cNvPr id="72" name="Straight Connector 71"/>
          <p:cNvCxnSpPr>
            <a:stCxn id="42" idx="1"/>
            <a:endCxn id="14" idx="3"/>
          </p:cNvCxnSpPr>
          <p:nvPr/>
        </p:nvCxnSpPr>
        <p:spPr>
          <a:xfrm flipH="1" flipV="1">
            <a:off x="5850317" y="1702125"/>
            <a:ext cx="474283" cy="904795"/>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77" name="Straight Connector 76"/>
          <p:cNvCxnSpPr>
            <a:stCxn id="84" idx="1"/>
            <a:endCxn id="19" idx="3"/>
          </p:cNvCxnSpPr>
          <p:nvPr/>
        </p:nvCxnSpPr>
        <p:spPr>
          <a:xfrm flipH="1" flipV="1">
            <a:off x="5824159" y="3519372"/>
            <a:ext cx="503044" cy="223766"/>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82" name="Rectangle 81"/>
          <p:cNvSpPr/>
          <p:nvPr/>
        </p:nvSpPr>
        <p:spPr>
          <a:xfrm>
            <a:off x="6319380" y="4591515"/>
            <a:ext cx="1914039" cy="914400"/>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200" b="1" dirty="0">
                <a:solidFill>
                  <a:sysClr val="windowText" lastClr="000000"/>
                </a:solidFill>
                <a:cs typeface="B Zar" pitchFamily="2" charset="-78"/>
              </a:rPr>
              <a:t>عدم امکان پذیری سنجش میزان تحقق برخی از مواد و احکام </a:t>
            </a:r>
            <a:endParaRPr lang="en-US" sz="1200" b="1" dirty="0">
              <a:solidFill>
                <a:sysClr val="windowText" lastClr="000000"/>
              </a:solidFill>
              <a:cs typeface="B Zar" pitchFamily="2" charset="-78"/>
            </a:endParaRPr>
          </a:p>
        </p:txBody>
      </p:sp>
      <p:cxnSp>
        <p:nvCxnSpPr>
          <p:cNvPr id="83" name="Straight Arrow Connector 82"/>
          <p:cNvCxnSpPr>
            <a:stCxn id="84" idx="2"/>
            <a:endCxn id="82" idx="0"/>
          </p:cNvCxnSpPr>
          <p:nvPr/>
        </p:nvCxnSpPr>
        <p:spPr>
          <a:xfrm flipH="1">
            <a:off x="7276400" y="4184654"/>
            <a:ext cx="20612" cy="406861"/>
          </a:xfrm>
          <a:prstGeom prst="straightConnector1">
            <a:avLst/>
          </a:prstGeom>
          <a:ln w="28575">
            <a:solidFill>
              <a:srgbClr val="C00000"/>
            </a:solidFill>
            <a:tailEnd type="arrow"/>
          </a:ln>
        </p:spPr>
        <p:style>
          <a:lnRef idx="2">
            <a:schemeClr val="accent5"/>
          </a:lnRef>
          <a:fillRef idx="0">
            <a:schemeClr val="accent5"/>
          </a:fillRef>
          <a:effectRef idx="1">
            <a:schemeClr val="accent5"/>
          </a:effectRef>
          <a:fontRef idx="minor">
            <a:schemeClr val="tx1"/>
          </a:fontRef>
        </p:style>
      </p:cxnSp>
      <p:sp>
        <p:nvSpPr>
          <p:cNvPr id="85" name="Rectangle 84"/>
          <p:cNvSpPr/>
          <p:nvPr/>
        </p:nvSpPr>
        <p:spPr>
          <a:xfrm>
            <a:off x="872035" y="4742509"/>
            <a:ext cx="4978282" cy="1208064"/>
          </a:xfrm>
          <a:prstGeom prst="rect">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sz="1400" b="1" dirty="0">
                <a:solidFill>
                  <a:schemeClr val="tx1"/>
                </a:solidFill>
                <a:cs typeface="B Zar" panose="00000400000000000000" pitchFamily="2" charset="-78"/>
              </a:rPr>
              <a:t>ماده 55 بند ب: </a:t>
            </a:r>
            <a:r>
              <a:rPr lang="fa-IR" sz="1400" b="1" dirty="0" smtClean="0">
                <a:solidFill>
                  <a:schemeClr val="tx1"/>
                </a:solidFill>
                <a:cs typeface="B Zar" panose="00000400000000000000" pitchFamily="2" charset="-78"/>
              </a:rPr>
              <a:t>«</a:t>
            </a:r>
            <a:r>
              <a:rPr lang="ar-SA" sz="1400" b="1" dirty="0" smtClean="0">
                <a:solidFill>
                  <a:schemeClr val="tx1"/>
                </a:solidFill>
                <a:cs typeface="B Zar" panose="00000400000000000000" pitchFamily="2" charset="-78"/>
              </a:rPr>
              <a:t>ارتقاء </a:t>
            </a:r>
            <a:r>
              <a:rPr lang="ar-SA" sz="1400" b="1" dirty="0">
                <a:solidFill>
                  <a:schemeClr val="tx1"/>
                </a:solidFill>
                <a:cs typeface="B Zar" panose="00000400000000000000" pitchFamily="2" charset="-78"/>
              </a:rPr>
              <a:t>فرهنگ ايمني و آموزش شهروندان به گونه­ای که تا انتهای برنامه 20 درصد از جمعیت بالغ شهری (سالیانه 4%) افزایش </a:t>
            </a:r>
            <a:r>
              <a:rPr lang="fa-IR" sz="1400" b="1" dirty="0" smtClean="0">
                <a:solidFill>
                  <a:schemeClr val="tx1"/>
                </a:solidFill>
                <a:cs typeface="B Zar" panose="00000400000000000000" pitchFamily="2" charset="-78"/>
              </a:rPr>
              <a:t>یابد»</a:t>
            </a:r>
          </a:p>
          <a:p>
            <a:pPr algn="ctr" rtl="1"/>
            <a:r>
              <a:rPr lang="fa-IR" sz="1400" b="1" dirty="0" smtClean="0">
                <a:solidFill>
                  <a:schemeClr val="tx1"/>
                </a:solidFill>
                <a:cs typeface="B Zar" panose="00000400000000000000" pitchFamily="2" charset="-78"/>
              </a:rPr>
              <a:t>در این ماده مشخص نیست که منظور از جمعیت بالغ شهری کدام گروه از شهروندان است.</a:t>
            </a:r>
            <a:endParaRPr lang="fa-IR" sz="1400" b="1" dirty="0">
              <a:solidFill>
                <a:schemeClr val="tx1"/>
              </a:solidFill>
              <a:cs typeface="B Zar" panose="00000400000000000000" pitchFamily="2" charset="-78"/>
            </a:endParaRPr>
          </a:p>
        </p:txBody>
      </p:sp>
      <p:cxnSp>
        <p:nvCxnSpPr>
          <p:cNvPr id="88" name="Straight Connector 87"/>
          <p:cNvCxnSpPr>
            <a:stCxn id="82" idx="1"/>
            <a:endCxn id="85" idx="3"/>
          </p:cNvCxnSpPr>
          <p:nvPr/>
        </p:nvCxnSpPr>
        <p:spPr>
          <a:xfrm flipH="1">
            <a:off x="5850317" y="5048715"/>
            <a:ext cx="469063" cy="297826"/>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24" name="Slide Number Placeholder 23"/>
          <p:cNvSpPr>
            <a:spLocks noGrp="1"/>
          </p:cNvSpPr>
          <p:nvPr>
            <p:ph type="sldNum" sz="quarter" idx="12"/>
          </p:nvPr>
        </p:nvSpPr>
        <p:spPr/>
        <p:txBody>
          <a:bodyPr/>
          <a:lstStyle/>
          <a:p>
            <a:fld id="{629637A9-119A-49DA-BD12-AAC58B377D80}" type="slidenum">
              <a:rPr lang="en-US" smtClean="0"/>
              <a:t>163</a:t>
            </a:fld>
            <a:endParaRPr lang="en-US" dirty="0"/>
          </a:p>
        </p:txBody>
      </p:sp>
      <p:sp>
        <p:nvSpPr>
          <p:cNvPr id="63" name="Rectangle 62"/>
          <p:cNvSpPr/>
          <p:nvPr/>
        </p:nvSpPr>
        <p:spPr>
          <a:xfrm>
            <a:off x="6300057" y="1011910"/>
            <a:ext cx="2074596" cy="969290"/>
          </a:xfrm>
          <a:prstGeom prst="rect">
            <a:avLst/>
          </a:prstGeom>
          <a:solidFill>
            <a:srgbClr val="680000">
              <a:alpha val="98824"/>
            </a:srgbClr>
          </a:solidFill>
          <a:ln w="9525">
            <a:solidFill>
              <a:srgbClr val="245252"/>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algn="ctr" rtl="1"/>
            <a:r>
              <a:rPr lang="fa-IR" b="1" dirty="0">
                <a:solidFill>
                  <a:schemeClr val="bg1"/>
                </a:solidFill>
                <a:latin typeface="Arial" pitchFamily="34" charset="0"/>
                <a:ea typeface="Calibri" pitchFamily="34" charset="0"/>
                <a:cs typeface="B Zar" pitchFamily="2" charset="-78"/>
              </a:rPr>
              <a:t>نمونه </a:t>
            </a:r>
            <a:r>
              <a:rPr lang="fa-IR" b="1" dirty="0" smtClean="0">
                <a:solidFill>
                  <a:schemeClr val="bg1"/>
                </a:solidFill>
                <a:latin typeface="Arial" pitchFamily="34" charset="0"/>
                <a:ea typeface="Calibri" pitchFamily="34" charset="0"/>
                <a:cs typeface="B Zar" pitchFamily="2" charset="-78"/>
              </a:rPr>
              <a:t>هایی </a:t>
            </a:r>
            <a:r>
              <a:rPr lang="fa-IR" b="1" dirty="0">
                <a:solidFill>
                  <a:schemeClr val="bg1"/>
                </a:solidFill>
                <a:latin typeface="Arial" pitchFamily="34" charset="0"/>
                <a:ea typeface="Calibri" pitchFamily="34" charset="0"/>
                <a:cs typeface="B Zar" pitchFamily="2" charset="-78"/>
              </a:rPr>
              <a:t>از </a:t>
            </a:r>
          </a:p>
          <a:p>
            <a:pPr algn="ctr" rtl="1"/>
            <a:r>
              <a:rPr lang="fa-IR" b="1" dirty="0" smtClean="0">
                <a:solidFill>
                  <a:schemeClr val="bg1"/>
                </a:solidFill>
                <a:latin typeface="Arial" pitchFamily="34" charset="0"/>
                <a:ea typeface="Calibri" pitchFamily="34" charset="0"/>
                <a:cs typeface="B Zar" pitchFamily="2" charset="-78"/>
              </a:rPr>
              <a:t>اشکالات مواد و احکام برنامه</a:t>
            </a:r>
            <a:endParaRPr lang="fa-IR" b="1" dirty="0">
              <a:solidFill>
                <a:schemeClr val="bg1"/>
              </a:solidFill>
              <a:latin typeface="Arial" pitchFamily="34" charset="0"/>
              <a:ea typeface="Calibri" pitchFamily="34" charset="0"/>
              <a:cs typeface="B Zar" pitchFamily="2" charset="-78"/>
            </a:endParaRPr>
          </a:p>
        </p:txBody>
      </p:sp>
      <p:sp>
        <p:nvSpPr>
          <p:cNvPr id="84" name="Rectangle 83"/>
          <p:cNvSpPr/>
          <p:nvPr/>
        </p:nvSpPr>
        <p:spPr>
          <a:xfrm>
            <a:off x="6327203" y="3301622"/>
            <a:ext cx="1939618" cy="883032"/>
          </a:xfrm>
          <a:prstGeom prst="rect">
            <a:avLst/>
          </a:prstGeom>
          <a:solidFill>
            <a:srgbClr val="008080"/>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rtl="1"/>
            <a:r>
              <a:rPr lang="fa-IR" sz="1200" b="1" dirty="0">
                <a:solidFill>
                  <a:sysClr val="windowText" lastClr="000000"/>
                </a:solidFill>
                <a:cs typeface="B Zar" pitchFamily="2" charset="-78"/>
              </a:rPr>
              <a:t>تقسیم کار نامناسب بین دولت و شهرداری</a:t>
            </a:r>
          </a:p>
        </p:txBody>
      </p:sp>
      <p:sp>
        <p:nvSpPr>
          <p:cNvPr id="16" name="Action Button: Forward or Next 15">
            <a:hlinkClick r:id="" action="ppaction://hlinkshowjump?jump=nextslide" highlightClick="1"/>
          </p:cNvPr>
          <p:cNvSpPr/>
          <p:nvPr/>
        </p:nvSpPr>
        <p:spPr>
          <a:xfrm>
            <a:off x="186235" y="22011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15152316"/>
      </p:ext>
    </p:extLst>
  </p:cSld>
  <p:clrMapOvr>
    <a:masterClrMapping/>
  </p:clrMapOvr>
  <p:transition spd="med" advClick="0">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365126"/>
            <a:ext cx="8158162" cy="1325563"/>
          </a:xfrm>
        </p:spPr>
        <p:style>
          <a:lnRef idx="1">
            <a:schemeClr val="accent6"/>
          </a:lnRef>
          <a:fillRef idx="2">
            <a:schemeClr val="accent6"/>
          </a:fillRef>
          <a:effectRef idx="1">
            <a:schemeClr val="accent6"/>
          </a:effectRef>
          <a:fontRef idx="minor">
            <a:schemeClr val="dk1"/>
          </a:fontRef>
        </p:style>
        <p:txBody>
          <a:bodyPr/>
          <a:lstStyle/>
          <a:p>
            <a:pPr algn="r" rtl="1"/>
            <a:r>
              <a:rPr lang="fa-IR" b="1" dirty="0" smtClean="0">
                <a:cs typeface="B Nazanin" panose="00000400000000000000" pitchFamily="2" charset="-78"/>
              </a:rPr>
              <a:t>نمونه ای از آسیب شناسی و پیشنهاد اصلاح برنامه</a:t>
            </a:r>
            <a:br>
              <a:rPr lang="fa-IR" b="1" dirty="0" smtClean="0">
                <a:cs typeface="B Nazanin" panose="00000400000000000000" pitchFamily="2" charset="-78"/>
              </a:rPr>
            </a:br>
            <a:r>
              <a:rPr lang="fa-IR" b="1" dirty="0" smtClean="0">
                <a:cs typeface="B Nazanin" panose="00000400000000000000" pitchFamily="2" charset="-78"/>
              </a:rPr>
              <a:t>حوزه مأموریتی حمل و نقل و ترافیک</a:t>
            </a:r>
          </a:p>
        </p:txBody>
      </p:sp>
      <p:sp>
        <p:nvSpPr>
          <p:cNvPr id="3" name="Content Placeholder 2"/>
          <p:cNvSpPr>
            <a:spLocks noGrp="1"/>
          </p:cNvSpPr>
          <p:nvPr>
            <p:ph idx="1"/>
          </p:nvPr>
        </p:nvSpPr>
        <p:spPr>
          <a:xfrm>
            <a:off x="357188" y="1690689"/>
            <a:ext cx="8158162" cy="4924424"/>
          </a:xfrm>
          <a:noFill/>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150000"/>
              </a:lnSpc>
            </a:pPr>
            <a:r>
              <a:rPr lang="fa-IR" sz="2400" dirty="0" smtClean="0">
                <a:cs typeface="B Zar" panose="00000400000000000000" pitchFamily="2" charset="-78"/>
              </a:rPr>
              <a:t>ماده </a:t>
            </a:r>
            <a:r>
              <a:rPr lang="fa-IR" sz="2400" dirty="0">
                <a:cs typeface="B Zar" panose="00000400000000000000" pitchFamily="2" charset="-78"/>
              </a:rPr>
              <a:t>6 بند ج:  </a:t>
            </a:r>
            <a:r>
              <a:rPr lang="fa-IR" sz="2400" dirty="0" smtClean="0">
                <a:cs typeface="B Zar" panose="00000400000000000000" pitchFamily="2" charset="-78"/>
              </a:rPr>
              <a:t>«توجه </a:t>
            </a:r>
            <a:r>
              <a:rPr lang="fa-IR" sz="2400" dirty="0">
                <a:cs typeface="B Zar" panose="00000400000000000000" pitchFamily="2" charset="-78"/>
              </a:rPr>
              <a:t>ویژه به ایمنی خطوط و ایستگاه‏ها و افزایش سرعت سیستم اتوبوسرانی تندرو و انجام مطالعه و اقدامات اجرایی </a:t>
            </a:r>
            <a:r>
              <a:rPr lang="fa-IR" sz="2400" dirty="0" smtClean="0">
                <a:cs typeface="B Zar" panose="00000400000000000000" pitchFamily="2" charset="-78"/>
              </a:rPr>
              <a:t>در خصوص </a:t>
            </a:r>
            <a:r>
              <a:rPr lang="fa-IR" sz="2400" dirty="0">
                <a:cs typeface="B Zar" panose="00000400000000000000" pitchFamily="2" charset="-78"/>
              </a:rPr>
              <a:t>ارائه راهکارهای مناسب جهت امکان سبقت‌گیری اتوبوس‌های تندرو از کنار هم در </a:t>
            </a:r>
            <a:r>
              <a:rPr lang="fa-IR" sz="2400" dirty="0" smtClean="0">
                <a:cs typeface="B Zar" panose="00000400000000000000" pitchFamily="2" charset="-78"/>
              </a:rPr>
              <a:t>ایستگاه‌»</a:t>
            </a:r>
          </a:p>
          <a:p>
            <a:pPr algn="just">
              <a:lnSpc>
                <a:spcPct val="150000"/>
              </a:lnSpc>
            </a:pPr>
            <a:r>
              <a:rPr lang="fa-IR" sz="2400" dirty="0" smtClean="0">
                <a:cs typeface="B Zar" panose="00000400000000000000" pitchFamily="2" charset="-78"/>
              </a:rPr>
              <a:t> </a:t>
            </a:r>
            <a:r>
              <a:rPr lang="fa-IR" sz="2400" dirty="0">
                <a:cs typeface="B Zar" panose="00000400000000000000" pitchFamily="2" charset="-78"/>
              </a:rPr>
              <a:t>بر اساس مطالعات و بررسی های صورت گرفته، با توجه به آنکه فراهم سازی امکان سبقت گیری اتوبوس ها در ایستگاه‏ها نیاز به تعریض مسیر داشته و امکان تعریض در همه ی مسیرها وجود ندارد، لذا قابلیت اجرایی همه گیری نخواهد داشت. بنابراین پیشنهاد می شود صرفا به ایمنی خطوط و </a:t>
            </a:r>
            <a:r>
              <a:rPr lang="fa-IR" sz="2400" dirty="0" err="1">
                <a:cs typeface="B Zar" panose="00000400000000000000" pitchFamily="2" charset="-78"/>
              </a:rPr>
              <a:t>ایستگاه‏های</a:t>
            </a:r>
            <a:r>
              <a:rPr lang="fa-IR" sz="2400" dirty="0">
                <a:cs typeface="B Zar" panose="00000400000000000000" pitchFamily="2" charset="-78"/>
              </a:rPr>
              <a:t> اتوبوس رانی تندرو از جمله طرح ایزولاسیون توجه و اکتفا شود.</a:t>
            </a:r>
            <a:endParaRPr lang="fa-IR" sz="2400" dirty="0" smtClean="0">
              <a:cs typeface="B Zar" panose="00000400000000000000" pitchFamily="2" charset="-78"/>
            </a:endParaRPr>
          </a:p>
        </p:txBody>
      </p:sp>
      <p:sp>
        <p:nvSpPr>
          <p:cNvPr id="4" name="Action Button: Forward or Next 3">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164</a:t>
            </a:fld>
            <a:endParaRPr lang="fa-IR"/>
          </a:p>
        </p:txBody>
      </p:sp>
    </p:spTree>
    <p:extLst>
      <p:ext uri="{BB962C8B-B14F-4D97-AF65-F5344CB8AC3E}">
        <p14:creationId xmlns:p14="http://schemas.microsoft.com/office/powerpoint/2010/main" val="3458160998"/>
      </p:ext>
    </p:extLst>
  </p:cSld>
  <p:clrMapOvr>
    <a:masterClrMapping/>
  </p:clrMapOvr>
  <p:transition spd="med" advClick="0">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200" y="1752600"/>
            <a:ext cx="8161020" cy="3747180"/>
          </a:xfrm>
          <a:prstGeom prst="rect">
            <a:avLst/>
          </a:prstGeom>
        </p:spPr>
        <p:txBody>
          <a:bodyPr wrap="square">
            <a:spAutoFit/>
          </a:bodyPr>
          <a:lstStyle/>
          <a:p>
            <a:pPr algn="just" rtl="1">
              <a:lnSpc>
                <a:spcPct val="150000"/>
              </a:lnSpc>
            </a:pPr>
            <a:r>
              <a:rPr lang="fa-IR" sz="2000" b="1" u="sng" dirty="0">
                <a:cs typeface="B Zar" pitchFamily="2" charset="-78"/>
              </a:rPr>
              <a:t>ماده 6 بند ت و تبصره 2:</a:t>
            </a:r>
            <a:r>
              <a:rPr lang="fa-IR" sz="2000" b="1" dirty="0">
                <a:cs typeface="B Zar" pitchFamily="2" charset="-78"/>
              </a:rPr>
              <a:t>  </a:t>
            </a:r>
            <a:r>
              <a:rPr lang="fa-IR" sz="2000" dirty="0" smtClean="0">
                <a:cs typeface="B Zar" pitchFamily="2" charset="-78"/>
              </a:rPr>
              <a:t>«</a:t>
            </a:r>
            <a:r>
              <a:rPr lang="ar-SA" sz="2000" dirty="0" smtClean="0">
                <a:cs typeface="B Zar" pitchFamily="2" charset="-78"/>
              </a:rPr>
              <a:t>جهت </a:t>
            </a:r>
            <a:r>
              <a:rPr lang="ar-SA" sz="2000" dirty="0">
                <a:cs typeface="B Zar" pitchFamily="2" charset="-78"/>
              </a:rPr>
              <a:t>دست‌یابی به سرفاصله 2/5 دقیقه‌ای حرکت قطارها، می‌بایست تعداد واگن‌های تحت بهره‌برداری با کمک و حمایت 50 درصدی دولت از وضع کنونی به 4156 واگن در پایان برنامه برسد. </a:t>
            </a:r>
            <a:r>
              <a:rPr lang="fa-IR" sz="2000" dirty="0" smtClean="0">
                <a:cs typeface="B Zar" pitchFamily="2" charset="-78"/>
              </a:rPr>
              <a:t>»</a:t>
            </a:r>
            <a:r>
              <a:rPr lang="ar-SA" sz="2000" b="1" dirty="0" smtClean="0">
                <a:cs typeface="B Zar" pitchFamily="2" charset="-78"/>
              </a:rPr>
              <a:t> </a:t>
            </a:r>
            <a:r>
              <a:rPr lang="ar-SA" sz="2000" dirty="0">
                <a:cs typeface="B Zar" pitchFamily="2" charset="-78"/>
              </a:rPr>
              <a:t>با توجه به </a:t>
            </a:r>
            <a:r>
              <a:rPr lang="ar-SA" sz="2000" b="1" dirty="0">
                <a:cs typeface="B Zar" pitchFamily="2" charset="-78"/>
              </a:rPr>
              <a:t>عدم بهره برداری از ناوگان در دست ساخت در سال 1392</a:t>
            </a:r>
            <a:r>
              <a:rPr lang="ar-SA" sz="2000" dirty="0">
                <a:cs typeface="B Zar" pitchFamily="2" charset="-78"/>
              </a:rPr>
              <a:t>، </a:t>
            </a:r>
            <a:r>
              <a:rPr lang="ar-SA" sz="2000" b="1" dirty="0">
                <a:solidFill>
                  <a:srgbClr val="C00000"/>
                </a:solidFill>
                <a:cs typeface="B Zar" pitchFamily="2" charset="-78"/>
              </a:rPr>
              <a:t>هدفگذاری در سال پایه اشتباه بوده </a:t>
            </a:r>
            <a:r>
              <a:rPr lang="ar-SA" sz="2000" dirty="0">
                <a:cs typeface="B Zar" pitchFamily="2" charset="-78"/>
              </a:rPr>
              <a:t>و  میبایست اصلاح شود علاوه بر این با توجه </a:t>
            </a:r>
            <a:r>
              <a:rPr lang="ar-SA" sz="2000" b="1" dirty="0">
                <a:cs typeface="B Zar" pitchFamily="2" charset="-78"/>
              </a:rPr>
              <a:t>به عدم همکاری و ارائه کمک از سوی دولت</a:t>
            </a:r>
            <a:r>
              <a:rPr lang="ar-SA" sz="2000" dirty="0">
                <a:cs typeface="B Zar" pitchFamily="2" charset="-78"/>
              </a:rPr>
              <a:t> و </a:t>
            </a:r>
            <a:r>
              <a:rPr lang="ar-SA" sz="2000" b="1" dirty="0">
                <a:cs typeface="B Zar" pitchFamily="2" charset="-78"/>
              </a:rPr>
              <a:t>منابع مالی محدود </a:t>
            </a:r>
            <a:r>
              <a:rPr lang="ar-SA" sz="2000" dirty="0">
                <a:cs typeface="B Zar" pitchFamily="2" charset="-78"/>
              </a:rPr>
              <a:t>اختصاص یافته در سنوات اخیر جهت توسعه مترو، دستیابی به اهداف پیش بینی شده امکان پذیر نمی باشد. بنابراین پیشنهاد می شود هدفگذاری جهت دست‌یابی به سرفاصله 4 دقیقه‌ای حرکت قطارها از 1087 واگن به 2054 واگن در پایان برنامه برسد و کمک و حمایت دولت در تأمین50 درصد منابع مالی نیز ذکر گردد.</a:t>
            </a:r>
            <a:endParaRPr lang="en-US" sz="2000" dirty="0">
              <a:cs typeface="B Zar" pitchFamily="2" charset="-78"/>
            </a:endParaRPr>
          </a:p>
        </p:txBody>
      </p:sp>
      <p:sp>
        <p:nvSpPr>
          <p:cNvPr id="4" name="Title 1"/>
          <p:cNvSpPr>
            <a:spLocks noGrp="1"/>
          </p:cNvSpPr>
          <p:nvPr>
            <p:ph type="title"/>
          </p:nvPr>
        </p:nvSpPr>
        <p:spPr>
          <a:xfrm>
            <a:off x="606431" y="381000"/>
            <a:ext cx="8158162" cy="1325563"/>
          </a:xfrm>
        </p:spPr>
        <p:style>
          <a:lnRef idx="1">
            <a:schemeClr val="accent6"/>
          </a:lnRef>
          <a:fillRef idx="2">
            <a:schemeClr val="accent6"/>
          </a:fillRef>
          <a:effectRef idx="1">
            <a:schemeClr val="accent6"/>
          </a:effectRef>
          <a:fontRef idx="minor">
            <a:schemeClr val="dk1"/>
          </a:fontRef>
        </p:style>
        <p:txBody>
          <a:bodyPr/>
          <a:lstStyle/>
          <a:p>
            <a:pPr algn="r"/>
            <a:r>
              <a:rPr lang="fa-IR" b="1" dirty="0" smtClean="0">
                <a:cs typeface="B Nazanin" panose="00000400000000000000" pitchFamily="2" charset="-78"/>
              </a:rPr>
              <a:t>نمونه ای از آسیب شناسی و </a:t>
            </a:r>
            <a:r>
              <a:rPr lang="fa-IR" b="1" dirty="0">
                <a:cs typeface="B Nazanin" panose="00000400000000000000" pitchFamily="2" charset="-78"/>
              </a:rPr>
              <a:t>پیشنهاد اصلاح </a:t>
            </a:r>
            <a:r>
              <a:rPr lang="fa-IR" b="1" dirty="0" smtClean="0">
                <a:cs typeface="B Nazanin" panose="00000400000000000000" pitchFamily="2" charset="-78"/>
              </a:rPr>
              <a:t>برنامه</a:t>
            </a:r>
            <a:br>
              <a:rPr lang="fa-IR" b="1" dirty="0" smtClean="0">
                <a:cs typeface="B Nazanin" panose="00000400000000000000" pitchFamily="2" charset="-78"/>
              </a:rPr>
            </a:br>
            <a:r>
              <a:rPr lang="fa-IR" b="1" dirty="0" smtClean="0">
                <a:cs typeface="B Nazanin" panose="00000400000000000000" pitchFamily="2" charset="-78"/>
              </a:rPr>
              <a:t>حوزه مأموریتی حمل و نقل و ترافیک</a:t>
            </a:r>
          </a:p>
        </p:txBody>
      </p:sp>
      <p:sp>
        <p:nvSpPr>
          <p:cNvPr id="3" name="Slide Number Placeholder 2"/>
          <p:cNvSpPr>
            <a:spLocks noGrp="1"/>
          </p:cNvSpPr>
          <p:nvPr>
            <p:ph type="sldNum" sz="quarter" idx="12"/>
          </p:nvPr>
        </p:nvSpPr>
        <p:spPr/>
        <p:txBody>
          <a:bodyPr/>
          <a:lstStyle/>
          <a:p>
            <a:fld id="{629637A9-119A-49DA-BD12-AAC58B377D80}" type="slidenum">
              <a:rPr lang="en-US" smtClean="0"/>
              <a:t>165</a:t>
            </a:fld>
            <a:endParaRPr lang="en-US" dirty="0"/>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371080"/>
            <a:ext cx="9144001" cy="1486920"/>
          </a:xfrm>
          <a:prstGeom prst="rect">
            <a:avLst/>
          </a:prstGeom>
        </p:spPr>
      </p:pic>
      <p:sp>
        <p:nvSpPr>
          <p:cNvPr id="6" name="Action Button: Forward or Next 5">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19930256"/>
      </p:ext>
    </p:extLst>
  </p:cSld>
  <p:clrMapOvr>
    <a:masterClrMapping/>
  </p:clrMapOvr>
  <p:transition spd="med" advClick="0">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7188" y="365126"/>
            <a:ext cx="8158162" cy="1325563"/>
          </a:xfrm>
        </p:spPr>
        <p:style>
          <a:lnRef idx="1">
            <a:schemeClr val="accent6"/>
          </a:lnRef>
          <a:fillRef idx="2">
            <a:schemeClr val="accent6"/>
          </a:fillRef>
          <a:effectRef idx="1">
            <a:schemeClr val="accent6"/>
          </a:effectRef>
          <a:fontRef idx="minor">
            <a:schemeClr val="dk1"/>
          </a:fontRef>
        </p:style>
        <p:txBody>
          <a:bodyPr/>
          <a:lstStyle/>
          <a:p>
            <a:pPr algn="r"/>
            <a:r>
              <a:rPr lang="fa-IR" b="1" dirty="0" smtClean="0">
                <a:cs typeface="B Nazanin" panose="00000400000000000000" pitchFamily="2" charset="-78"/>
              </a:rPr>
              <a:t>نمونه ای از آسیب شناسی </a:t>
            </a:r>
            <a:r>
              <a:rPr lang="fa-IR" b="1" dirty="0">
                <a:cs typeface="B Nazanin" panose="00000400000000000000" pitchFamily="2" charset="-78"/>
              </a:rPr>
              <a:t>و پیشنهاد </a:t>
            </a:r>
            <a:r>
              <a:rPr lang="fa-IR" b="1" dirty="0" smtClean="0">
                <a:cs typeface="B Nazanin" panose="00000400000000000000" pitchFamily="2" charset="-78"/>
              </a:rPr>
              <a:t>اصلاح برنامه</a:t>
            </a:r>
            <a:br>
              <a:rPr lang="fa-IR" b="1" dirty="0" smtClean="0">
                <a:cs typeface="B Nazanin" panose="00000400000000000000" pitchFamily="2" charset="-78"/>
              </a:rPr>
            </a:br>
            <a:r>
              <a:rPr lang="fa-IR" b="1" dirty="0" smtClean="0">
                <a:cs typeface="B Nazanin" panose="00000400000000000000" pitchFamily="2" charset="-78"/>
              </a:rPr>
              <a:t>حوزه مأموریتی حمل و نقل و ترافیک</a:t>
            </a:r>
          </a:p>
        </p:txBody>
      </p:sp>
      <p:sp>
        <p:nvSpPr>
          <p:cNvPr id="3" name="Content Placeholder 2"/>
          <p:cNvSpPr>
            <a:spLocks noGrp="1"/>
          </p:cNvSpPr>
          <p:nvPr>
            <p:ph idx="1"/>
          </p:nvPr>
        </p:nvSpPr>
        <p:spPr>
          <a:xfrm>
            <a:off x="457199" y="1981200"/>
            <a:ext cx="8229600" cy="3581400"/>
          </a:xfrm>
        </p:spPr>
        <p:txBody>
          <a:bodyPr>
            <a:normAutofit fontScale="92500"/>
          </a:bodyPr>
          <a:lstStyle/>
          <a:p>
            <a:pPr marL="0" indent="0" algn="just" rtl="1">
              <a:lnSpc>
                <a:spcPct val="150000"/>
              </a:lnSpc>
              <a:buNone/>
            </a:pPr>
            <a:r>
              <a:rPr lang="fa-IR" sz="2400" b="1" u="sng" dirty="0">
                <a:solidFill>
                  <a:schemeClr val="tx1"/>
                </a:solidFill>
                <a:cs typeface="B Zar" panose="00000400000000000000" pitchFamily="2" charset="-78"/>
              </a:rPr>
              <a:t>ماده 3 بند ز</a:t>
            </a:r>
            <a:r>
              <a:rPr lang="ar-SA" sz="2400" b="1" u="sng" dirty="0">
                <a:solidFill>
                  <a:schemeClr val="tx1"/>
                </a:solidFill>
                <a:cs typeface="B Zar" panose="00000400000000000000" pitchFamily="2" charset="-78"/>
              </a:rPr>
              <a:t>:  </a:t>
            </a:r>
            <a:r>
              <a:rPr lang="fa-IR" sz="2400" dirty="0">
                <a:solidFill>
                  <a:schemeClr val="tx1"/>
                </a:solidFill>
                <a:cs typeface="B Zar" panose="00000400000000000000" pitchFamily="2" charset="-78"/>
              </a:rPr>
              <a:t>«</a:t>
            </a:r>
            <a:r>
              <a:rPr lang="ar-SA" sz="2400" dirty="0" smtClean="0">
                <a:solidFill>
                  <a:schemeClr val="tx1"/>
                </a:solidFill>
                <a:cs typeface="B Zar" panose="00000400000000000000" pitchFamily="2" charset="-78"/>
              </a:rPr>
              <a:t>تدوين </a:t>
            </a:r>
            <a:r>
              <a:rPr lang="ar-SA" sz="2400" dirty="0">
                <a:solidFill>
                  <a:schemeClr val="tx1"/>
                </a:solidFill>
                <a:cs typeface="B Zar" panose="00000400000000000000" pitchFamily="2" charset="-78"/>
              </a:rPr>
              <a:t>و اجراي طرح جلوگيري از انتشار آلاينده هاي تبخيري در جایگاه هاي سوخت شهر تهران با هماهنگي سازمان حفاظت از محيط زيست ظرف دو سال اول </a:t>
            </a:r>
            <a:r>
              <a:rPr lang="ar-SA" sz="2400" dirty="0" smtClean="0">
                <a:solidFill>
                  <a:schemeClr val="tx1"/>
                </a:solidFill>
                <a:cs typeface="B Zar" panose="00000400000000000000" pitchFamily="2" charset="-78"/>
              </a:rPr>
              <a:t>برنامه</a:t>
            </a:r>
            <a:r>
              <a:rPr lang="fa-IR" sz="2400" dirty="0" smtClean="0">
                <a:solidFill>
                  <a:schemeClr val="tx1"/>
                </a:solidFill>
                <a:cs typeface="B Zar" panose="00000400000000000000" pitchFamily="2" charset="-78"/>
              </a:rPr>
              <a:t>»</a:t>
            </a:r>
          </a:p>
          <a:p>
            <a:pPr marL="0" indent="0" algn="just" rtl="1">
              <a:lnSpc>
                <a:spcPct val="150000"/>
              </a:lnSpc>
              <a:buNone/>
            </a:pPr>
            <a:r>
              <a:rPr lang="ar-SA" sz="2400" dirty="0" smtClean="0">
                <a:cs typeface="B Zar" panose="00000400000000000000" pitchFamily="2" charset="-78"/>
              </a:rPr>
              <a:t> </a:t>
            </a:r>
            <a:r>
              <a:rPr lang="ar-SA" sz="2400" dirty="0">
                <a:solidFill>
                  <a:schemeClr val="tx1"/>
                </a:solidFill>
                <a:latin typeface="Calibri" panose="020F0502020204030204" pitchFamily="34" charset="0"/>
                <a:ea typeface="Times New Roman" panose="02020603050405020304" pitchFamily="18" charset="0"/>
                <a:cs typeface="B Zar" panose="00000400000000000000" pitchFamily="2" charset="-78"/>
              </a:rPr>
              <a:t>اجرای طرح جلوگیری از انتشار آلاینده های تبخیری در جایگاه های سوخت </a:t>
            </a:r>
            <a:r>
              <a:rPr lang="ar-SA" sz="2400" b="1" dirty="0">
                <a:solidFill>
                  <a:srgbClr val="FF0000"/>
                </a:solidFill>
                <a:latin typeface="Calibri" panose="020F0502020204030204" pitchFamily="34" charset="0"/>
                <a:ea typeface="Times New Roman" panose="02020603050405020304" pitchFamily="18" charset="0"/>
                <a:cs typeface="B Zar" panose="00000400000000000000" pitchFamily="2" charset="-78"/>
              </a:rPr>
              <a:t>در چارچوب وظایف و اختیارات شهرداری تهران نبوده </a:t>
            </a:r>
            <a:r>
              <a:rPr lang="ar-SA" sz="2400" dirty="0">
                <a:solidFill>
                  <a:schemeClr val="tx1"/>
                </a:solidFill>
                <a:latin typeface="Calibri" panose="020F0502020204030204" pitchFamily="34" charset="0"/>
                <a:ea typeface="Times New Roman" panose="02020603050405020304" pitchFamily="18" charset="0"/>
                <a:cs typeface="B Zar" panose="00000400000000000000" pitchFamily="2" charset="-78"/>
              </a:rPr>
              <a:t>و می بایست از طریق مراجع ذیصلاح (وزارت نفت) صورت پذیرد بنابراین پیشنهاد می شود این امر با هماهنگي سازمان حفاظت از محيط زيست ظرف دو سال اول برنامه انجام گیرد</a:t>
            </a:r>
            <a:r>
              <a:rPr lang="ar-SA" sz="2400" dirty="0" smtClean="0">
                <a:solidFill>
                  <a:schemeClr val="tx1"/>
                </a:solidFill>
                <a:latin typeface="Calibri" panose="020F0502020204030204" pitchFamily="34" charset="0"/>
                <a:ea typeface="Times New Roman" panose="02020603050405020304" pitchFamily="18" charset="0"/>
                <a:cs typeface="B Zar" panose="00000400000000000000" pitchFamily="2" charset="-78"/>
              </a:rPr>
              <a:t>.</a:t>
            </a:r>
            <a:endParaRPr lang="fa-IR"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629637A9-119A-49DA-BD12-AAC58B377D80}" type="slidenum">
              <a:rPr lang="en-US" smtClean="0"/>
              <a:t>166</a:t>
            </a:fld>
            <a:endParaRPr lang="en-US" dirty="0"/>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371080"/>
            <a:ext cx="9144001" cy="1486920"/>
          </a:xfrm>
          <a:prstGeom prst="rect">
            <a:avLst/>
          </a:prstGeom>
        </p:spPr>
      </p:pic>
      <p:sp>
        <p:nvSpPr>
          <p:cNvPr id="7" name="Action Button: Forward or Next 6">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955370297"/>
      </p:ext>
    </p:extLst>
  </p:cSld>
  <p:clrMapOvr>
    <a:masterClrMapping/>
  </p:clrMapOvr>
  <p:transition spd="med" advClick="0">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102" y="1752600"/>
            <a:ext cx="8481793" cy="4801314"/>
          </a:xfrm>
          <a:prstGeom prst="rect">
            <a:avLst/>
          </a:prstGeom>
          <a:noFill/>
        </p:spPr>
        <p:txBody>
          <a:bodyPr wrap="square" rtlCol="0">
            <a:spAutoFit/>
          </a:bodyPr>
          <a:lstStyle/>
          <a:p>
            <a:pPr algn="just" rtl="1">
              <a:lnSpc>
                <a:spcPct val="150000"/>
              </a:lnSpc>
              <a:spcBef>
                <a:spcPts val="600"/>
              </a:spcBef>
              <a:spcAft>
                <a:spcPts val="800"/>
              </a:spcAft>
            </a:pPr>
            <a:r>
              <a:rPr lang="ar-SA" sz="2000" b="1" u="sng" dirty="0">
                <a:latin typeface="Calibri" panose="020F0502020204030204" pitchFamily="34" charset="0"/>
                <a:ea typeface="Times New Roman" panose="02020603050405020304" pitchFamily="18" charset="0"/>
                <a:cs typeface="B Zar" panose="00000400000000000000" pitchFamily="2" charset="-78"/>
              </a:rPr>
              <a:t>ماده 24</a:t>
            </a:r>
            <a:r>
              <a:rPr lang="ar-SA" sz="2000" b="1" dirty="0">
                <a:latin typeface="Calibri" panose="020F0502020204030204" pitchFamily="34" charset="0"/>
                <a:ea typeface="Times New Roman" panose="02020603050405020304" pitchFamily="18" charset="0"/>
                <a:cs typeface="B Zar" panose="00000400000000000000" pitchFamily="2" charset="-78"/>
              </a:rPr>
              <a:t> </a:t>
            </a:r>
            <a:r>
              <a:rPr lang="ar-SA" sz="2400" dirty="0">
                <a:latin typeface="Calibri" panose="020F0502020204030204" pitchFamily="34" charset="0"/>
                <a:ea typeface="Times New Roman" panose="02020603050405020304" pitchFamily="18" charset="0"/>
                <a:cs typeface="B Zar" panose="00000400000000000000" pitchFamily="2" charset="-78"/>
              </a:rPr>
              <a:t>: "</a:t>
            </a:r>
            <a:r>
              <a:rPr lang="ar-SA" sz="2400" i="1" dirty="0">
                <a:latin typeface="Calibri" panose="020F0502020204030204" pitchFamily="34" charset="0"/>
                <a:ea typeface="Times New Roman" panose="02020603050405020304" pitchFamily="18" charset="0"/>
                <a:cs typeface="B Zar" panose="00000400000000000000" pitchFamily="2" charset="-78"/>
              </a:rPr>
              <a:t>با همکاری دستگاه های ذی ربط با تاکید بر آبخیز داری در ارتفاعات و گسترش روش بازچرخانی آب و استفاده مجدد از پساب ناشی از تصفیه ... اقدام </a:t>
            </a:r>
            <a:r>
              <a:rPr lang="ar-SA" sz="2400" i="1" dirty="0" smtClean="0">
                <a:latin typeface="Calibri" panose="020F0502020204030204" pitchFamily="34" charset="0"/>
                <a:ea typeface="Times New Roman" panose="02020603050405020304" pitchFamily="18" charset="0"/>
                <a:cs typeface="B Zar" panose="00000400000000000000" pitchFamily="2" charset="-78"/>
              </a:rPr>
              <a:t>کند</a:t>
            </a:r>
            <a:r>
              <a:rPr lang="fa-IR" sz="2400" i="1" dirty="0" smtClean="0">
                <a:latin typeface="Calibri" panose="020F0502020204030204" pitchFamily="34" charset="0"/>
                <a:ea typeface="Times New Roman" panose="02020603050405020304" pitchFamily="18" charset="0"/>
                <a:cs typeface="B Zar" panose="00000400000000000000" pitchFamily="2" charset="-78"/>
              </a:rPr>
              <a:t>.</a:t>
            </a:r>
          </a:p>
          <a:p>
            <a:pPr algn="ctr" rtl="1">
              <a:lnSpc>
                <a:spcPct val="150000"/>
              </a:lnSpc>
              <a:spcBef>
                <a:spcPts val="600"/>
              </a:spcBef>
              <a:spcAft>
                <a:spcPts val="800"/>
              </a:spcAft>
            </a:pPr>
            <a:r>
              <a:rPr lang="ar-SA" sz="2000" b="1" dirty="0" smtClean="0">
                <a:solidFill>
                  <a:srgbClr val="FF0000"/>
                </a:solidFill>
                <a:latin typeface="Calibri" panose="020F0502020204030204" pitchFamily="34" charset="0"/>
                <a:ea typeface="Times New Roman" panose="02020603050405020304" pitchFamily="18" charset="0"/>
                <a:cs typeface="B Zar" panose="00000400000000000000" pitchFamily="2" charset="-78"/>
              </a:rPr>
              <a:t>(</a:t>
            </a:r>
            <a:r>
              <a:rPr lang="ar-SA" sz="2000" b="1" dirty="0">
                <a:solidFill>
                  <a:srgbClr val="FF0000"/>
                </a:solidFill>
                <a:latin typeface="Calibri" panose="020F0502020204030204" pitchFamily="34" charset="0"/>
                <a:ea typeface="Times New Roman" panose="02020603050405020304" pitchFamily="18" charset="0"/>
                <a:cs typeface="B Zar" panose="00000400000000000000" pitchFamily="2" charset="-78"/>
              </a:rPr>
              <a:t>محقق نشدن هدف ماده به دلیل عدم تفاهم بین مسئولین شهرداری و سازمان آب)</a:t>
            </a:r>
            <a:endParaRPr lang="fa-IR" sz="2000" b="1" dirty="0">
              <a:solidFill>
                <a:srgbClr val="FF0000"/>
              </a:solidFill>
              <a:latin typeface="Calibri" panose="020F0502020204030204" pitchFamily="34" charset="0"/>
              <a:ea typeface="Times New Roman" panose="02020603050405020304" pitchFamily="18" charset="0"/>
              <a:cs typeface="B Zar" panose="00000400000000000000" pitchFamily="2" charset="-78"/>
            </a:endParaRPr>
          </a:p>
          <a:p>
            <a:pPr algn="just" rtl="1">
              <a:lnSpc>
                <a:spcPct val="150000"/>
              </a:lnSpc>
              <a:spcBef>
                <a:spcPts val="600"/>
              </a:spcBef>
              <a:spcAft>
                <a:spcPts val="800"/>
              </a:spcAft>
            </a:pPr>
            <a:r>
              <a:rPr lang="ar-SA" sz="2400" dirty="0" smtClean="0">
                <a:latin typeface="Calibri" panose="020F0502020204030204" pitchFamily="34" charset="0"/>
                <a:ea typeface="Times New Roman" panose="02020603050405020304" pitchFamily="18" charset="0"/>
                <a:cs typeface="B Zar" panose="00000400000000000000" pitchFamily="2" charset="-78"/>
              </a:rPr>
              <a:t>به </a:t>
            </a:r>
            <a:r>
              <a:rPr lang="ar-SA" sz="2400" dirty="0">
                <a:latin typeface="Calibri" panose="020F0502020204030204" pitchFamily="34" charset="0"/>
                <a:ea typeface="Times New Roman" panose="02020603050405020304" pitchFamily="18" charset="0"/>
                <a:cs typeface="B Zar" panose="00000400000000000000" pitchFamily="2" charset="-78"/>
              </a:rPr>
              <a:t>منظور استفاده از پساب فاضلاب در آبیاری  فضای سبز و ساخت تصفیه خانه­ها  نیاز به فاضلاب شهری جهت احداث تصفیه خانه و استفاده از پساب شهرداری می­باشد که تا کنون سازمان آب از دادن این امکان خودداری کرده است و تا زمانیکه بین مقامات مسئول شهرداری و سازمان آب  تفاهم حاصل نشود اجرای این عملیات  منتفی خواهد بود.</a:t>
            </a:r>
            <a:endParaRPr lang="en-US" sz="2400" dirty="0">
              <a:latin typeface="Calibri" panose="020F0502020204030204" pitchFamily="34" charset="0"/>
              <a:ea typeface="Calibri" panose="020F0502020204030204" pitchFamily="34" charset="0"/>
              <a:cs typeface="B Zar" panose="00000400000000000000" pitchFamily="2" charset="-78"/>
            </a:endParaRPr>
          </a:p>
          <a:p>
            <a:pPr algn="just" rtl="1"/>
            <a:endParaRPr lang="en-US" sz="240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167</a:t>
            </a:fld>
            <a:endParaRPr lang="en-US" dirty="0"/>
          </a:p>
        </p:txBody>
      </p:sp>
      <p:sp>
        <p:nvSpPr>
          <p:cNvPr id="6" name="Title 1"/>
          <p:cNvSpPr txBox="1">
            <a:spLocks/>
          </p:cNvSpPr>
          <p:nvPr/>
        </p:nvSpPr>
        <p:spPr>
          <a:xfrm>
            <a:off x="646919" y="228600"/>
            <a:ext cx="8158162" cy="1325563"/>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lvl1pPr algn="l" defTabSz="457200" rtl="1" eaLnBrk="1" latinLnBrk="0" hangingPunct="1">
              <a:spcBef>
                <a:spcPct val="0"/>
              </a:spcBef>
              <a:buNone/>
              <a:defRPr sz="3600" kern="1200">
                <a:solidFill>
                  <a:schemeClr val="dk1"/>
                </a:solidFill>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algn="r"/>
            <a:r>
              <a:rPr lang="fa-IR" b="1" dirty="0" smtClean="0">
                <a:cs typeface="B Nazanin" panose="00000400000000000000" pitchFamily="2" charset="-78"/>
              </a:rPr>
              <a:t>نمونه ای از آسیب شناسی </a:t>
            </a:r>
            <a:r>
              <a:rPr lang="fa-IR" b="1" dirty="0">
                <a:cs typeface="B Nazanin" panose="00000400000000000000" pitchFamily="2" charset="-78"/>
              </a:rPr>
              <a:t>و پیشنهاد </a:t>
            </a:r>
            <a:r>
              <a:rPr lang="fa-IR" b="1" dirty="0" smtClean="0">
                <a:cs typeface="B Nazanin" panose="00000400000000000000" pitchFamily="2" charset="-78"/>
              </a:rPr>
              <a:t>اصلاح برنامه</a:t>
            </a:r>
            <a:br>
              <a:rPr lang="fa-IR" b="1" dirty="0" smtClean="0">
                <a:cs typeface="B Nazanin" panose="00000400000000000000" pitchFamily="2" charset="-78"/>
              </a:rPr>
            </a:br>
            <a:r>
              <a:rPr lang="fa-IR" b="1" dirty="0" smtClean="0">
                <a:cs typeface="B Nazanin" panose="00000400000000000000" pitchFamily="2" charset="-78"/>
              </a:rPr>
              <a:t>حوزه مأموریتی خدمات شهری و محیط زیست</a:t>
            </a:r>
          </a:p>
        </p:txBody>
      </p:sp>
      <p:sp>
        <p:nvSpPr>
          <p:cNvPr id="7" name="Action Button: Forward or Next 6">
            <a:hlinkClick r:id="" action="ppaction://hlinkshowjump?jump=nextslide" highlightClick="1"/>
          </p:cNvPr>
          <p:cNvSpPr/>
          <p:nvPr/>
        </p:nvSpPr>
        <p:spPr>
          <a:xfrm>
            <a:off x="362730" y="49306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77585642"/>
      </p:ext>
    </p:extLst>
  </p:cSld>
  <p:clrMapOvr>
    <a:masterClrMapping/>
  </p:clrMapOvr>
  <p:transition spd="med" advClick="0">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737" y="1690689"/>
            <a:ext cx="8162364" cy="2939266"/>
          </a:xfrm>
          <a:prstGeom prst="rect">
            <a:avLst/>
          </a:prstGeom>
        </p:spPr>
        <p:txBody>
          <a:bodyPr wrap="square">
            <a:spAutoFit/>
          </a:bodyPr>
          <a:lstStyle/>
          <a:p>
            <a:pPr algn="just" rtl="1">
              <a:lnSpc>
                <a:spcPct val="150000"/>
              </a:lnSpc>
              <a:spcBef>
                <a:spcPts val="600"/>
              </a:spcBef>
            </a:pPr>
            <a:r>
              <a:rPr lang="ar-SA" sz="2400" b="1" u="sng" dirty="0" smtClean="0">
                <a:effectLst/>
                <a:latin typeface="B Nazanin" panose="00000400000000000000" pitchFamily="2" charset="-78"/>
                <a:ea typeface="Times New Roman" panose="02020603050405020304" pitchFamily="18" charset="0"/>
                <a:cs typeface="B Zar" panose="00000400000000000000" pitchFamily="2" charset="-78"/>
              </a:rPr>
              <a:t>ماده 36  : </a:t>
            </a:r>
            <a:r>
              <a:rPr lang="ar-SA" sz="2400" dirty="0" smtClean="0">
                <a:effectLst/>
                <a:latin typeface="B Nazanin" panose="00000400000000000000" pitchFamily="2" charset="-78"/>
                <a:ea typeface="Times New Roman" panose="02020603050405020304" pitchFamily="18" charset="0"/>
                <a:cs typeface="B Zar" panose="00000400000000000000" pitchFamily="2" charset="-78"/>
              </a:rPr>
              <a:t>"افزایش تعداد سرویس های بهداشتی عمومی به ازای هر 1000نفر یک چشمه و از </a:t>
            </a:r>
            <a:r>
              <a:rPr lang="ar-SA" sz="2400" u="sng" dirty="0" smtClean="0">
                <a:effectLst/>
                <a:latin typeface="B Nazanin" panose="00000400000000000000" pitchFamily="2" charset="-78"/>
                <a:ea typeface="Times New Roman" panose="02020603050405020304" pitchFamily="18" charset="0"/>
                <a:cs typeface="B Zar" panose="00000400000000000000" pitchFamily="2" charset="-78"/>
              </a:rPr>
              <a:t>4500</a:t>
            </a:r>
            <a:r>
              <a:rPr lang="ar-SA" sz="2400" dirty="0" smtClean="0">
                <a:effectLst/>
                <a:latin typeface="B Nazanin" panose="00000400000000000000" pitchFamily="2" charset="-78"/>
                <a:ea typeface="Times New Roman" panose="02020603050405020304" pitchFamily="18" charset="0"/>
                <a:cs typeface="B Zar" panose="00000400000000000000" pitchFamily="2" charset="-78"/>
              </a:rPr>
              <a:t> چشمه موجود به 1000</a:t>
            </a:r>
            <a:r>
              <a:rPr lang="fa-IR" sz="2400" dirty="0" smtClean="0">
                <a:effectLst/>
                <a:latin typeface="B Nazanin" panose="00000400000000000000" pitchFamily="2" charset="-78"/>
                <a:ea typeface="Times New Roman" panose="02020603050405020304" pitchFamily="18" charset="0"/>
                <a:cs typeface="B Zar" panose="00000400000000000000" pitchFamily="2" charset="-78"/>
              </a:rPr>
              <a:t>0</a:t>
            </a:r>
            <a:r>
              <a:rPr lang="fa-IR" sz="2400" dirty="0" smtClean="0">
                <a:effectLst/>
                <a:latin typeface="Calibri" panose="020F0502020204030204" pitchFamily="34" charset="0"/>
                <a:ea typeface="Times New Roman" panose="02020603050405020304" pitchFamily="18" charset="0"/>
                <a:cs typeface="B Zar" panose="00000400000000000000" pitchFamily="2" charset="-78"/>
              </a:rPr>
              <a:t> </a:t>
            </a:r>
            <a:r>
              <a:rPr lang="ar-SA" sz="2400" dirty="0" smtClean="0">
                <a:effectLst/>
                <a:latin typeface="Cambria" panose="02040503050406030204" pitchFamily="18" charset="0"/>
                <a:ea typeface="Times New Roman" panose="02020603050405020304" pitchFamily="18" charset="0"/>
                <a:cs typeface="B Zar" panose="00000400000000000000" pitchFamily="2" charset="-78"/>
              </a:rPr>
              <a:t>چشمه</a:t>
            </a:r>
            <a:endParaRPr lang="fa-IR" sz="2400" dirty="0" smtClean="0">
              <a:effectLst/>
              <a:latin typeface="Cambria" panose="02040503050406030204" pitchFamily="18" charset="0"/>
              <a:ea typeface="Times New Roman" panose="02020603050405020304" pitchFamily="18" charset="0"/>
              <a:cs typeface="B Zar" panose="00000400000000000000" pitchFamily="2" charset="-78"/>
            </a:endParaRPr>
          </a:p>
          <a:p>
            <a:pPr algn="ctr" rtl="1">
              <a:lnSpc>
                <a:spcPct val="150000"/>
              </a:lnSpc>
              <a:spcBef>
                <a:spcPts val="600"/>
              </a:spcBef>
            </a:pPr>
            <a:r>
              <a:rPr lang="ar-SA" sz="2400" b="1" dirty="0" smtClean="0">
                <a:solidFill>
                  <a:srgbClr val="FF0000"/>
                </a:solidFill>
                <a:effectLst/>
                <a:latin typeface="B Nazanin" panose="00000400000000000000" pitchFamily="2" charset="-78"/>
                <a:ea typeface="Times New Roman" panose="02020603050405020304" pitchFamily="18" charset="0"/>
                <a:cs typeface="B Zar" panose="00000400000000000000" pitchFamily="2" charset="-78"/>
              </a:rPr>
              <a:t>(تعیین اهداف کمی سال پایه با مقادیر ناصحیح)</a:t>
            </a:r>
            <a:endParaRPr lang="en-US" sz="2400" dirty="0" smtClean="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p>
            <a:pPr algn="just" rtl="1">
              <a:lnSpc>
                <a:spcPct val="150000"/>
              </a:lnSpc>
            </a:pPr>
            <a:r>
              <a:rPr lang="ar-SA" sz="2400" dirty="0" smtClean="0">
                <a:effectLst/>
                <a:latin typeface="B Nazanin" panose="00000400000000000000" pitchFamily="2" charset="-78"/>
                <a:ea typeface="Times New Roman" panose="02020603050405020304" pitchFamily="18" charset="0"/>
                <a:cs typeface="B Zar" panose="00000400000000000000" pitchFamily="2" charset="-78"/>
              </a:rPr>
              <a:t> عدد صحیح سرویس های بهداشتی در سال پایه   8624  چشمه بوده و پس از اصلاح این عدد اعداد سال‏های بعد را نیز باید تغییر داد</a:t>
            </a:r>
            <a:r>
              <a:rPr lang="fa-IR" sz="2400" dirty="0" smtClean="0">
                <a:effectLst/>
                <a:latin typeface="B Nazanin" panose="00000400000000000000" pitchFamily="2" charset="-78"/>
                <a:ea typeface="Times New Roman" panose="02020603050405020304" pitchFamily="18" charset="0"/>
                <a:cs typeface="B Zar" panose="00000400000000000000" pitchFamily="2" charset="-78"/>
              </a:rPr>
              <a:t>.</a:t>
            </a:r>
            <a:endParaRPr lang="fa-IR" sz="2400" dirty="0">
              <a:cs typeface="B Zar" panose="00000400000000000000" pitchFamily="2" charset="-78"/>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4883400"/>
            <a:ext cx="9144001" cy="1974600"/>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pPr/>
              <a:t>168</a:t>
            </a:fld>
            <a:endParaRPr lang="en-US" dirty="0"/>
          </a:p>
        </p:txBody>
      </p:sp>
      <p:sp>
        <p:nvSpPr>
          <p:cNvPr id="5" name="Title 1"/>
          <p:cNvSpPr txBox="1">
            <a:spLocks/>
          </p:cNvSpPr>
          <p:nvPr/>
        </p:nvSpPr>
        <p:spPr>
          <a:xfrm>
            <a:off x="357188" y="365126"/>
            <a:ext cx="8158162" cy="1325563"/>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lvl1pPr algn="l" defTabSz="457200" rtl="1" eaLnBrk="1" latinLnBrk="0" hangingPunct="1">
              <a:spcBef>
                <a:spcPct val="0"/>
              </a:spcBef>
              <a:buNone/>
              <a:defRPr sz="3600" kern="1200">
                <a:solidFill>
                  <a:schemeClr val="dk1"/>
                </a:solidFill>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algn="r"/>
            <a:r>
              <a:rPr lang="fa-IR" b="1" dirty="0" smtClean="0">
                <a:cs typeface="B Nazanin" panose="00000400000000000000" pitchFamily="2" charset="-78"/>
              </a:rPr>
              <a:t>نمونه ای از آسیب شناسی و </a:t>
            </a:r>
            <a:r>
              <a:rPr lang="fa-IR" b="1" dirty="0">
                <a:cs typeface="B Nazanin" panose="00000400000000000000" pitchFamily="2" charset="-78"/>
              </a:rPr>
              <a:t>پیشنهاد اصلاح </a:t>
            </a:r>
            <a:r>
              <a:rPr lang="fa-IR" b="1" dirty="0" smtClean="0">
                <a:cs typeface="B Nazanin" panose="00000400000000000000" pitchFamily="2" charset="-78"/>
              </a:rPr>
              <a:t>برنامه</a:t>
            </a:r>
            <a:br>
              <a:rPr lang="fa-IR" b="1" dirty="0" smtClean="0">
                <a:cs typeface="B Nazanin" panose="00000400000000000000" pitchFamily="2" charset="-78"/>
              </a:rPr>
            </a:br>
            <a:r>
              <a:rPr lang="fa-IR" b="1" dirty="0" smtClean="0">
                <a:cs typeface="B Nazanin" panose="00000400000000000000" pitchFamily="2" charset="-78"/>
              </a:rPr>
              <a:t>حوزه مأموریتی خدمات شهری و محیط زیست</a:t>
            </a:r>
          </a:p>
        </p:txBody>
      </p:sp>
      <p:sp>
        <p:nvSpPr>
          <p:cNvPr id="6" name="Action Button: Forward or Next 5">
            <a:hlinkClick r:id="" action="ppaction://hlinkshowjump?jump=nextslide" highlightClick="1"/>
          </p:cNvPr>
          <p:cNvSpPr/>
          <p:nvPr/>
        </p:nvSpPr>
        <p:spPr>
          <a:xfrm>
            <a:off x="348437" y="102790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13089339"/>
      </p:ext>
    </p:extLst>
  </p:cSld>
  <p:clrMapOvr>
    <a:masterClrMapping/>
  </p:clrMapOvr>
  <p:transition spd="med" advClick="0">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84" y="1718131"/>
            <a:ext cx="8961119" cy="4366580"/>
          </a:xfrm>
          <a:prstGeom prst="rect">
            <a:avLst/>
          </a:prstGeom>
        </p:spPr>
        <p:txBody>
          <a:bodyPr wrap="square">
            <a:spAutoFit/>
          </a:bodyPr>
          <a:lstStyle/>
          <a:p>
            <a:pPr algn="just" rtl="1">
              <a:lnSpc>
                <a:spcPct val="150000"/>
              </a:lnSpc>
              <a:spcBef>
                <a:spcPts val="600"/>
              </a:spcBef>
            </a:pPr>
            <a:r>
              <a:rPr lang="ar-SA" b="1" u="sng" dirty="0" smtClean="0">
                <a:effectLst/>
                <a:latin typeface="B Nazanin" panose="00000400000000000000" pitchFamily="2" charset="-78"/>
                <a:ea typeface="Times New Roman" panose="02020603050405020304" pitchFamily="18" charset="0"/>
                <a:cs typeface="B Zar" panose="00000400000000000000" pitchFamily="2" charset="-78"/>
              </a:rPr>
              <a:t>ماده 29  بند الف :</a:t>
            </a:r>
            <a:r>
              <a:rPr lang="ar-SA" dirty="0" smtClean="0">
                <a:effectLst/>
                <a:latin typeface="B Nazanin" panose="00000400000000000000" pitchFamily="2" charset="-78"/>
                <a:ea typeface="Times New Roman" panose="02020603050405020304" pitchFamily="18" charset="0"/>
                <a:cs typeface="B Zar" panose="00000400000000000000" pitchFamily="2" charset="-78"/>
              </a:rPr>
              <a:t>" افزایش کل پسماند تفکیک و جمع آوری شده در مبدا از </a:t>
            </a:r>
            <a:r>
              <a:rPr lang="ar-SA" u="sng" dirty="0" smtClean="0">
                <a:effectLst/>
                <a:latin typeface="B Nazanin" panose="00000400000000000000" pitchFamily="2" charset="-78"/>
                <a:ea typeface="Times New Roman" panose="02020603050405020304" pitchFamily="18" charset="0"/>
                <a:cs typeface="B Zar" panose="00000400000000000000" pitchFamily="2" charset="-78"/>
              </a:rPr>
              <a:t>14 درصد</a:t>
            </a:r>
            <a:r>
              <a:rPr lang="ar-SA" dirty="0" smtClean="0">
                <a:effectLst/>
                <a:latin typeface="B Nazanin" panose="00000400000000000000" pitchFamily="2" charset="-78"/>
                <a:ea typeface="Times New Roman" panose="02020603050405020304" pitchFamily="18" charset="0"/>
                <a:cs typeface="B Zar" panose="00000400000000000000" pitchFamily="2" charset="-78"/>
              </a:rPr>
              <a:t> کنونی به 30 درصد"</a:t>
            </a:r>
            <a:endParaRPr lang="fa-IR" dirty="0" smtClean="0">
              <a:effectLst/>
              <a:latin typeface="B Nazanin" panose="00000400000000000000" pitchFamily="2" charset="-78"/>
              <a:ea typeface="Times New Roman" panose="02020603050405020304" pitchFamily="18" charset="0"/>
              <a:cs typeface="B Zar" panose="00000400000000000000" pitchFamily="2" charset="-78"/>
            </a:endParaRPr>
          </a:p>
          <a:p>
            <a:pPr algn="ctr" rtl="1">
              <a:lnSpc>
                <a:spcPct val="150000"/>
              </a:lnSpc>
              <a:spcBef>
                <a:spcPts val="600"/>
              </a:spcBef>
            </a:pPr>
            <a:r>
              <a:rPr lang="ar-SA" b="1" dirty="0" smtClean="0">
                <a:solidFill>
                  <a:srgbClr val="FF0000"/>
                </a:solidFill>
                <a:effectLst/>
                <a:latin typeface="B Nazanin" panose="00000400000000000000" pitchFamily="2" charset="-78"/>
                <a:ea typeface="Times New Roman" panose="02020603050405020304" pitchFamily="18" charset="0"/>
                <a:cs typeface="B Zar" panose="00000400000000000000" pitchFamily="2" charset="-78"/>
              </a:rPr>
              <a:t>(تعیین اهداف کمی سال پایه با مقادیر ناصحیح)</a:t>
            </a:r>
            <a:endParaRPr lang="en-US" dirty="0" smtClean="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p>
            <a:pPr algn="just" rtl="1">
              <a:lnSpc>
                <a:spcPct val="150000"/>
              </a:lnSpc>
              <a:spcBef>
                <a:spcPts val="600"/>
              </a:spcBef>
              <a:spcAft>
                <a:spcPts val="800"/>
              </a:spcAft>
            </a:pPr>
            <a:r>
              <a:rPr lang="ar-SA" dirty="0" smtClean="0">
                <a:effectLst/>
                <a:latin typeface="B Nazanin" panose="00000400000000000000" pitchFamily="2" charset="-78"/>
                <a:ea typeface="Times New Roman" panose="02020603050405020304" pitchFamily="18" charset="0"/>
                <a:cs typeface="B Zar" panose="00000400000000000000" pitchFamily="2" charset="-78"/>
              </a:rPr>
              <a:t>در سال 92 عدد واقعی تفکیک پسماند </a:t>
            </a:r>
            <a:r>
              <a:rPr lang="fa-IR" dirty="0" smtClean="0">
                <a:effectLst/>
                <a:latin typeface="B Nazanin" panose="00000400000000000000" pitchFamily="2" charset="-78"/>
                <a:ea typeface="Times New Roman" panose="02020603050405020304" pitchFamily="18" charset="0"/>
                <a:cs typeface="B Zar" panose="00000400000000000000" pitchFamily="2" charset="-78"/>
              </a:rPr>
              <a:t>8/3</a:t>
            </a:r>
            <a:r>
              <a:rPr lang="ar-SA" dirty="0" smtClean="0">
                <a:effectLst/>
                <a:latin typeface="B Nazanin" panose="00000400000000000000" pitchFamily="2" charset="-78"/>
                <a:ea typeface="Times New Roman" panose="02020603050405020304" pitchFamily="18" charset="0"/>
                <a:cs typeface="B Zar" panose="00000400000000000000" pitchFamily="2" charset="-78"/>
              </a:rPr>
              <a:t> بوده است. از طرفی با توجه به اینکه هدف گذاری فعلی بر اساس آنالیز فیزیکی پسماند در سال 87 انجام گرفته است و کیفیت و کمیت پسماند در سالهای اخیر تفاوت چشمگیری نموده ؛ عملکرد سال 1392‏ این شاخص به دلیل تجمیع آمار پسماند تفکیک شده به روش مجاز و غیر مجاز بوده است؛ که در حال حاضر بر طبق قراردادهای جمع­آوری پسماند خشک صرفاً جمع­آوری به صورت مجاز، جزء آمارهای‏ سازمان مدیریت پسماند می‏باشد و سایر شیوه‏ها به دلیل ‏اینکه تخلف محسوب می­شوند جز آمارهای رسمی اعلام نمی­گردند. اولویت اصلی، افزایش میزان جمع‏آوری به شیوه‏های مجاز و سازگار با مسائل زیست‏محیطی می­باشد و در واقع میزان تفکیک صحیح و واقعی پسماند طبق ‏این شیوه در سال 92 ،  </a:t>
            </a:r>
            <a:r>
              <a:rPr lang="fa-IR" dirty="0" smtClean="0">
                <a:effectLst/>
                <a:latin typeface="B Nazanin" panose="00000400000000000000" pitchFamily="2" charset="-78"/>
                <a:ea typeface="Times New Roman" panose="02020603050405020304" pitchFamily="18" charset="0"/>
                <a:cs typeface="B Zar" panose="00000400000000000000" pitchFamily="2" charset="-78"/>
              </a:rPr>
              <a:t>8/3</a:t>
            </a:r>
            <a:r>
              <a:rPr lang="ar-SA" dirty="0" smtClean="0">
                <a:effectLst/>
                <a:latin typeface="B Nazanin" panose="00000400000000000000" pitchFamily="2" charset="-78"/>
                <a:ea typeface="Times New Roman" panose="02020603050405020304" pitchFamily="18" charset="0"/>
                <a:cs typeface="B Zar" panose="00000400000000000000" pitchFamily="2" charset="-78"/>
              </a:rPr>
              <a:t>درصد بوده است</a:t>
            </a:r>
            <a:r>
              <a:rPr lang="ar-SA" dirty="0" smtClean="0">
                <a:effectLst/>
                <a:latin typeface="Calibri" panose="020F0502020204030204" pitchFamily="34" charset="0"/>
                <a:ea typeface="Times New Roman" panose="02020603050405020304" pitchFamily="18" charset="0"/>
                <a:cs typeface="B Zar" panose="00000400000000000000" pitchFamily="2" charset="-78"/>
              </a:rPr>
              <a:t>.</a:t>
            </a:r>
            <a:r>
              <a:rPr lang="ar-SA" dirty="0" smtClean="0">
                <a:effectLst/>
                <a:latin typeface="B Nazanin" panose="00000400000000000000" pitchFamily="2" charset="-78"/>
                <a:ea typeface="Times New Roman" panose="02020603050405020304" pitchFamily="18" charset="0"/>
                <a:cs typeface="B Zar" panose="00000400000000000000" pitchFamily="2" charset="-78"/>
              </a:rPr>
              <a:t> لذا انجام طرح پژوهشی آنالیز فیزیکی پسماند شهر تهران جهت تعیین کیفیت، کمیت و پتانسیل پسماند خشک و... امری ضروری است که نهایتا" منجر به هدف گذاری جدی</a:t>
            </a:r>
            <a:r>
              <a:rPr lang="fa-IR" dirty="0" smtClean="0">
                <a:effectLst/>
                <a:latin typeface="B Nazanin" panose="00000400000000000000" pitchFamily="2" charset="-78"/>
                <a:ea typeface="Times New Roman" panose="02020603050405020304" pitchFamily="18" charset="0"/>
                <a:cs typeface="B Zar" panose="00000400000000000000" pitchFamily="2" charset="-78"/>
              </a:rPr>
              <a:t>د </a:t>
            </a:r>
            <a:r>
              <a:rPr lang="ar-SA" dirty="0" smtClean="0">
                <a:effectLst/>
                <a:latin typeface="B Nazanin" panose="00000400000000000000" pitchFamily="2" charset="-78"/>
                <a:ea typeface="Times New Roman" panose="02020603050405020304" pitchFamily="18" charset="0"/>
                <a:cs typeface="B Zar" panose="00000400000000000000" pitchFamily="2" charset="-78"/>
              </a:rPr>
              <a:t>می</a:t>
            </a:r>
            <a:r>
              <a:rPr lang="fa-IR" dirty="0" smtClean="0">
                <a:effectLst/>
                <a:latin typeface="B Nazanin" panose="00000400000000000000" pitchFamily="2" charset="-78"/>
                <a:ea typeface="Times New Roman" panose="02020603050405020304" pitchFamily="18" charset="0"/>
                <a:cs typeface="B Zar" panose="00000400000000000000" pitchFamily="2" charset="-78"/>
              </a:rPr>
              <a:t> </a:t>
            </a:r>
            <a:r>
              <a:rPr lang="ar-SA" dirty="0" smtClean="0">
                <a:effectLst/>
                <a:latin typeface="B Nazanin" panose="00000400000000000000" pitchFamily="2" charset="-78"/>
                <a:ea typeface="Times New Roman" panose="02020603050405020304" pitchFamily="18" charset="0"/>
                <a:cs typeface="B Zar" panose="00000400000000000000" pitchFamily="2" charset="-78"/>
              </a:rPr>
              <a:t>شود.</a:t>
            </a:r>
            <a:r>
              <a:rPr lang="ar-SA" dirty="0" smtClean="0">
                <a:effectLst/>
                <a:latin typeface="Calibri" panose="020F0502020204030204" pitchFamily="34" charset="0"/>
                <a:ea typeface="Times New Roman" panose="02020603050405020304" pitchFamily="18" charset="0"/>
                <a:cs typeface="B Zar" panose="00000400000000000000" pitchFamily="2" charset="-78"/>
              </a:rPr>
              <a:t> </a:t>
            </a:r>
            <a:endParaRPr lang="en-US" dirty="0">
              <a:effectLst/>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169</a:t>
            </a:fld>
            <a:endParaRPr lang="en-US" dirty="0"/>
          </a:p>
        </p:txBody>
      </p:sp>
      <p:sp>
        <p:nvSpPr>
          <p:cNvPr id="5" name="Title 1"/>
          <p:cNvSpPr txBox="1">
            <a:spLocks/>
          </p:cNvSpPr>
          <p:nvPr/>
        </p:nvSpPr>
        <p:spPr>
          <a:xfrm>
            <a:off x="376238" y="228600"/>
            <a:ext cx="8158162" cy="1325563"/>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lvl1pPr algn="l" defTabSz="457200" rtl="1" eaLnBrk="1" latinLnBrk="0" hangingPunct="1">
              <a:spcBef>
                <a:spcPct val="0"/>
              </a:spcBef>
              <a:buNone/>
              <a:defRPr sz="3600" kern="1200">
                <a:solidFill>
                  <a:schemeClr val="dk1"/>
                </a:solidFill>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algn="r"/>
            <a:r>
              <a:rPr lang="fa-IR" b="1" dirty="0" smtClean="0">
                <a:cs typeface="B Nazanin" panose="00000400000000000000" pitchFamily="2" charset="-78"/>
              </a:rPr>
              <a:t>نمونه ای از آسیب شناسی و </a:t>
            </a:r>
            <a:r>
              <a:rPr lang="fa-IR" b="1" dirty="0">
                <a:cs typeface="B Nazanin" panose="00000400000000000000" pitchFamily="2" charset="-78"/>
              </a:rPr>
              <a:t>پیشنهاد اصلاح </a:t>
            </a:r>
            <a:r>
              <a:rPr lang="fa-IR" b="1" dirty="0" smtClean="0">
                <a:cs typeface="B Nazanin" panose="00000400000000000000" pitchFamily="2" charset="-78"/>
              </a:rPr>
              <a:t>برنامه</a:t>
            </a:r>
            <a:br>
              <a:rPr lang="fa-IR" b="1" dirty="0" smtClean="0">
                <a:cs typeface="B Nazanin" panose="00000400000000000000" pitchFamily="2" charset="-78"/>
              </a:rPr>
            </a:br>
            <a:r>
              <a:rPr lang="fa-IR" b="1" dirty="0" smtClean="0">
                <a:cs typeface="B Nazanin" panose="00000400000000000000" pitchFamily="2" charset="-78"/>
              </a:rPr>
              <a:t>حوزه مأموریتی خدمات شهری و محیط زیست</a:t>
            </a:r>
          </a:p>
        </p:txBody>
      </p:sp>
      <p:sp>
        <p:nvSpPr>
          <p:cNvPr id="6" name="Action Button: Forward or Next 5">
            <a:hlinkClick r:id="" action="ppaction://hlinkshowjump?jump=nextslide" highlightClick="1"/>
          </p:cNvPr>
          <p:cNvSpPr/>
          <p:nvPr/>
        </p:nvSpPr>
        <p:spPr>
          <a:xfrm>
            <a:off x="399098" y="887571"/>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043385148"/>
      </p:ext>
    </p:extLst>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300038" y="109537"/>
            <a:ext cx="8415337" cy="1320800"/>
          </a:xfrm>
          <a:noFill/>
        </p:spPr>
        <p:txBody>
          <a:bodyPr/>
          <a:lstStyle/>
          <a:p>
            <a:pPr algn="r"/>
            <a:r>
              <a:rPr lang="fa-IR" dirty="0" smtClean="0">
                <a:cs typeface="B Titr" panose="00000700000000000000" pitchFamily="2" charset="-78"/>
              </a:rPr>
              <a:t>نقاط قوت برنامه پنجساله دوم</a:t>
            </a:r>
            <a:endParaRPr lang="fa-IR" dirty="0">
              <a:cs typeface="B Titr" panose="00000700000000000000" pitchFamily="2" charset="-78"/>
            </a:endParaRPr>
          </a:p>
        </p:txBody>
      </p:sp>
      <p:sp>
        <p:nvSpPr>
          <p:cNvPr id="3" name="Content Placeholder 2"/>
          <p:cNvSpPr>
            <a:spLocks noGrp="1"/>
          </p:cNvSpPr>
          <p:nvPr>
            <p:ph idx="1"/>
          </p:nvPr>
        </p:nvSpPr>
        <p:spPr>
          <a:xfrm>
            <a:off x="300038" y="1447800"/>
            <a:ext cx="8415337" cy="5105400"/>
          </a:xfrm>
          <a:noFill/>
        </p:spPr>
        <p:txBody>
          <a:bodyPr>
            <a:normAutofit lnSpcReduction="10000"/>
          </a:bodyPr>
          <a:lstStyle/>
          <a:p>
            <a:pPr>
              <a:lnSpc>
                <a:spcPct val="150000"/>
              </a:lnSpc>
            </a:pPr>
            <a:r>
              <a:rPr lang="fa-IR" dirty="0" smtClean="0">
                <a:cs typeface="B Nazanin" panose="00000400000000000000" pitchFamily="2" charset="-78"/>
              </a:rPr>
              <a:t>تطابق </a:t>
            </a:r>
            <a:r>
              <a:rPr lang="fa-IR" dirty="0">
                <a:cs typeface="B Nazanin" panose="00000400000000000000" pitchFamily="2" charset="-78"/>
              </a:rPr>
              <a:t>برنامه تهیه شده با دستورالعمل تهیه و تنظیم برنامه عملیات نوسازی، عمران و توسعه شهر (برنامه میان مدت عمرانی شهرداری)  ابلاغی وزارت کشور</a:t>
            </a:r>
          </a:p>
          <a:p>
            <a:pPr>
              <a:lnSpc>
                <a:spcPct val="150000"/>
              </a:lnSpc>
            </a:pPr>
            <a:r>
              <a:rPr lang="fa-IR" dirty="0" smtClean="0">
                <a:cs typeface="B Nazanin" panose="00000400000000000000" pitchFamily="2" charset="-78"/>
              </a:rPr>
              <a:t>دارای </a:t>
            </a:r>
            <a:r>
              <a:rPr lang="fa-IR" dirty="0">
                <a:cs typeface="B Nazanin" panose="00000400000000000000" pitchFamily="2" charset="-78"/>
              </a:rPr>
              <a:t>جداول اهداف کمی برای اغلب حوزه های ماموریتی با مقادیر </a:t>
            </a:r>
            <a:r>
              <a:rPr lang="fa-IR" dirty="0" err="1">
                <a:cs typeface="B Nazanin" panose="00000400000000000000" pitchFamily="2" charset="-78"/>
              </a:rPr>
              <a:t>هدفگذاری</a:t>
            </a:r>
            <a:r>
              <a:rPr lang="fa-IR" dirty="0">
                <a:cs typeface="B Nazanin" panose="00000400000000000000" pitchFamily="2" charset="-78"/>
              </a:rPr>
              <a:t> شده مشخص به تفکیک تمامی سال های برنامه (بر خلاف برنامه پنج ساله اول شهرداری تهران)</a:t>
            </a:r>
          </a:p>
          <a:p>
            <a:pPr>
              <a:lnSpc>
                <a:spcPct val="150000"/>
              </a:lnSpc>
            </a:pPr>
            <a:r>
              <a:rPr lang="fa-IR" dirty="0" smtClean="0">
                <a:cs typeface="B Nazanin" panose="00000400000000000000" pitchFamily="2" charset="-78"/>
              </a:rPr>
              <a:t>تعیین </a:t>
            </a:r>
            <a:r>
              <a:rPr lang="fa-IR" dirty="0">
                <a:cs typeface="B Nazanin" panose="00000400000000000000" pitchFamily="2" charset="-78"/>
              </a:rPr>
              <a:t>زمان بندی مشخص برای بسیاری از احکام و تمامی اهداف کمی و عملیاتی برنامه (زمان بندی احکام به نوعی معنی اولویت بندی در اجرای احکام برنامه است)</a:t>
            </a:r>
          </a:p>
          <a:p>
            <a:pPr>
              <a:lnSpc>
                <a:spcPct val="150000"/>
              </a:lnSpc>
            </a:pPr>
            <a:r>
              <a:rPr lang="fa-IR" dirty="0" smtClean="0">
                <a:cs typeface="B Nazanin" panose="00000400000000000000" pitchFamily="2" charset="-78"/>
              </a:rPr>
              <a:t>برخوردار </a:t>
            </a:r>
            <a:r>
              <a:rPr lang="fa-IR" dirty="0">
                <a:cs typeface="B Nazanin" panose="00000400000000000000" pitchFamily="2" charset="-78"/>
              </a:rPr>
              <a:t>از برنامه مشخص و جدول منابع و مصارف برنامه و پیش نگری در خصوص تحولات </a:t>
            </a:r>
            <a:r>
              <a:rPr lang="fa-IR" dirty="0" err="1">
                <a:cs typeface="B Nazanin" panose="00000400000000000000" pitchFamily="2" charset="-78"/>
              </a:rPr>
              <a:t>کدهای</a:t>
            </a:r>
            <a:r>
              <a:rPr lang="fa-IR" dirty="0">
                <a:cs typeface="B Nazanin" panose="00000400000000000000" pitchFamily="2" charset="-78"/>
              </a:rPr>
              <a:t> درآمدی شهرداری در طی پنج سال برنامه </a:t>
            </a:r>
          </a:p>
          <a:p>
            <a:pPr>
              <a:lnSpc>
                <a:spcPct val="150000"/>
              </a:lnSpc>
            </a:pPr>
            <a:r>
              <a:rPr lang="fa-IR" dirty="0" smtClean="0">
                <a:cs typeface="B Nazanin" panose="00000400000000000000" pitchFamily="2" charset="-78"/>
              </a:rPr>
              <a:t>برخوردار </a:t>
            </a:r>
            <a:r>
              <a:rPr lang="fa-IR" dirty="0">
                <a:cs typeface="B Nazanin" panose="00000400000000000000" pitchFamily="2" charset="-78"/>
              </a:rPr>
              <a:t>از امکان و فرصت برقراری ارتباط میان چشم انداز، راهبرد، سیاست برنامه از یک سو و طرح ها و پروژه های بودجه از سوی </a:t>
            </a:r>
            <a:r>
              <a:rPr lang="fa-IR" dirty="0" smtClean="0">
                <a:cs typeface="B Nazanin" panose="00000400000000000000" pitchFamily="2" charset="-78"/>
              </a:rPr>
              <a:t>دیگر</a:t>
            </a:r>
            <a:endParaRPr lang="fa-IR" dirty="0">
              <a:cs typeface="B Nazanin" panose="00000400000000000000" pitchFamily="2" charset="-78"/>
            </a:endParaRPr>
          </a:p>
        </p:txBody>
      </p:sp>
      <p:sp>
        <p:nvSpPr>
          <p:cNvPr id="4" name="Action Button: Forward or Next 3">
            <a:hlinkClick r:id="" action="ppaction://hlinkshowjump?jump=nextslide" highlightClick="1"/>
          </p:cNvPr>
          <p:cNvSpPr/>
          <p:nvPr/>
        </p:nvSpPr>
        <p:spPr>
          <a:xfrm>
            <a:off x="425669" y="560333"/>
            <a:ext cx="788276" cy="75411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17</a:t>
            </a:fld>
            <a:endParaRPr lang="fa-IR"/>
          </a:p>
        </p:txBody>
      </p:sp>
    </p:spTree>
    <p:extLst>
      <p:ext uri="{BB962C8B-B14F-4D97-AF65-F5344CB8AC3E}">
        <p14:creationId xmlns:p14="http://schemas.microsoft.com/office/powerpoint/2010/main" val="3811665532"/>
      </p:ext>
    </p:extLst>
  </p:cSld>
  <p:clrMapOvr>
    <a:masterClrMapping/>
  </p:clrMapOvr>
  <p:transition spd="med" advClick="0">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365126"/>
            <a:ext cx="8158162" cy="1325563"/>
          </a:xfrm>
        </p:spPr>
        <p:style>
          <a:lnRef idx="1">
            <a:schemeClr val="accent6"/>
          </a:lnRef>
          <a:fillRef idx="2">
            <a:schemeClr val="accent6"/>
          </a:fillRef>
          <a:effectRef idx="1">
            <a:schemeClr val="accent6"/>
          </a:effectRef>
          <a:fontRef idx="minor">
            <a:schemeClr val="dk1"/>
          </a:fontRef>
        </p:style>
        <p:txBody>
          <a:bodyPr/>
          <a:lstStyle/>
          <a:p>
            <a:pPr algn="r"/>
            <a:r>
              <a:rPr lang="fa-IR" b="1" dirty="0">
                <a:cs typeface="B Nazanin" panose="00000400000000000000" pitchFamily="2" charset="-78"/>
              </a:rPr>
              <a:t>نمونه ای از آسیب شناسی و پیشنهاد اصلاح برنامه</a:t>
            </a: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حوزه مأموریتی ایمنی و مدیریت بحران</a:t>
            </a:r>
          </a:p>
        </p:txBody>
      </p:sp>
      <p:sp>
        <p:nvSpPr>
          <p:cNvPr id="3" name="Content Placeholder 2"/>
          <p:cNvSpPr>
            <a:spLocks noGrp="1"/>
          </p:cNvSpPr>
          <p:nvPr>
            <p:ph idx="1"/>
          </p:nvPr>
        </p:nvSpPr>
        <p:spPr>
          <a:xfrm>
            <a:off x="357188" y="1690689"/>
            <a:ext cx="8158162" cy="4924424"/>
          </a:xfrm>
          <a:noFill/>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150000"/>
              </a:lnSpc>
            </a:pPr>
            <a:r>
              <a:rPr lang="ar-SA" sz="2000" b="1" u="sng" dirty="0">
                <a:cs typeface="B Zar" panose="00000400000000000000" pitchFamily="2" charset="-78"/>
              </a:rPr>
              <a:t>ماده 71 بند ب</a:t>
            </a:r>
            <a:r>
              <a:rPr lang="ar-SA" sz="2000" dirty="0">
                <a:cs typeface="B Zar" panose="00000400000000000000" pitchFamily="2" charset="-78"/>
              </a:rPr>
              <a:t> </a:t>
            </a:r>
            <a:r>
              <a:rPr lang="ar-SA" sz="2000" b="1" dirty="0">
                <a:cs typeface="B Zar" panose="00000400000000000000" pitchFamily="2" charset="-78"/>
              </a:rPr>
              <a:t>:</a:t>
            </a:r>
            <a:r>
              <a:rPr lang="ar-SA" sz="2000" dirty="0">
                <a:cs typeface="B Zar" panose="00000400000000000000" pitchFamily="2" charset="-78"/>
              </a:rPr>
              <a:t> "توسعه کمی و کیفی آتش‏نشانان داوطلب آموزش دیده و آماده به کار در شهر به نحوی که به حداقل امکانات امدادی و اطفایی مجهز باشند و از 7300 نفر موجود به 50000 نفر برسد" در این ماده </a:t>
            </a:r>
            <a:r>
              <a:rPr lang="ar-SA" sz="2000" dirty="0">
                <a:solidFill>
                  <a:srgbClr val="FF0000"/>
                </a:solidFill>
                <a:cs typeface="B Zar" panose="00000400000000000000" pitchFamily="2" charset="-78"/>
              </a:rPr>
              <a:t>هدف تعریف شده در این بند غیر واقعی </a:t>
            </a:r>
            <a:r>
              <a:rPr lang="ar-SA" sz="2000" dirty="0">
                <a:cs typeface="B Zar" panose="00000400000000000000" pitchFamily="2" charset="-78"/>
              </a:rPr>
              <a:t>بوده و با توجه به شرایط تعریف شده در ماده </a:t>
            </a:r>
            <a:r>
              <a:rPr lang="ar-SA" sz="2000" dirty="0">
                <a:solidFill>
                  <a:srgbClr val="FF0000"/>
                </a:solidFill>
                <a:cs typeface="B Zar" panose="00000400000000000000" pitchFamily="2" charset="-78"/>
              </a:rPr>
              <a:t>دور از دسترس </a:t>
            </a:r>
            <a:r>
              <a:rPr lang="ar-SA" sz="2000" dirty="0">
                <a:cs typeface="B Zar" panose="00000400000000000000" pitchFamily="2" charset="-78"/>
              </a:rPr>
              <a:t>می‏باشد. با توجه به نرم های جهانی که به ازای هر 8000 نفر شهروند یک نفر آتش نشان داوطلب در نظر گرفته می شود برای تهران این رقم معادل 1250 نفر قابل محاسبه است. پیشنهاد می شود تعداد 50000 نفر مقرر در این ماده در قالب ماده 55 بند ب تحت آموزش های کوتاه مدت (8ساعته) ایمنی وآتش نشانی پوشش داده شود و هدف کمی جایگزین به صورت " از صفر نفر وضع موجود به 1250 نفر آتش نشان داوطلب حرفه ای تا پایان برنامه" اصلاح شود.</a:t>
            </a:r>
            <a:endParaRPr lang="en-US" sz="2000" dirty="0">
              <a:cs typeface="B Zar" panose="00000400000000000000" pitchFamily="2" charset="-78"/>
            </a:endParaRPr>
          </a:p>
        </p:txBody>
      </p:sp>
      <p:sp>
        <p:nvSpPr>
          <p:cNvPr id="4" name="Action Button: Forward or Next 3">
            <a:hlinkClick r:id="" action="ppaction://hlinkshowjump?jump=nextslide" highlightClick="1"/>
          </p:cNvPr>
          <p:cNvSpPr/>
          <p:nvPr/>
        </p:nvSpPr>
        <p:spPr>
          <a:xfrm>
            <a:off x="360998" y="1020287"/>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170</a:t>
            </a:fld>
            <a:endParaRPr lang="fa-IR"/>
          </a:p>
        </p:txBody>
      </p:sp>
    </p:spTree>
    <p:extLst>
      <p:ext uri="{BB962C8B-B14F-4D97-AF65-F5344CB8AC3E}">
        <p14:creationId xmlns:p14="http://schemas.microsoft.com/office/powerpoint/2010/main" val="3984662537"/>
      </p:ext>
    </p:extLst>
  </p:cSld>
  <p:clrMapOvr>
    <a:masterClrMapping/>
  </p:clrMapOvr>
  <p:transition spd="med" advClick="0">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365126"/>
            <a:ext cx="8158162" cy="1325563"/>
          </a:xfrm>
        </p:spPr>
        <p:style>
          <a:lnRef idx="1">
            <a:schemeClr val="accent6"/>
          </a:lnRef>
          <a:fillRef idx="2">
            <a:schemeClr val="accent6"/>
          </a:fillRef>
          <a:effectRef idx="1">
            <a:schemeClr val="accent6"/>
          </a:effectRef>
          <a:fontRef idx="minor">
            <a:schemeClr val="dk1"/>
          </a:fontRef>
        </p:style>
        <p:txBody>
          <a:bodyPr/>
          <a:lstStyle/>
          <a:p>
            <a:pPr algn="r"/>
            <a:r>
              <a:rPr lang="fa-IR" b="1" dirty="0">
                <a:cs typeface="B Nazanin" panose="00000400000000000000" pitchFamily="2" charset="-78"/>
              </a:rPr>
              <a:t>نمونه ای از آسیب شناسی و پیشنهاد اصلاح برنامه</a:t>
            </a: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حوزه مأموریتی شهرسازی و معماری</a:t>
            </a:r>
          </a:p>
        </p:txBody>
      </p:sp>
      <p:sp>
        <p:nvSpPr>
          <p:cNvPr id="3" name="Content Placeholder 2"/>
          <p:cNvSpPr>
            <a:spLocks noGrp="1"/>
          </p:cNvSpPr>
          <p:nvPr>
            <p:ph idx="1"/>
          </p:nvPr>
        </p:nvSpPr>
        <p:spPr>
          <a:xfrm>
            <a:off x="357188" y="1690689"/>
            <a:ext cx="8158162" cy="4924424"/>
          </a:xfrm>
          <a:noFill/>
          <a:ln>
            <a:noFill/>
          </a:ln>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just">
              <a:lnSpc>
                <a:spcPct val="150000"/>
              </a:lnSpc>
            </a:pPr>
            <a:r>
              <a:rPr lang="fa-IR" sz="2400" b="1" u="sng" dirty="0">
                <a:cs typeface="B Zar" panose="00000400000000000000" pitchFamily="2" charset="-78"/>
              </a:rPr>
              <a:t>ماده 86 بند الف </a:t>
            </a:r>
            <a:r>
              <a:rPr lang="fa-IR" sz="2400" b="1" u="sng" dirty="0" smtClean="0">
                <a:cs typeface="B Zar" panose="00000400000000000000" pitchFamily="2" charset="-78"/>
              </a:rPr>
              <a:t>و ب :</a:t>
            </a:r>
            <a:r>
              <a:rPr lang="fa-IR" sz="2400" dirty="0" smtClean="0">
                <a:cs typeface="B Zar" panose="00000400000000000000" pitchFamily="2" charset="-78"/>
              </a:rPr>
              <a:t> </a:t>
            </a:r>
            <a:r>
              <a:rPr lang="fa-IR" sz="2400" dirty="0">
                <a:cs typeface="B Zar" panose="00000400000000000000" pitchFamily="2" charset="-78"/>
              </a:rPr>
              <a:t>" </a:t>
            </a:r>
            <a:r>
              <a:rPr lang="ar-SA" sz="2400" dirty="0">
                <a:cs typeface="B Zar" panose="00000400000000000000" pitchFamily="2" charset="-78"/>
              </a:rPr>
              <a:t>تهيه طرح هاي موضعي و موضوعي ذيل طرح هاي جامع و تفصيلي طبق زمان‌بندي به شرح ذیل:</a:t>
            </a:r>
            <a:endParaRPr lang="fa-IR" sz="2400" dirty="0">
              <a:cs typeface="B Zar" panose="00000400000000000000" pitchFamily="2" charset="-78"/>
            </a:endParaRPr>
          </a:p>
          <a:p>
            <a:pPr algn="just">
              <a:lnSpc>
                <a:spcPct val="150000"/>
              </a:lnSpc>
            </a:pPr>
            <a:r>
              <a:rPr lang="ar-SA" sz="2400" dirty="0" smtClean="0">
                <a:cs typeface="B Zar" panose="00000400000000000000" pitchFamily="2" charset="-78"/>
              </a:rPr>
              <a:t>پالايش </a:t>
            </a:r>
            <a:r>
              <a:rPr lang="ar-SA" sz="2400" dirty="0">
                <a:cs typeface="B Zar" panose="00000400000000000000" pitchFamily="2" charset="-78"/>
              </a:rPr>
              <a:t>و اولويت‌بندي تهيه طرح‌هاي موضوعي و موضعي مناطق شهر تهران در طي شش ماه اول برنامه و ارائه به شورا جهت اولويت‌بندي نهايي تهيه تمامي طرح هاي موضعي و موضوعي تكليفي به انجام نرسیده از طرح جامع شهر تهران با همكاري دستگاه‌هاي ذيربط، به طوري كه 50 درصد از طرح‏ها تا پايان سال اول برنامه و 50 درصد ساير طرح‌ها تا پایان سال دوم برنامه تدوین شود</a:t>
            </a:r>
            <a:r>
              <a:rPr lang="ar-SA" sz="2400" dirty="0" smtClean="0">
                <a:cs typeface="B Zar" panose="00000400000000000000" pitchFamily="2" charset="-78"/>
              </a:rPr>
              <a:t>.</a:t>
            </a:r>
            <a:r>
              <a:rPr lang="fa-IR" sz="2400" dirty="0" smtClean="0">
                <a:cs typeface="B Zar" panose="00000400000000000000" pitchFamily="2" charset="-78"/>
              </a:rPr>
              <a:t>» </a:t>
            </a:r>
          </a:p>
          <a:p>
            <a:pPr algn="just">
              <a:lnSpc>
                <a:spcPct val="150000"/>
              </a:lnSpc>
            </a:pPr>
            <a:r>
              <a:rPr lang="fa-IR" sz="2400" dirty="0" smtClean="0">
                <a:cs typeface="B Zar" panose="00000400000000000000" pitchFamily="2" charset="-78"/>
              </a:rPr>
              <a:t>پیگیری </a:t>
            </a:r>
            <a:r>
              <a:rPr lang="fa-IR" sz="2400" u="sng" dirty="0" smtClean="0">
                <a:cs typeface="B Zar" panose="00000400000000000000" pitchFamily="2" charset="-78"/>
              </a:rPr>
              <a:t>تصویب و اجرای تمامی طرح های موضوعی و موضعی </a:t>
            </a:r>
            <a:r>
              <a:rPr lang="fa-IR" sz="2400" dirty="0" smtClean="0">
                <a:cs typeface="B Zar" panose="00000400000000000000" pitchFamily="2" charset="-78"/>
              </a:rPr>
              <a:t>تکلیفی بندهای مذکور تا پایان برنامه»</a:t>
            </a:r>
          </a:p>
          <a:p>
            <a:pPr algn="just">
              <a:lnSpc>
                <a:spcPct val="150000"/>
              </a:lnSpc>
            </a:pPr>
            <a:r>
              <a:rPr lang="fa-IR" sz="2400" dirty="0" smtClean="0">
                <a:cs typeface="B Zar" panose="00000400000000000000" pitchFamily="2" charset="-78"/>
              </a:rPr>
              <a:t>با توجه به میزان پیشرفت در تدوین و اجرای طرح های موضوعی و موضعی از سال 86 الی 93، تدوین و اجرای صد درصدی طرح های باقی مانده در 5 سال برنامه امکان پذیر به نظر نمی رسد.</a:t>
            </a:r>
          </a:p>
          <a:p>
            <a:pPr algn="just">
              <a:lnSpc>
                <a:spcPct val="150000"/>
              </a:lnSpc>
            </a:pPr>
            <a:endParaRPr lang="fa-IR" sz="2400" dirty="0">
              <a:cs typeface="B Zar" panose="00000400000000000000" pitchFamily="2" charset="-78"/>
            </a:endParaRPr>
          </a:p>
        </p:txBody>
      </p:sp>
      <p:sp>
        <p:nvSpPr>
          <p:cNvPr id="4" name="Action Button: Forward or Next 3">
            <a:hlinkClick r:id="" action="ppaction://hlinkshowjump?jump=nextslide" highlightClick="1"/>
          </p:cNvPr>
          <p:cNvSpPr/>
          <p:nvPr/>
        </p:nvSpPr>
        <p:spPr>
          <a:xfrm>
            <a:off x="357188" y="1081089"/>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171</a:t>
            </a:fld>
            <a:endParaRPr lang="fa-IR"/>
          </a:p>
        </p:txBody>
      </p:sp>
    </p:spTree>
    <p:extLst>
      <p:ext uri="{BB962C8B-B14F-4D97-AF65-F5344CB8AC3E}">
        <p14:creationId xmlns:p14="http://schemas.microsoft.com/office/powerpoint/2010/main" val="4165372007"/>
      </p:ext>
    </p:extLst>
  </p:cSld>
  <p:clrMapOvr>
    <a:masterClrMapping/>
  </p:clrMapOvr>
  <p:transition spd="med" advClick="0">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539" y="1752600"/>
            <a:ext cx="8122920" cy="3416320"/>
          </a:xfrm>
          <a:prstGeom prst="rect">
            <a:avLst/>
          </a:prstGeom>
        </p:spPr>
        <p:txBody>
          <a:bodyPr wrap="square">
            <a:spAutoFit/>
          </a:bodyPr>
          <a:lstStyle/>
          <a:p>
            <a:pPr algn="just" rtl="1">
              <a:lnSpc>
                <a:spcPct val="150000"/>
              </a:lnSpc>
            </a:pPr>
            <a:r>
              <a:rPr lang="fa-IR" sz="2400" b="1" u="sng" dirty="0">
                <a:cs typeface="B Zar" pitchFamily="2" charset="-78"/>
              </a:rPr>
              <a:t>ماده 92 بند پ:</a:t>
            </a:r>
            <a:r>
              <a:rPr lang="fa-IR" sz="2400" dirty="0">
                <a:cs typeface="B Zar" pitchFamily="2" charset="-78"/>
              </a:rPr>
              <a:t> " تدقيق محدوده‏هاي جديد بافت فرسوده و ناپايدار و ارائه به مراجع قانوني جهت تصويب در سال اول برنامه." نظر به مفاد مصوبه مورخ 6/8/1393 شورايعالي شهرسازي و معماري ايران ناظر بر </a:t>
            </a:r>
            <a:r>
              <a:rPr lang="fa-IR" sz="2400" b="1" dirty="0">
                <a:solidFill>
                  <a:srgbClr val="FF0000"/>
                </a:solidFill>
                <a:cs typeface="B Zar" pitchFamily="2" charset="-78"/>
              </a:rPr>
              <a:t>حذف كليه امتيازها و مشوق­هاي بافت ناپايدار</a:t>
            </a:r>
            <a:r>
              <a:rPr lang="fa-IR" sz="2400" dirty="0">
                <a:cs typeface="B Zar" pitchFamily="2" charset="-78"/>
              </a:rPr>
              <a:t> و لغو تعريف محدوده­هاي مبحوث عنه، تدقيق لايه بافت ناپايدار سالبه به انتفاء موضوع و </a:t>
            </a:r>
            <a:r>
              <a:rPr lang="fa-IR" sz="2400" b="1" dirty="0">
                <a:solidFill>
                  <a:srgbClr val="FF0000"/>
                </a:solidFill>
                <a:cs typeface="B Zar" pitchFamily="2" charset="-78"/>
              </a:rPr>
              <a:t>از دستور كار شهرداری خارج شده </a:t>
            </a:r>
            <a:r>
              <a:rPr lang="fa-IR" sz="2400" dirty="0">
                <a:cs typeface="B Zar" pitchFamily="2" charset="-78"/>
              </a:rPr>
              <a:t>است. پیشنهاد می شود </a:t>
            </a:r>
            <a:r>
              <a:rPr lang="fa-IR" sz="2400" u="sng" dirty="0">
                <a:cs typeface="B Zar" pitchFamily="2" charset="-78"/>
              </a:rPr>
              <a:t>تنها تدقيق </a:t>
            </a:r>
            <a:r>
              <a:rPr lang="fa-IR" sz="2400" dirty="0">
                <a:cs typeface="B Zar" pitchFamily="2" charset="-78"/>
              </a:rPr>
              <a:t>محدوده‏هاي جديد بافت فرسوده در این حکم تکلیف شود.</a:t>
            </a:r>
            <a:endParaRPr lang="en-US" sz="2400" dirty="0">
              <a:cs typeface="B Zar" pitchFamily="2" charset="-78"/>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371080"/>
            <a:ext cx="9144001" cy="1486920"/>
          </a:xfrm>
          <a:prstGeom prst="rect">
            <a:avLst/>
          </a:prstGeom>
        </p:spPr>
      </p:pic>
      <p:sp>
        <p:nvSpPr>
          <p:cNvPr id="5" name="Title 1"/>
          <p:cNvSpPr>
            <a:spLocks noGrp="1"/>
          </p:cNvSpPr>
          <p:nvPr>
            <p:ph type="title"/>
          </p:nvPr>
        </p:nvSpPr>
        <p:spPr>
          <a:xfrm>
            <a:off x="357188" y="365126"/>
            <a:ext cx="8158162" cy="1325563"/>
          </a:xfrm>
        </p:spPr>
        <p:style>
          <a:lnRef idx="1">
            <a:schemeClr val="accent6"/>
          </a:lnRef>
          <a:fillRef idx="2">
            <a:schemeClr val="accent6"/>
          </a:fillRef>
          <a:effectRef idx="1">
            <a:schemeClr val="accent6"/>
          </a:effectRef>
          <a:fontRef idx="minor">
            <a:schemeClr val="dk1"/>
          </a:fontRef>
        </p:style>
        <p:txBody>
          <a:bodyPr/>
          <a:lstStyle/>
          <a:p>
            <a:pPr algn="r"/>
            <a:r>
              <a:rPr lang="fa-IR" b="1" dirty="0">
                <a:cs typeface="B Nazanin" panose="00000400000000000000" pitchFamily="2" charset="-78"/>
              </a:rPr>
              <a:t>نمونه ای از آسیب شناسی و پیشنهاد اصلاح برنامه</a:t>
            </a: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حوزه مأموریتی شهرسازی و معماری</a:t>
            </a:r>
          </a:p>
        </p:txBody>
      </p:sp>
      <p:sp>
        <p:nvSpPr>
          <p:cNvPr id="2" name="Slide Number Placeholder 1"/>
          <p:cNvSpPr>
            <a:spLocks noGrp="1"/>
          </p:cNvSpPr>
          <p:nvPr>
            <p:ph type="sldNum" sz="quarter" idx="12"/>
          </p:nvPr>
        </p:nvSpPr>
        <p:spPr/>
        <p:txBody>
          <a:bodyPr/>
          <a:lstStyle/>
          <a:p>
            <a:fld id="{629637A9-119A-49DA-BD12-AAC58B377D80}" type="slidenum">
              <a:rPr lang="en-US" smtClean="0"/>
              <a:t>172</a:t>
            </a:fld>
            <a:endParaRPr lang="en-US" dirty="0"/>
          </a:p>
        </p:txBody>
      </p:sp>
      <p:sp>
        <p:nvSpPr>
          <p:cNvPr id="6" name="Action Button: Forward or Next 5">
            <a:hlinkClick r:id="" action="ppaction://hlinkshowjump?jump=nextslide" highlightClick="1"/>
          </p:cNvPr>
          <p:cNvSpPr/>
          <p:nvPr/>
        </p:nvSpPr>
        <p:spPr>
          <a:xfrm>
            <a:off x="364808" y="1081089"/>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862005870"/>
      </p:ext>
    </p:extLst>
  </p:cSld>
  <p:clrMapOvr>
    <a:masterClrMapping/>
  </p:clrMapOvr>
  <p:transition spd="med" advClick="0">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365126"/>
            <a:ext cx="8158162" cy="1325563"/>
          </a:xfrm>
        </p:spPr>
        <p:style>
          <a:lnRef idx="1">
            <a:schemeClr val="accent6"/>
          </a:lnRef>
          <a:fillRef idx="2">
            <a:schemeClr val="accent6"/>
          </a:fillRef>
          <a:effectRef idx="1">
            <a:schemeClr val="accent6"/>
          </a:effectRef>
          <a:fontRef idx="minor">
            <a:schemeClr val="dk1"/>
          </a:fontRef>
        </p:style>
        <p:txBody>
          <a:bodyPr/>
          <a:lstStyle/>
          <a:p>
            <a:pPr algn="r"/>
            <a:r>
              <a:rPr lang="fa-IR" b="1" dirty="0">
                <a:cs typeface="B Nazanin" panose="00000400000000000000" pitchFamily="2" charset="-78"/>
              </a:rPr>
              <a:t>نمونه ای از آسیب شناسی و پیشنهاد اصلاح برنامه</a:t>
            </a: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حوزه مأموریتی اجتماعی و فرهنگی</a:t>
            </a:r>
          </a:p>
        </p:txBody>
      </p:sp>
      <p:sp>
        <p:nvSpPr>
          <p:cNvPr id="3" name="Content Placeholder 2"/>
          <p:cNvSpPr>
            <a:spLocks noGrp="1"/>
          </p:cNvSpPr>
          <p:nvPr>
            <p:ph idx="1"/>
          </p:nvPr>
        </p:nvSpPr>
        <p:spPr>
          <a:xfrm>
            <a:off x="357188" y="1904999"/>
            <a:ext cx="8158162" cy="4710113"/>
          </a:xfrm>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lnSpc>
                <a:spcPct val="160000"/>
              </a:lnSpc>
              <a:buNone/>
            </a:pPr>
            <a:r>
              <a:rPr lang="fa-IR" sz="2000" b="1" u="sng" dirty="0">
                <a:cs typeface="B Zar" panose="00000400000000000000" pitchFamily="2" charset="-78"/>
              </a:rPr>
              <a:t>ماده 104 بند ح </a:t>
            </a:r>
            <a:r>
              <a:rPr lang="fa-IR" sz="2000" b="1" dirty="0">
                <a:cs typeface="B Zar" panose="00000400000000000000" pitchFamily="2" charset="-78"/>
              </a:rPr>
              <a:t>: </a:t>
            </a:r>
            <a:r>
              <a:rPr lang="fa-IR" sz="2000" dirty="0">
                <a:cs typeface="B Zar" panose="00000400000000000000" pitchFamily="2" charset="-78"/>
              </a:rPr>
              <a:t>«ایجاد و راه­اندازی و گسترش سامان سرای­های ویژه بانوان­، آقایان و کودکان (مراکز نگهداری و ارائه خدمت شبانه­روزی به آسیب­دیدگان اجتماعی) در مقیاس پهنه­ای و با مشارکت بخش دولتی و غیر دولتی» بدلیل اینکه </a:t>
            </a:r>
            <a:r>
              <a:rPr lang="fa-IR" sz="2000" b="1" dirty="0">
                <a:cs typeface="B Zar" panose="00000400000000000000" pitchFamily="2" charset="-78"/>
              </a:rPr>
              <a:t>شهرداری تهران </a:t>
            </a:r>
            <a:r>
              <a:rPr lang="fa-IR" sz="2000" dirty="0">
                <a:cs typeface="B Zar" panose="00000400000000000000" pitchFamily="2" charset="-78"/>
              </a:rPr>
              <a:t>بر اساس </a:t>
            </a:r>
            <a:r>
              <a:rPr lang="fa-IR" sz="2000" b="1" dirty="0">
                <a:cs typeface="B Zar" panose="00000400000000000000" pitchFamily="2" charset="-78"/>
              </a:rPr>
              <a:t>قوانین فرادست مجاز به راه‏اندازی مراکز نگهداری شبانه روزی کودکان نمی‏باشد </a:t>
            </a:r>
            <a:r>
              <a:rPr lang="fa-IR" sz="2000" dirty="0">
                <a:cs typeface="B Zar" panose="00000400000000000000" pitchFamily="2" charset="-78"/>
              </a:rPr>
              <a:t>و این امر در حیطه </a:t>
            </a:r>
            <a:r>
              <a:rPr lang="fa-IR" sz="2000" b="1" dirty="0">
                <a:cs typeface="B Zar" panose="00000400000000000000" pitchFamily="2" charset="-78"/>
              </a:rPr>
              <a:t>اختیارات بهزیستی است </a:t>
            </a:r>
            <a:r>
              <a:rPr lang="fa-IR" sz="2000" dirty="0">
                <a:cs typeface="B Zar" panose="00000400000000000000" pitchFamily="2" charset="-78"/>
              </a:rPr>
              <a:t>پیشنهاد می­شود واژه «کودکان» از این </a:t>
            </a:r>
            <a:r>
              <a:rPr lang="fa-IR" sz="2000" b="1" dirty="0">
                <a:cs typeface="B Zar" panose="00000400000000000000" pitchFamily="2" charset="-78"/>
              </a:rPr>
              <a:t>بند حذف گردد.</a:t>
            </a:r>
            <a:endParaRPr lang="en-US" sz="2000" b="1" dirty="0">
              <a:cs typeface="B Zar" panose="00000400000000000000" pitchFamily="2" charset="-78"/>
            </a:endParaRPr>
          </a:p>
        </p:txBody>
      </p:sp>
      <p:sp>
        <p:nvSpPr>
          <p:cNvPr id="4" name="Action Button: Forward or Next 3">
            <a:hlinkClick r:id="" action="ppaction://hlinkshowjump?jump=nextslide" highlightClick="1"/>
          </p:cNvPr>
          <p:cNvSpPr/>
          <p:nvPr/>
        </p:nvSpPr>
        <p:spPr>
          <a:xfrm>
            <a:off x="364808" y="1081089"/>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173</a:t>
            </a:fld>
            <a:endParaRPr lang="fa-IR"/>
          </a:p>
        </p:txBody>
      </p:sp>
    </p:spTree>
    <p:extLst>
      <p:ext uri="{BB962C8B-B14F-4D97-AF65-F5344CB8AC3E}">
        <p14:creationId xmlns:p14="http://schemas.microsoft.com/office/powerpoint/2010/main" val="634303132"/>
      </p:ext>
    </p:extLst>
  </p:cSld>
  <p:clrMapOvr>
    <a:masterClrMapping/>
  </p:clrMapOvr>
  <p:transition spd="med" advClick="0">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2400"/>
            <a:ext cx="8158162" cy="1325563"/>
          </a:xfrm>
        </p:spPr>
        <p:style>
          <a:lnRef idx="1">
            <a:schemeClr val="accent6"/>
          </a:lnRef>
          <a:fillRef idx="2">
            <a:schemeClr val="accent6"/>
          </a:fillRef>
          <a:effectRef idx="1">
            <a:schemeClr val="accent6"/>
          </a:effectRef>
          <a:fontRef idx="minor">
            <a:schemeClr val="dk1"/>
          </a:fontRef>
        </p:style>
        <p:txBody>
          <a:bodyPr/>
          <a:lstStyle/>
          <a:p>
            <a:pPr algn="r"/>
            <a:r>
              <a:rPr lang="fa-IR" b="1" dirty="0">
                <a:cs typeface="B Nazanin" panose="00000400000000000000" pitchFamily="2" charset="-78"/>
              </a:rPr>
              <a:t>نمونه ای از آسیب شناسی و پیشنهاد اصلاح برنامه</a:t>
            </a: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حوزه مأموریتی اجتماعی و فرهنگی</a:t>
            </a:r>
          </a:p>
        </p:txBody>
      </p:sp>
      <p:sp>
        <p:nvSpPr>
          <p:cNvPr id="3" name="Content Placeholder 2"/>
          <p:cNvSpPr>
            <a:spLocks noGrp="1"/>
          </p:cNvSpPr>
          <p:nvPr>
            <p:ph idx="1"/>
          </p:nvPr>
        </p:nvSpPr>
        <p:spPr>
          <a:xfrm>
            <a:off x="304800" y="1371600"/>
            <a:ext cx="8158162" cy="5391352"/>
          </a:xfrm>
        </p:spPr>
        <p:txBody>
          <a:bodyPr>
            <a:normAutofit fontScale="92500"/>
          </a:bodyPr>
          <a:lstStyle/>
          <a:p>
            <a:pPr marL="0" indent="0" algn="just" rtl="1">
              <a:lnSpc>
                <a:spcPct val="150000"/>
              </a:lnSpc>
              <a:buNone/>
            </a:pPr>
            <a:r>
              <a:rPr lang="fa-IR" sz="2400" b="1" u="sng" dirty="0">
                <a:cs typeface="B Zar" panose="00000400000000000000" pitchFamily="2" charset="-78"/>
              </a:rPr>
              <a:t>ماده 113 و 165</a:t>
            </a:r>
            <a:r>
              <a:rPr lang="fa-IR" sz="2400" b="1" dirty="0">
                <a:cs typeface="B Zar" panose="00000400000000000000" pitchFamily="2" charset="-78"/>
              </a:rPr>
              <a:t>: </a:t>
            </a:r>
            <a:r>
              <a:rPr lang="fa-IR" sz="2400" dirty="0">
                <a:cs typeface="B Zar" panose="00000400000000000000" pitchFamily="2" charset="-78"/>
              </a:rPr>
              <a:t>«</a:t>
            </a:r>
            <a:r>
              <a:rPr lang="ar-SA" sz="2400" dirty="0" smtClean="0">
                <a:cs typeface="B Zar" panose="00000400000000000000" pitchFamily="2" charset="-78"/>
              </a:rPr>
              <a:t>شهرداری </a:t>
            </a:r>
            <a:r>
              <a:rPr lang="ar-SA" sz="2400" dirty="0">
                <a:cs typeface="B Zar" panose="00000400000000000000" pitchFamily="2" charset="-78"/>
              </a:rPr>
              <a:t>موظف است به منظور اعمال مدیریت یکپارچه فرهنگی و اجتماعی در سطح مناطق، معاونت­ها،کلیه سازمان­های تحت پوشش از قبیل سازمان فرهنگی و هنری شهرداری و شرکت­های تابعه شهرداری و پیگیری انجام مصوبات شورا نسبت به </a:t>
            </a:r>
            <a:r>
              <a:rPr lang="ar-SA" sz="2400" b="1" dirty="0">
                <a:cs typeface="B Zar" panose="00000400000000000000" pitchFamily="2" charset="-78"/>
              </a:rPr>
              <a:t>تشکیل شورای عالی هماهنگی فرهنگی، اجتماعی، هنری ، ورزشی</a:t>
            </a:r>
            <a:r>
              <a:rPr lang="ar-SA" sz="3000" dirty="0">
                <a:cs typeface="B Zar" panose="00000400000000000000" pitchFamily="2" charset="-78"/>
              </a:rPr>
              <a:t> </a:t>
            </a:r>
            <a:r>
              <a:rPr lang="ar-SA" sz="2400" dirty="0">
                <a:cs typeface="B Zar" panose="00000400000000000000" pitchFamily="2" charset="-78"/>
              </a:rPr>
              <a:t>با نظارت، هماهنگی و تایید  شورا به شرح زیر اقدام </a:t>
            </a:r>
            <a:r>
              <a:rPr lang="ar-SA" sz="2400" dirty="0" smtClean="0">
                <a:cs typeface="B Zar" panose="00000400000000000000" pitchFamily="2" charset="-78"/>
              </a:rPr>
              <a:t>نماید</a:t>
            </a:r>
            <a:r>
              <a:rPr lang="fa-IR" sz="2400" dirty="0" smtClean="0">
                <a:cs typeface="B Zar" panose="00000400000000000000" pitchFamily="2" charset="-78"/>
              </a:rPr>
              <a:t>» و </a:t>
            </a:r>
            <a:r>
              <a:rPr lang="fa-IR" sz="2400" dirty="0">
                <a:cs typeface="B Zar" panose="00000400000000000000" pitchFamily="2" charset="-78"/>
              </a:rPr>
              <a:t>«</a:t>
            </a:r>
            <a:r>
              <a:rPr lang="ar-SA" sz="2400" dirty="0">
                <a:cs typeface="B Zar" panose="00000400000000000000" pitchFamily="2" charset="-78"/>
              </a:rPr>
              <a:t>شهرداری موظف است، به منظور هدایت، همسوسازی، پایش و ارزیابی کلیه برنامه­ها و فعالیت‌های مدیریت شهری و برنامه پنج‌ساله دوم شهرداری با رویکرد توسعه اجتماعی، نسبت به </a:t>
            </a:r>
            <a:r>
              <a:rPr lang="ar-SA" sz="2400" b="1" dirty="0">
                <a:cs typeface="B Zar" panose="00000400000000000000" pitchFamily="2" charset="-78"/>
              </a:rPr>
              <a:t>تشكيل شوراي توسعه اجتماعي </a:t>
            </a:r>
            <a:r>
              <a:rPr lang="ar-SA" sz="2400" dirty="0">
                <a:cs typeface="B Zar" panose="00000400000000000000" pitchFamily="2" charset="-78"/>
              </a:rPr>
              <a:t>اقدام </a:t>
            </a:r>
            <a:r>
              <a:rPr lang="ar-SA" sz="2400" dirty="0" smtClean="0">
                <a:cs typeface="B Zar" panose="00000400000000000000" pitchFamily="2" charset="-78"/>
              </a:rPr>
              <a:t>نماید</a:t>
            </a:r>
            <a:r>
              <a:rPr lang="fa-IR" sz="2400" dirty="0" smtClean="0">
                <a:cs typeface="B Zar" panose="00000400000000000000" pitchFamily="2" charset="-78"/>
              </a:rPr>
              <a:t>»</a:t>
            </a:r>
          </a:p>
          <a:p>
            <a:pPr marL="0" indent="0" algn="just" rtl="1">
              <a:lnSpc>
                <a:spcPct val="150000"/>
              </a:lnSpc>
              <a:buNone/>
            </a:pPr>
            <a:r>
              <a:rPr lang="fa-IR" sz="2400" b="1" dirty="0" smtClean="0">
                <a:solidFill>
                  <a:srgbClr val="FF0000"/>
                </a:solidFill>
                <a:cs typeface="B Zar" panose="00000400000000000000" pitchFamily="2" charset="-78"/>
              </a:rPr>
              <a:t>پیش بینی دو شورا با کارکرد مشابه </a:t>
            </a:r>
            <a:r>
              <a:rPr lang="fa-IR" sz="2400" dirty="0" smtClean="0">
                <a:cs typeface="B Zar" panose="00000400000000000000" pitchFamily="2" charset="-78"/>
              </a:rPr>
              <a:t>در مواد فوق که طی 3 سال گذشته تنها یکی از این شوراها تشکیل شده است.</a:t>
            </a:r>
            <a:endParaRPr lang="fa-IR" sz="2400"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629637A9-119A-49DA-BD12-AAC58B377D80}" type="slidenum">
              <a:rPr lang="en-US" smtClean="0"/>
              <a:t>174</a:t>
            </a:fld>
            <a:endParaRPr lang="en-US" dirty="0"/>
          </a:p>
        </p:txBody>
      </p:sp>
      <p:sp>
        <p:nvSpPr>
          <p:cNvPr id="6" name="Action Button: Forward or Next 5">
            <a:hlinkClick r:id="" action="ppaction://hlinkshowjump?jump=nextslide" highlightClick="1"/>
          </p:cNvPr>
          <p:cNvSpPr/>
          <p:nvPr/>
        </p:nvSpPr>
        <p:spPr>
          <a:xfrm>
            <a:off x="304800" y="838041"/>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22361678"/>
      </p:ext>
    </p:extLst>
  </p:cSld>
  <p:clrMapOvr>
    <a:masterClrMapping/>
  </p:clrMapOvr>
  <p:transition spd="med" advClick="0">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92918" y="228600"/>
            <a:ext cx="8158162" cy="1325563"/>
          </a:xfrm>
        </p:spPr>
        <p:style>
          <a:lnRef idx="1">
            <a:schemeClr val="accent6"/>
          </a:lnRef>
          <a:fillRef idx="2">
            <a:schemeClr val="accent6"/>
          </a:fillRef>
          <a:effectRef idx="1">
            <a:schemeClr val="accent6"/>
          </a:effectRef>
          <a:fontRef idx="minor">
            <a:schemeClr val="dk1"/>
          </a:fontRef>
        </p:style>
        <p:txBody>
          <a:bodyPr/>
          <a:lstStyle/>
          <a:p>
            <a:pPr algn="r"/>
            <a:r>
              <a:rPr lang="fa-IR" b="1" dirty="0">
                <a:cs typeface="B Nazanin" panose="00000400000000000000" pitchFamily="2" charset="-78"/>
              </a:rPr>
              <a:t>نمونه ای از آسیب شناسی و پیشنهاد اصلاح برنامه</a:t>
            </a: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حوزه مأموریتی اجتماعی و فرهنگی</a:t>
            </a:r>
          </a:p>
        </p:txBody>
      </p:sp>
      <p:sp>
        <p:nvSpPr>
          <p:cNvPr id="3" name="Content Placeholder 2"/>
          <p:cNvSpPr>
            <a:spLocks noGrp="1"/>
          </p:cNvSpPr>
          <p:nvPr>
            <p:ph idx="1"/>
          </p:nvPr>
        </p:nvSpPr>
        <p:spPr>
          <a:xfrm>
            <a:off x="628650" y="1433420"/>
            <a:ext cx="8161181" cy="4205380"/>
          </a:xfrm>
        </p:spPr>
        <p:txBody>
          <a:bodyPr>
            <a:normAutofit lnSpcReduction="10000"/>
          </a:bodyPr>
          <a:lstStyle/>
          <a:p>
            <a:pPr marL="0" indent="0" algn="just" rtl="1">
              <a:lnSpc>
                <a:spcPct val="160000"/>
              </a:lnSpc>
              <a:buNone/>
            </a:pPr>
            <a:r>
              <a:rPr lang="fa-IR" sz="2000" b="1" u="sng" dirty="0">
                <a:cs typeface="B Zar" panose="00000400000000000000" pitchFamily="2" charset="-78"/>
              </a:rPr>
              <a:t>ماده 114 بند ت</a:t>
            </a:r>
            <a:r>
              <a:rPr lang="fa-IR" sz="2000" b="1" dirty="0">
                <a:cs typeface="B Zar" panose="00000400000000000000" pitchFamily="2" charset="-78"/>
              </a:rPr>
              <a:t>: </a:t>
            </a:r>
            <a:r>
              <a:rPr lang="fa-IR" sz="2400" dirty="0">
                <a:cs typeface="B Zar" panose="00000400000000000000" pitchFamily="2" charset="-78"/>
              </a:rPr>
              <a:t>«ایجاد حداقل دو زمین چمن مصنوعی، یک سالن ورزشی چند منظوره مناسب ورزش بانوان و آقایان و یک سالن آمفی­تئاتر کوچک در سرای محلات تا پايان برنامه.» </a:t>
            </a:r>
            <a:endParaRPr lang="fa-IR" sz="2400" dirty="0" smtClean="0">
              <a:cs typeface="B Zar" panose="00000400000000000000" pitchFamily="2" charset="-78"/>
            </a:endParaRPr>
          </a:p>
          <a:p>
            <a:pPr marL="0" indent="0" algn="just" rtl="1">
              <a:lnSpc>
                <a:spcPct val="160000"/>
              </a:lnSpc>
              <a:buNone/>
            </a:pPr>
            <a:r>
              <a:rPr lang="fa-IR" sz="2400" dirty="0" smtClean="0">
                <a:cs typeface="B Zar" panose="00000400000000000000" pitchFamily="2" charset="-78"/>
              </a:rPr>
              <a:t> </a:t>
            </a:r>
            <a:r>
              <a:rPr lang="fa-IR" sz="2400" dirty="0">
                <a:cs typeface="B Zar" panose="00000400000000000000" pitchFamily="2" charset="-78"/>
              </a:rPr>
              <a:t>با توجه به رویکرد شهرداری تهران، </a:t>
            </a:r>
            <a:r>
              <a:rPr lang="fa-IR" sz="2000" b="1" dirty="0">
                <a:cs typeface="B Zar" panose="00000400000000000000" pitchFamily="2" charset="-78"/>
              </a:rPr>
              <a:t>جهت توسعه فضاهای ورزشی</a:t>
            </a:r>
            <a:r>
              <a:rPr lang="fa-IR" sz="2400" dirty="0">
                <a:cs typeface="B Zar" panose="00000400000000000000" pitchFamily="2" charset="-78"/>
              </a:rPr>
              <a:t>، می بایست زمین‏های چمن مصنوعی به اماکن ورزشی سرپوشیده تبدیل گردند لذا ایجاد و </a:t>
            </a:r>
            <a:r>
              <a:rPr lang="fa-IR" sz="2000" b="1" dirty="0">
                <a:cs typeface="B Zar" panose="00000400000000000000" pitchFamily="2" charset="-78"/>
              </a:rPr>
              <a:t>توسعه زمین‏های چمن مصنوعی منتفی</a:t>
            </a:r>
            <a:r>
              <a:rPr lang="fa-IR" sz="2400" dirty="0">
                <a:cs typeface="B Zar" panose="00000400000000000000" pitchFamily="2" charset="-78"/>
              </a:rPr>
              <a:t> و با «تغییرکاربری زمین‏های چمن مصنوعی به مجموعه‏های ورزشی مالتی اسپورت » جایگزین می گردد که مستلزم اصلاح این بند می‏باشد.</a:t>
            </a:r>
            <a:endParaRPr lang="en-US" sz="2400" dirty="0">
              <a:cs typeface="B Zar" panose="00000400000000000000" pitchFamily="2" charset="-78"/>
            </a:endParaRPr>
          </a:p>
          <a:p>
            <a:pPr marL="0" indent="0" algn="just" rtl="1">
              <a:lnSpc>
                <a:spcPct val="160000"/>
              </a:lnSpc>
              <a:buNone/>
            </a:pPr>
            <a:endParaRPr lang="en-US" sz="2400" dirty="0">
              <a:cs typeface="B Zar" panose="00000400000000000000" pitchFamily="2" charset="-78"/>
            </a:endParaRPr>
          </a:p>
        </p:txBody>
      </p:sp>
      <p:sp>
        <p:nvSpPr>
          <p:cNvPr id="5" name="Slide Number Placeholder 4"/>
          <p:cNvSpPr>
            <a:spLocks noGrp="1"/>
          </p:cNvSpPr>
          <p:nvPr>
            <p:ph type="sldNum" sz="quarter" idx="12"/>
          </p:nvPr>
        </p:nvSpPr>
        <p:spPr/>
        <p:txBody>
          <a:bodyPr/>
          <a:lstStyle/>
          <a:p>
            <a:fld id="{629637A9-119A-49DA-BD12-AAC58B377D80}" type="slidenum">
              <a:rPr lang="en-US" smtClean="0"/>
              <a:t>175</a:t>
            </a:fld>
            <a:endParaRPr lang="en-US" dirty="0"/>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371080"/>
            <a:ext cx="9144001" cy="1486920"/>
          </a:xfrm>
          <a:prstGeom prst="rect">
            <a:avLst/>
          </a:prstGeom>
        </p:spPr>
      </p:pic>
      <p:sp>
        <p:nvSpPr>
          <p:cNvPr id="8" name="Action Button: Forward or Next 7">
            <a:hlinkClick r:id="" action="ppaction://hlinkshowjump?jump=nextslide" highlightClick="1"/>
          </p:cNvPr>
          <p:cNvSpPr/>
          <p:nvPr/>
        </p:nvSpPr>
        <p:spPr>
          <a:xfrm>
            <a:off x="364808" y="1081089"/>
            <a:ext cx="685800" cy="609600"/>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819272886"/>
      </p:ext>
    </p:extLst>
  </p:cSld>
  <p:clrMapOvr>
    <a:masterClrMapping/>
  </p:clrMapOvr>
  <p:transition spd="med" advClick="0">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176</a:t>
            </a:fld>
            <a:endParaRPr lang="en-US" dirty="0"/>
          </a:p>
        </p:txBody>
      </p:sp>
      <p:sp>
        <p:nvSpPr>
          <p:cNvPr id="3" name="Content Placeholder 2"/>
          <p:cNvSpPr>
            <a:spLocks noGrp="1"/>
          </p:cNvSpPr>
          <p:nvPr>
            <p:ph idx="4294967295"/>
          </p:nvPr>
        </p:nvSpPr>
        <p:spPr>
          <a:xfrm>
            <a:off x="357188" y="1828800"/>
            <a:ext cx="8158162" cy="3465513"/>
          </a:xfrm>
        </p:spPr>
        <p:txBody>
          <a:bodyPr>
            <a:normAutofit lnSpcReduction="10000"/>
          </a:bodyPr>
          <a:lstStyle/>
          <a:p>
            <a:pPr marL="109728" indent="0" algn="just" rtl="1">
              <a:lnSpc>
                <a:spcPct val="150000"/>
              </a:lnSpc>
              <a:buNone/>
            </a:pPr>
            <a:r>
              <a:rPr lang="ar-SA" b="1" u="sng" dirty="0" smtClean="0">
                <a:cs typeface="B Zar" pitchFamily="2" charset="-78"/>
              </a:rPr>
              <a:t>ماده 124</a:t>
            </a:r>
            <a:r>
              <a:rPr lang="ar-SA" dirty="0" smtClean="0">
                <a:cs typeface="B Zar" pitchFamily="2" charset="-78"/>
              </a:rPr>
              <a:t>: در خصوص تهیه لایحه </a:t>
            </a:r>
            <a:r>
              <a:rPr lang="ar-SA" i="1" u="sng" dirty="0" smtClean="0">
                <a:cs typeface="B Zar" pitchFamily="2" charset="-78"/>
              </a:rPr>
              <a:t>قانون اداره یکپارچه پایتخت</a:t>
            </a:r>
            <a:r>
              <a:rPr lang="ar-SA" dirty="0" smtClean="0">
                <a:cs typeface="B Zar" pitchFamily="2" charset="-78"/>
              </a:rPr>
              <a:t>، پیش‏نویس قانون جامع مدیریت شهری با نگاهی به مدیریت یکپارچه شهری تهیه و به وزارت محترم کشور ارسال شده است که هم اکنون نیز در قالب لایحه در کمیسیون خاص کلانشهر تهران و سایر کلان­شهرها در جریان می باشد؛ </a:t>
            </a:r>
            <a:r>
              <a:rPr lang="ar-SA" b="1" dirty="0" smtClean="0">
                <a:solidFill>
                  <a:srgbClr val="FF0000"/>
                </a:solidFill>
                <a:cs typeface="B Zar" pitchFamily="2" charset="-78"/>
              </a:rPr>
              <a:t>ارسال مجدد </a:t>
            </a:r>
            <a:r>
              <a:rPr lang="ar-SA" dirty="0" smtClean="0">
                <a:cs typeface="B Zar" pitchFamily="2" charset="-78"/>
              </a:rPr>
              <a:t>لایحه مذکور به شورا </a:t>
            </a:r>
            <a:r>
              <a:rPr lang="ar-SA" b="1" dirty="0" smtClean="0">
                <a:solidFill>
                  <a:srgbClr val="FF0000"/>
                </a:solidFill>
                <a:cs typeface="B Zar" pitchFamily="2" charset="-78"/>
              </a:rPr>
              <a:t>فاقد موضوعیت </a:t>
            </a:r>
            <a:r>
              <a:rPr lang="ar-SA" dirty="0" smtClean="0">
                <a:cs typeface="B Zar" pitchFamily="2" charset="-78"/>
              </a:rPr>
              <a:t>خواهد بود. </a:t>
            </a:r>
            <a:endParaRPr lang="fa-IR" dirty="0" smtClean="0">
              <a:cs typeface="B Zar" pitchFamily="2" charset="-78"/>
            </a:endParaRPr>
          </a:p>
          <a:p>
            <a:pPr marL="109728" lvl="0" indent="0" algn="just">
              <a:lnSpc>
                <a:spcPct val="150000"/>
              </a:lnSpc>
              <a:buNone/>
            </a:pPr>
            <a:r>
              <a:rPr lang="ar-SA" dirty="0">
                <a:cs typeface="B Zar" pitchFamily="2" charset="-78"/>
              </a:rPr>
              <a:t>تکراری بودن مفاد بعضی احکام (تهیه و تنظیم لایحه قانون اداره یکپارچه  شهری در ماده 124 و تنظیم لایحه مدیریت شهری به منظور استقرار نظام مدیریت یکپارچه در شهر تهران و تنظیم روابط شهرداری با دولت در ماده 147)؛</a:t>
            </a:r>
            <a:endParaRPr lang="en-US" dirty="0">
              <a:cs typeface="B Zar" pitchFamily="2" charset="-78"/>
            </a:endParaRPr>
          </a:p>
          <a:p>
            <a:pPr marL="109728" indent="0" algn="just" rtl="1">
              <a:lnSpc>
                <a:spcPct val="150000"/>
              </a:lnSpc>
              <a:buNone/>
            </a:pPr>
            <a:endParaRPr lang="en-US" dirty="0" smtClean="0">
              <a:cs typeface="B Zar" pitchFamily="2" charset="-78"/>
            </a:endParaRPr>
          </a:p>
          <a:p>
            <a:pPr algn="just" rtl="1">
              <a:lnSpc>
                <a:spcPct val="150000"/>
              </a:lnSpc>
            </a:pPr>
            <a:endParaRPr lang="en-US" dirty="0">
              <a:cs typeface="B Zar" pitchFamily="2" charset="-78"/>
            </a:endParaRPr>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371080"/>
            <a:ext cx="9144001" cy="1486920"/>
          </a:xfrm>
          <a:prstGeom prst="rect">
            <a:avLst/>
          </a:prstGeom>
        </p:spPr>
      </p:pic>
      <p:sp>
        <p:nvSpPr>
          <p:cNvPr id="6" name="Title 1"/>
          <p:cNvSpPr txBox="1">
            <a:spLocks/>
          </p:cNvSpPr>
          <p:nvPr/>
        </p:nvSpPr>
        <p:spPr>
          <a:xfrm>
            <a:off x="357188" y="365126"/>
            <a:ext cx="8158162" cy="1325563"/>
          </a:xfrm>
          <a:prstGeom prst="rect">
            <a:avLst/>
          </a:prstGeom>
        </p:spPr>
        <p:style>
          <a:lnRef idx="1">
            <a:schemeClr val="accent6"/>
          </a:lnRef>
          <a:fillRef idx="2">
            <a:schemeClr val="accent6"/>
          </a:fillRef>
          <a:effectRef idx="1">
            <a:schemeClr val="accent6"/>
          </a:effectRef>
          <a:fontRef idx="minor">
            <a:schemeClr val="dk1"/>
          </a:fontRef>
        </p:style>
        <p:txBody>
          <a:bodyPr/>
          <a:lstStyle>
            <a:lvl1pPr algn="l" defTabSz="457200" rtl="1" eaLnBrk="1" latinLnBrk="0" hangingPunct="1">
              <a:spcBef>
                <a:spcPct val="0"/>
              </a:spcBef>
              <a:buNone/>
              <a:defRPr sz="3600" kern="1200">
                <a:solidFill>
                  <a:schemeClr val="dk1"/>
                </a:solidFill>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algn="r"/>
            <a:r>
              <a:rPr lang="fa-IR" b="1" dirty="0" smtClean="0">
                <a:cs typeface="B Nazanin" panose="00000400000000000000" pitchFamily="2" charset="-78"/>
              </a:rPr>
              <a:t>نمونه ای از آسیب شناسی </a:t>
            </a:r>
            <a:r>
              <a:rPr lang="fa-IR" b="1" dirty="0">
                <a:cs typeface="B Nazanin" panose="00000400000000000000" pitchFamily="2" charset="-78"/>
              </a:rPr>
              <a:t>و پیشنهاد </a:t>
            </a:r>
            <a:r>
              <a:rPr lang="fa-IR" b="1" dirty="0" smtClean="0">
                <a:cs typeface="B Nazanin" panose="00000400000000000000" pitchFamily="2" charset="-78"/>
              </a:rPr>
              <a:t>اصلاح برنامه </a:t>
            </a:r>
            <a:br>
              <a:rPr lang="fa-IR" b="1" dirty="0" smtClean="0">
                <a:cs typeface="B Nazanin" panose="00000400000000000000" pitchFamily="2" charset="-78"/>
              </a:rPr>
            </a:br>
            <a:r>
              <a:rPr lang="fa-IR" b="1" dirty="0" smtClean="0">
                <a:cs typeface="B Nazanin" panose="00000400000000000000" pitchFamily="2" charset="-78"/>
              </a:rPr>
              <a:t>حوزه مأموریتی توسعه مدیریت و هوشمندسازی</a:t>
            </a:r>
          </a:p>
        </p:txBody>
      </p:sp>
      <p:sp>
        <p:nvSpPr>
          <p:cNvPr id="2" name="Action Button: Return 1">
            <a:hlinkClick r:id="rId3" action="ppaction://hlinksldjump" highlightClick="1"/>
          </p:cNvPr>
          <p:cNvSpPr/>
          <p:nvPr/>
        </p:nvSpPr>
        <p:spPr>
          <a:xfrm>
            <a:off x="357188" y="1066800"/>
            <a:ext cx="557212" cy="623889"/>
          </a:xfrm>
          <a:prstGeom prst="actionButtonReturn">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7" name="Action Button: End 6">
            <a:hlinkClick r:id="" action="ppaction://hlinkshowjump?jump=lastslide" highlightClick="1"/>
          </p:cNvPr>
          <p:cNvSpPr/>
          <p:nvPr/>
        </p:nvSpPr>
        <p:spPr>
          <a:xfrm>
            <a:off x="228600" y="6019800"/>
            <a:ext cx="685800" cy="609600"/>
          </a:xfrm>
          <a:prstGeom prst="actionButtonEnd">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30284220"/>
      </p:ext>
    </p:extLst>
  </p:cSld>
  <p:clrMapOvr>
    <a:masterClrMapping/>
  </p:clrMapOvr>
  <p:transition spd="med" advClick="0">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2362200"/>
            <a:ext cx="6858000" cy="1909762"/>
          </a:xfrm>
          <a:solidFill>
            <a:schemeClr val="accent5">
              <a:lumMod val="60000"/>
              <a:lumOff val="40000"/>
            </a:schemeClr>
          </a:solidFill>
        </p:spPr>
        <p:txBody>
          <a:bodyPr>
            <a:normAutofit fontScale="90000"/>
          </a:bodyPr>
          <a:lstStyle/>
          <a:p>
            <a:pPr algn="ctr">
              <a:lnSpc>
                <a:spcPct val="150000"/>
              </a:lnSpc>
            </a:pPr>
            <a:r>
              <a:rPr lang="fa-IR" b="1" dirty="0" smtClean="0">
                <a:cs typeface="B Zar" panose="00000400000000000000" pitchFamily="2" charset="-78"/>
              </a:rPr>
              <a:t>برنامه پنجساله سوم</a:t>
            </a:r>
            <a:br>
              <a:rPr lang="fa-IR" b="1" dirty="0" smtClean="0">
                <a:cs typeface="B Zar" panose="00000400000000000000" pitchFamily="2" charset="-78"/>
              </a:rPr>
            </a:br>
            <a:r>
              <a:rPr lang="fa-IR" b="1" dirty="0" smtClean="0">
                <a:cs typeface="B Zar" panose="00000400000000000000" pitchFamily="2" charset="-78"/>
              </a:rPr>
              <a:t> شهرداری تهران</a:t>
            </a:r>
            <a:endParaRPr lang="fa-IR" b="1" dirty="0">
              <a:cs typeface="B Zar" panose="00000400000000000000" pitchFamily="2" charset="-78"/>
            </a:endParaRPr>
          </a:p>
        </p:txBody>
      </p:sp>
      <p:sp>
        <p:nvSpPr>
          <p:cNvPr id="2" name="Action Button: Forward or Next 1">
            <a:hlinkClick r:id="" action="ppaction://hlinkshowjump?jump=nextslide" highlightClick="1"/>
          </p:cNvPr>
          <p:cNvSpPr/>
          <p:nvPr/>
        </p:nvSpPr>
        <p:spPr>
          <a:xfrm>
            <a:off x="1143000" y="609600"/>
            <a:ext cx="762000" cy="685800"/>
          </a:xfrm>
          <a:prstGeom prst="actionButtonForwardNex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Action Button: Return 2">
            <a:hlinkClick r:id="rId2" action="ppaction://hlinksldjump" highlightClick="1"/>
          </p:cNvPr>
          <p:cNvSpPr/>
          <p:nvPr/>
        </p:nvSpPr>
        <p:spPr>
          <a:xfrm>
            <a:off x="152400" y="609600"/>
            <a:ext cx="838200" cy="685800"/>
          </a:xfrm>
          <a:prstGeom prst="actionButtonReturn">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177428122"/>
      </p:ext>
    </p:extLst>
  </p:cSld>
  <p:clrMapOvr>
    <a:masterClrMapping/>
  </p:clrMapOvr>
  <p:transition spd="med" advClick="0">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2" name="Title 1"/>
          <p:cNvSpPr>
            <a:spLocks noGrp="1"/>
          </p:cNvSpPr>
          <p:nvPr>
            <p:ph type="title"/>
          </p:nvPr>
        </p:nvSpPr>
        <p:spPr>
          <a:xfrm>
            <a:off x="1143000" y="160337"/>
            <a:ext cx="7886700" cy="1325563"/>
          </a:xfrm>
        </p:spPr>
        <p:txBody>
          <a:bodyPr>
            <a:normAutofit/>
          </a:bodyPr>
          <a:lstStyle/>
          <a:p>
            <a:r>
              <a:rPr lang="ar-SA" sz="4000" b="1" cap="none" dirty="0" smtClean="0">
                <a:ln w="12700">
                  <a:solidFill>
                    <a:schemeClr val="tx2">
                      <a:satMod val="155000"/>
                    </a:schemeClr>
                  </a:solidFill>
                  <a:prstDash val="solid"/>
                </a:ln>
                <a:cs typeface="B Titr" pitchFamily="2" charset="-78"/>
              </a:rPr>
              <a:t>اصول </a:t>
            </a:r>
            <a:r>
              <a:rPr lang="fa-IR" sz="4000" b="1" cap="none" dirty="0" smtClean="0">
                <a:ln w="12700">
                  <a:solidFill>
                    <a:schemeClr val="tx2">
                      <a:satMod val="155000"/>
                    </a:schemeClr>
                  </a:solidFill>
                  <a:prstDash val="solid"/>
                </a:ln>
                <a:cs typeface="B Titr" pitchFamily="2" charset="-78"/>
              </a:rPr>
              <a:t>پیشنهادی </a:t>
            </a:r>
            <a:r>
              <a:rPr lang="ar-SA" sz="4000" b="1" cap="none" dirty="0" smtClean="0">
                <a:ln w="12700">
                  <a:solidFill>
                    <a:schemeClr val="tx2">
                      <a:satMod val="155000"/>
                    </a:schemeClr>
                  </a:solidFill>
                  <a:prstDash val="solid"/>
                </a:ln>
                <a:cs typeface="B Titr" pitchFamily="2" charset="-78"/>
              </a:rPr>
              <a:t>حاکم بر برنامه</a:t>
            </a:r>
            <a:r>
              <a:rPr lang="fa-IR" sz="4000" b="1" cap="none" dirty="0" smtClean="0">
                <a:ln w="12700">
                  <a:solidFill>
                    <a:schemeClr val="tx2">
                      <a:satMod val="155000"/>
                    </a:schemeClr>
                  </a:solidFill>
                  <a:prstDash val="solid"/>
                </a:ln>
                <a:cs typeface="B Titr" pitchFamily="2" charset="-78"/>
              </a:rPr>
              <a:t> سوم</a:t>
            </a:r>
            <a:endParaRPr lang="fa-IR" sz="4000" b="1" cap="none" dirty="0">
              <a:ln w="12700">
                <a:solidFill>
                  <a:schemeClr val="tx2">
                    <a:satMod val="155000"/>
                  </a:schemeClr>
                </a:solidFill>
                <a:prstDash val="solid"/>
              </a:ln>
              <a:cs typeface="B Titr" pitchFamily="2" charset="-78"/>
            </a:endParaRPr>
          </a:p>
        </p:txBody>
      </p:sp>
      <p:sp>
        <p:nvSpPr>
          <p:cNvPr id="3" name="Content Placeholder 2"/>
          <p:cNvSpPr>
            <a:spLocks noGrp="1"/>
          </p:cNvSpPr>
          <p:nvPr>
            <p:ph idx="1"/>
          </p:nvPr>
        </p:nvSpPr>
        <p:spPr>
          <a:xfrm>
            <a:off x="652290" y="1680527"/>
            <a:ext cx="7848600" cy="3777622"/>
          </a:xfrm>
        </p:spPr>
        <p:txBody>
          <a:bodyPr numCol="2" spcCol="108000" rtlCol="1">
            <a:noAutofit/>
          </a:bodyPr>
          <a:lstStyle/>
          <a:p>
            <a:pPr lvl="0" algn="just">
              <a:lnSpc>
                <a:spcPct val="150000"/>
              </a:lnSpc>
              <a:buNone/>
            </a:pPr>
            <a:r>
              <a:rPr lang="ar-SA" sz="1600" b="1" dirty="0" smtClean="0">
                <a:cs typeface="B Zar" panose="00000400000000000000" pitchFamily="2" charset="-78"/>
              </a:rPr>
              <a:t>جامعیت:</a:t>
            </a:r>
            <a:endParaRPr lang="en-US" sz="1600" b="1" dirty="0" smtClean="0">
              <a:cs typeface="B Zar" panose="00000400000000000000" pitchFamily="2" charset="-78"/>
            </a:endParaRPr>
          </a:p>
          <a:p>
            <a:pPr algn="just">
              <a:lnSpc>
                <a:spcPct val="150000"/>
              </a:lnSpc>
              <a:buNone/>
            </a:pPr>
            <a:r>
              <a:rPr lang="ar-SA" sz="1600" dirty="0" smtClean="0">
                <a:cs typeface="B Zar" panose="00000400000000000000" pitchFamily="2" charset="-78"/>
              </a:rPr>
              <a:t>برنامه</a:t>
            </a:r>
            <a:r>
              <a:rPr lang="fa-IR" sz="1600" dirty="0" smtClean="0">
                <a:cs typeface="B Zar" panose="00000400000000000000" pitchFamily="2" charset="-78"/>
              </a:rPr>
              <a:t> سوم می باید</a:t>
            </a:r>
            <a:r>
              <a:rPr lang="ar-SA" sz="1600" dirty="0" smtClean="0">
                <a:cs typeface="B Zar" panose="00000400000000000000" pitchFamily="2" charset="-78"/>
              </a:rPr>
              <a:t> در بر گیرنده کلیه فعالیت‌ها و برنامه‌های شهرداری تهران و سازمان‌ها و شرکت‌های تابعه در طول مدت </a:t>
            </a:r>
            <a:r>
              <a:rPr lang="fa-IR" sz="1600" dirty="0" smtClean="0">
                <a:cs typeface="B Zar" panose="00000400000000000000" pitchFamily="2" charset="-78"/>
              </a:rPr>
              <a:t>5 سال باشد.</a:t>
            </a:r>
            <a:endParaRPr lang="en-US" sz="1600" dirty="0" smtClean="0">
              <a:cs typeface="B Zar" panose="00000400000000000000" pitchFamily="2" charset="-78"/>
            </a:endParaRPr>
          </a:p>
          <a:p>
            <a:pPr lvl="0" algn="just">
              <a:lnSpc>
                <a:spcPct val="150000"/>
              </a:lnSpc>
              <a:buNone/>
            </a:pPr>
            <a:r>
              <a:rPr lang="ar-SA" sz="1600" b="1" dirty="0" smtClean="0">
                <a:cs typeface="B Zar" panose="00000400000000000000" pitchFamily="2" charset="-78"/>
              </a:rPr>
              <a:t>هم‌پیوندی: </a:t>
            </a:r>
            <a:endParaRPr lang="en-US" sz="1600" b="1" dirty="0" smtClean="0">
              <a:cs typeface="B Zar" panose="00000400000000000000" pitchFamily="2" charset="-78"/>
            </a:endParaRPr>
          </a:p>
          <a:p>
            <a:pPr algn="just">
              <a:lnSpc>
                <a:spcPct val="150000"/>
              </a:lnSpc>
              <a:buNone/>
            </a:pPr>
            <a:r>
              <a:rPr lang="ar-SA" sz="1600" dirty="0" smtClean="0">
                <a:cs typeface="B Zar" panose="00000400000000000000" pitchFamily="2" charset="-78"/>
              </a:rPr>
              <a:t>برنامه پنج­ساله </a:t>
            </a:r>
            <a:r>
              <a:rPr lang="fa-IR" sz="1600" dirty="0" smtClean="0">
                <a:cs typeface="B Zar" panose="00000400000000000000" pitchFamily="2" charset="-78"/>
              </a:rPr>
              <a:t>سوم می باید </a:t>
            </a:r>
            <a:r>
              <a:rPr lang="ar-SA" sz="1600" dirty="0" smtClean="0">
                <a:cs typeface="B Zar" panose="00000400000000000000" pitchFamily="2" charset="-78"/>
              </a:rPr>
              <a:t>با برنامه‌های فرادست و پایین­دست، ارتباطی هم­پیوند داشته و مبتنی بر چشم‌انداز، راهبردها و سیاست‌های مصوب مراجع قانونی </a:t>
            </a:r>
            <a:r>
              <a:rPr lang="fa-IR" sz="1600" dirty="0" smtClean="0">
                <a:cs typeface="B Zar" panose="00000400000000000000" pitchFamily="2" charset="-78"/>
              </a:rPr>
              <a:t>باشد</a:t>
            </a:r>
            <a:r>
              <a:rPr lang="ar-SA" sz="1600" dirty="0" smtClean="0">
                <a:cs typeface="B Zar" panose="00000400000000000000" pitchFamily="2" charset="-78"/>
              </a:rPr>
              <a:t>.</a:t>
            </a:r>
            <a:endParaRPr lang="en-US" sz="1600" dirty="0" smtClean="0">
              <a:cs typeface="B Zar" panose="00000400000000000000" pitchFamily="2" charset="-78"/>
            </a:endParaRPr>
          </a:p>
          <a:p>
            <a:pPr lvl="0" algn="just">
              <a:lnSpc>
                <a:spcPct val="150000"/>
              </a:lnSpc>
              <a:buNone/>
            </a:pPr>
            <a:r>
              <a:rPr lang="ar-SA" sz="1600" b="1" dirty="0" smtClean="0">
                <a:cs typeface="B Zar" panose="00000400000000000000" pitchFamily="2" charset="-78"/>
              </a:rPr>
              <a:t>تمرکز بر اجرا: </a:t>
            </a:r>
            <a:endParaRPr lang="en-US" sz="1600" b="1" dirty="0" smtClean="0">
              <a:cs typeface="B Zar" panose="00000400000000000000" pitchFamily="2" charset="-78"/>
            </a:endParaRPr>
          </a:p>
          <a:p>
            <a:pPr algn="just">
              <a:lnSpc>
                <a:spcPct val="150000"/>
              </a:lnSpc>
              <a:buNone/>
            </a:pPr>
            <a:r>
              <a:rPr lang="ar-SA" sz="1600" dirty="0" smtClean="0">
                <a:cs typeface="B Zar" panose="00000400000000000000" pitchFamily="2" charset="-78"/>
              </a:rPr>
              <a:t>این برنامه به منظور اجرایی کردن چشم­انداز و راهبردهای کلان توسعه­شهری تهران تهیه می‌شود. از این رو در تهیه آن از مبانی و مفاهیمی استفاده می‌شود که بتواند راهبردهای فوق را عملیاتی کند.</a:t>
            </a:r>
            <a:endParaRPr lang="en-US" sz="1600" dirty="0" smtClean="0">
              <a:cs typeface="B Zar" panose="00000400000000000000" pitchFamily="2" charset="-78"/>
            </a:endParaRPr>
          </a:p>
          <a:p>
            <a:pPr lvl="0" algn="just">
              <a:lnSpc>
                <a:spcPct val="150000"/>
              </a:lnSpc>
              <a:buNone/>
            </a:pPr>
            <a:r>
              <a:rPr lang="ar-SA" sz="1600" b="1" dirty="0" smtClean="0">
                <a:cs typeface="B Zar" panose="00000400000000000000" pitchFamily="2" charset="-78"/>
              </a:rPr>
              <a:t>انسجام:</a:t>
            </a:r>
            <a:endParaRPr lang="en-US" sz="1600" b="1" dirty="0" smtClean="0">
              <a:cs typeface="B Zar" panose="00000400000000000000" pitchFamily="2" charset="-78"/>
            </a:endParaRPr>
          </a:p>
          <a:p>
            <a:pPr algn="just">
              <a:lnSpc>
                <a:spcPct val="150000"/>
              </a:lnSpc>
              <a:buNone/>
            </a:pPr>
            <a:r>
              <a:rPr lang="ar-SA" sz="1600" dirty="0" smtClean="0">
                <a:cs typeface="B Zar" panose="00000400000000000000" pitchFamily="2" charset="-78"/>
              </a:rPr>
              <a:t>بخش‌های مختلف برنامه </a:t>
            </a:r>
            <a:r>
              <a:rPr lang="fa-IR" sz="1600" dirty="0" smtClean="0">
                <a:cs typeface="B Zar" panose="00000400000000000000" pitchFamily="2" charset="-78"/>
              </a:rPr>
              <a:t>می بایست </a:t>
            </a:r>
            <a:r>
              <a:rPr lang="ar-SA" sz="1600" dirty="0" smtClean="0">
                <a:cs typeface="B Zar" panose="00000400000000000000" pitchFamily="2" charset="-78"/>
              </a:rPr>
              <a:t>با یکدیگر هماهنگ بوده و فاقد تضاد، تناقض و ناسازگاری </a:t>
            </a:r>
            <a:r>
              <a:rPr lang="fa-IR" sz="1600" dirty="0" smtClean="0">
                <a:cs typeface="B Zar" panose="00000400000000000000" pitchFamily="2" charset="-78"/>
              </a:rPr>
              <a:t>باشند</a:t>
            </a:r>
            <a:r>
              <a:rPr lang="ar-SA" sz="1600" dirty="0" smtClean="0">
                <a:cs typeface="B Zar" panose="00000400000000000000" pitchFamily="2" charset="-78"/>
              </a:rPr>
              <a:t>.</a:t>
            </a:r>
            <a:endParaRPr lang="en-US" sz="1600" dirty="0" smtClean="0">
              <a:cs typeface="B Zar" panose="00000400000000000000" pitchFamily="2" charset="-78"/>
            </a:endParaRPr>
          </a:p>
          <a:p>
            <a:pPr lvl="0" algn="just">
              <a:lnSpc>
                <a:spcPct val="150000"/>
              </a:lnSpc>
              <a:buNone/>
            </a:pPr>
            <a:r>
              <a:rPr lang="ar-SA" sz="1600" b="1" dirty="0" smtClean="0">
                <a:cs typeface="B Zar" panose="00000400000000000000" pitchFamily="2" charset="-78"/>
              </a:rPr>
              <a:t>واقع­گرایی:</a:t>
            </a:r>
            <a:endParaRPr lang="en-US" sz="1600" b="1" dirty="0" smtClean="0">
              <a:cs typeface="B Zar" panose="00000400000000000000" pitchFamily="2" charset="-78"/>
            </a:endParaRPr>
          </a:p>
          <a:p>
            <a:pPr algn="justLow">
              <a:lnSpc>
                <a:spcPct val="150000"/>
              </a:lnSpc>
              <a:buNone/>
            </a:pPr>
            <a:r>
              <a:rPr lang="fa-IR" sz="1600" dirty="0" smtClean="0">
                <a:cs typeface="B Zar" panose="00000400000000000000" pitchFamily="2" charset="-78"/>
              </a:rPr>
              <a:t>برنامه سوم باید </a:t>
            </a:r>
            <a:r>
              <a:rPr lang="ar-SA" sz="1600" dirty="0" smtClean="0">
                <a:cs typeface="B Zar" panose="00000400000000000000" pitchFamily="2" charset="-78"/>
              </a:rPr>
              <a:t>متکی بر داده‌ها و اطلاعات واقعی که از بررسی منابع معتبر و پیمایش‌های میدانی و دیدگاه‌های خبرگان به دست آمده و مبتنی بر «امکان‌«­های ممکن و نه «باید»­های غیرممکن </a:t>
            </a:r>
            <a:r>
              <a:rPr lang="fa-IR" sz="1600" dirty="0" smtClean="0">
                <a:cs typeface="B Zar" panose="00000400000000000000" pitchFamily="2" charset="-78"/>
              </a:rPr>
              <a:t>باشد</a:t>
            </a:r>
            <a:r>
              <a:rPr lang="ar-SA" sz="1600" dirty="0" smtClean="0">
                <a:cs typeface="B Zar" panose="00000400000000000000" pitchFamily="2" charset="-78"/>
              </a:rPr>
              <a:t>. </a:t>
            </a:r>
            <a:endParaRPr lang="en-US" sz="1600" dirty="0" smtClean="0">
              <a:cs typeface="B Zar" panose="00000400000000000000" pitchFamily="2" charset="-78"/>
            </a:endParaRPr>
          </a:p>
        </p:txBody>
      </p:sp>
      <p:sp>
        <p:nvSpPr>
          <p:cNvPr id="6" name="Action Button: Forward or Next 5">
            <a:hlinkClick r:id="" action="ppaction://hlinkshowjump?jump=nextslide" highlightClick="1"/>
          </p:cNvPr>
          <p:cNvSpPr/>
          <p:nvPr/>
        </p:nvSpPr>
        <p:spPr>
          <a:xfrm>
            <a:off x="1143000" y="609600"/>
            <a:ext cx="762000" cy="685800"/>
          </a:xfrm>
          <a:prstGeom prst="actionButtonForwardNex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178</a:t>
            </a:fld>
            <a:endParaRPr lang="fa-IR"/>
          </a:p>
        </p:txBody>
      </p:sp>
    </p:spTree>
    <p:extLst>
      <p:ext uri="{BB962C8B-B14F-4D97-AF65-F5344CB8AC3E}">
        <p14:creationId xmlns:p14="http://schemas.microsoft.com/office/powerpoint/2010/main" val="4153261897"/>
      </p:ext>
    </p:extLst>
  </p:cSld>
  <p:clrMapOvr>
    <a:masterClrMapping/>
  </p:clrMapOvr>
  <p:transition spd="med" advClick="0">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304800" y="1966690"/>
            <a:ext cx="8534400" cy="3777622"/>
          </a:xfrm>
        </p:spPr>
        <p:txBody>
          <a:bodyPr vert="horz" lIns="91440" tIns="45720" rIns="91440" bIns="45720" numCol="2" spcCol="108000" rtlCol="1">
            <a:noAutofit/>
          </a:bodyPr>
          <a:lstStyle/>
          <a:p>
            <a:pPr algn="just">
              <a:lnSpc>
                <a:spcPct val="150000"/>
              </a:lnSpc>
              <a:buNone/>
            </a:pPr>
            <a:r>
              <a:rPr lang="ar-SA" sz="1600" b="1" dirty="0">
                <a:cs typeface="B Zar" panose="00000400000000000000" pitchFamily="2" charset="-78"/>
              </a:rPr>
              <a:t>مستند بودن:</a:t>
            </a:r>
            <a:endParaRPr lang="en-US" sz="1600" b="1" dirty="0">
              <a:cs typeface="B Zar" panose="00000400000000000000" pitchFamily="2" charset="-78"/>
            </a:endParaRPr>
          </a:p>
          <a:p>
            <a:pPr algn="just">
              <a:lnSpc>
                <a:spcPct val="150000"/>
              </a:lnSpc>
              <a:buNone/>
            </a:pPr>
            <a:r>
              <a:rPr lang="fa-IR" sz="1600" dirty="0" smtClean="0">
                <a:cs typeface="B Zar" panose="00000400000000000000" pitchFamily="2" charset="-78"/>
              </a:rPr>
              <a:t>لازم است </a:t>
            </a:r>
            <a:r>
              <a:rPr lang="ar-SA" sz="1600" dirty="0" smtClean="0">
                <a:cs typeface="B Zar" panose="00000400000000000000" pitchFamily="2" charset="-78"/>
              </a:rPr>
              <a:t>الزامات </a:t>
            </a:r>
            <a:r>
              <a:rPr lang="ar-SA" sz="1600" dirty="0">
                <a:cs typeface="B Zar" panose="00000400000000000000" pitchFamily="2" charset="-78"/>
              </a:rPr>
              <a:t>قانونی، حقوقی و فنی برنامه و همچنین مبانی نظری و کمیت و کیفیت منابعی که اطلاعات برنامه از آن‌ها اخذ شده و به آن‌ها متکی است، روشن </a:t>
            </a:r>
            <a:r>
              <a:rPr lang="fa-IR" sz="1600" dirty="0" smtClean="0">
                <a:cs typeface="B Zar" panose="00000400000000000000" pitchFamily="2" charset="-78"/>
              </a:rPr>
              <a:t>باشد</a:t>
            </a:r>
            <a:r>
              <a:rPr lang="ar-SA" sz="1600" dirty="0" smtClean="0">
                <a:cs typeface="B Zar" panose="00000400000000000000" pitchFamily="2" charset="-78"/>
              </a:rPr>
              <a:t>.</a:t>
            </a:r>
            <a:endParaRPr lang="en-US" sz="1600" dirty="0">
              <a:cs typeface="B Zar" panose="00000400000000000000" pitchFamily="2" charset="-78"/>
            </a:endParaRPr>
          </a:p>
          <a:p>
            <a:pPr algn="just">
              <a:lnSpc>
                <a:spcPct val="150000"/>
              </a:lnSpc>
              <a:buNone/>
            </a:pPr>
            <a:r>
              <a:rPr lang="ar-SA" sz="1600" b="1" dirty="0">
                <a:cs typeface="B Zar" panose="00000400000000000000" pitchFamily="2" charset="-78"/>
              </a:rPr>
              <a:t>زمان­مندی:</a:t>
            </a:r>
            <a:endParaRPr lang="en-US" sz="1600" b="1" dirty="0">
              <a:cs typeface="B Zar" panose="00000400000000000000" pitchFamily="2" charset="-78"/>
            </a:endParaRPr>
          </a:p>
          <a:p>
            <a:pPr algn="just">
              <a:lnSpc>
                <a:spcPct val="150000"/>
              </a:lnSpc>
              <a:buNone/>
            </a:pPr>
            <a:r>
              <a:rPr lang="ar-SA" sz="1600" dirty="0">
                <a:cs typeface="B Zar" panose="00000400000000000000" pitchFamily="2" charset="-78"/>
              </a:rPr>
              <a:t>دامنه زمانی تحقق اهداف آن مشخص باشد و تعیین گردد که اهداف و مراحل آن در چه زمان‌هایی باید تحقق یابند.</a:t>
            </a:r>
            <a:endParaRPr lang="en-US" sz="1600" dirty="0">
              <a:cs typeface="B Zar" panose="00000400000000000000" pitchFamily="2" charset="-78"/>
            </a:endParaRPr>
          </a:p>
          <a:p>
            <a:pPr algn="just">
              <a:lnSpc>
                <a:spcPct val="150000"/>
              </a:lnSpc>
              <a:buNone/>
            </a:pPr>
            <a:r>
              <a:rPr lang="ar-SA" sz="1600" b="1" dirty="0">
                <a:cs typeface="B Zar" panose="00000400000000000000" pitchFamily="2" charset="-78"/>
              </a:rPr>
              <a:t>هدف­مندی:</a:t>
            </a:r>
            <a:endParaRPr lang="en-US" sz="1600" b="1" dirty="0">
              <a:cs typeface="B Zar" panose="00000400000000000000" pitchFamily="2" charset="-78"/>
            </a:endParaRPr>
          </a:p>
          <a:p>
            <a:pPr algn="just">
              <a:lnSpc>
                <a:spcPct val="150000"/>
              </a:lnSpc>
              <a:buNone/>
            </a:pPr>
            <a:r>
              <a:rPr lang="ar-SA" sz="1600" dirty="0">
                <a:cs typeface="B Zar" panose="00000400000000000000" pitchFamily="2" charset="-78"/>
              </a:rPr>
              <a:t>دستاوردهای مورد انتظار، صریح، روشن و معطوف به هدف مشخصی باشند. از ارائه تحلیل‌های مبهم، کلی و غیر قابل خودداری </a:t>
            </a:r>
            <a:r>
              <a:rPr lang="fa-IR" sz="1600" dirty="0" smtClean="0">
                <a:cs typeface="B Zar" panose="00000400000000000000" pitchFamily="2" charset="-78"/>
              </a:rPr>
              <a:t>شود.</a:t>
            </a:r>
            <a:endParaRPr lang="en-US" sz="1600" dirty="0">
              <a:cs typeface="B Zar" panose="00000400000000000000" pitchFamily="2" charset="-78"/>
            </a:endParaRPr>
          </a:p>
          <a:p>
            <a:pPr algn="just">
              <a:lnSpc>
                <a:spcPct val="150000"/>
              </a:lnSpc>
              <a:buNone/>
            </a:pPr>
            <a:r>
              <a:rPr lang="ar-SA" sz="1600" b="1" dirty="0">
                <a:cs typeface="B Zar" panose="00000400000000000000" pitchFamily="2" charset="-78"/>
              </a:rPr>
              <a:t>برآورد منابع مالی:</a:t>
            </a:r>
            <a:endParaRPr lang="en-US" sz="1600" b="1" dirty="0">
              <a:cs typeface="B Zar" panose="00000400000000000000" pitchFamily="2" charset="-78"/>
            </a:endParaRPr>
          </a:p>
          <a:p>
            <a:pPr algn="just">
              <a:lnSpc>
                <a:spcPct val="150000"/>
              </a:lnSpc>
              <a:buNone/>
            </a:pPr>
            <a:r>
              <a:rPr lang="ar-SA" sz="1600" dirty="0">
                <a:cs typeface="B Zar" panose="00000400000000000000" pitchFamily="2" charset="-78"/>
              </a:rPr>
              <a:t>هزینه‌های مالی ریالی و ارزی بر اساس داده‌های به روز و دقیق با روش‌های علمی برآورد شده است.</a:t>
            </a:r>
            <a:endParaRPr lang="en-US" sz="1600" dirty="0">
              <a:cs typeface="B Zar" panose="00000400000000000000" pitchFamily="2" charset="-78"/>
            </a:endParaRPr>
          </a:p>
          <a:p>
            <a:pPr algn="just">
              <a:lnSpc>
                <a:spcPct val="150000"/>
              </a:lnSpc>
              <a:buNone/>
            </a:pPr>
            <a:r>
              <a:rPr lang="ar-SA" sz="1600" b="1" dirty="0">
                <a:cs typeface="B Zar" panose="00000400000000000000" pitchFamily="2" charset="-78"/>
              </a:rPr>
              <a:t>الزامات ساختاری:</a:t>
            </a:r>
            <a:endParaRPr lang="en-US" sz="1600" b="1" dirty="0">
              <a:cs typeface="B Zar" panose="00000400000000000000" pitchFamily="2" charset="-78"/>
            </a:endParaRPr>
          </a:p>
          <a:p>
            <a:pPr algn="just">
              <a:lnSpc>
                <a:spcPct val="150000"/>
              </a:lnSpc>
              <a:buNone/>
            </a:pPr>
            <a:r>
              <a:rPr lang="ar-SA" sz="1600" dirty="0">
                <a:cs typeface="B Zar" panose="00000400000000000000" pitchFamily="2" charset="-78"/>
              </a:rPr>
              <a:t>برای تحقق هر برنامه به ساختار و تشکیلات ویژه‌ای نیاز است، بنابراین در برنامه مشخص </a:t>
            </a:r>
            <a:r>
              <a:rPr lang="ar-SA" sz="1600" dirty="0" smtClean="0">
                <a:cs typeface="B Zar" panose="00000400000000000000" pitchFamily="2" charset="-78"/>
              </a:rPr>
              <a:t>ش</a:t>
            </a:r>
            <a:r>
              <a:rPr lang="fa-IR" sz="1600" dirty="0" smtClean="0">
                <a:cs typeface="B Zar" panose="00000400000000000000" pitchFamily="2" charset="-78"/>
              </a:rPr>
              <a:t>و</a:t>
            </a:r>
            <a:r>
              <a:rPr lang="ar-SA" sz="1600" dirty="0" smtClean="0">
                <a:cs typeface="B Zar" panose="00000400000000000000" pitchFamily="2" charset="-78"/>
              </a:rPr>
              <a:t>د </a:t>
            </a:r>
            <a:r>
              <a:rPr lang="ar-SA" sz="1600" dirty="0">
                <a:cs typeface="B Zar" panose="00000400000000000000" pitchFamily="2" charset="-78"/>
              </a:rPr>
              <a:t>که الزامات ساختاری اجرای آن چیست و ساختار فعلی دارای چه قوت‌ها و ضعف‌هایی است.</a:t>
            </a:r>
            <a:endParaRPr lang="en-US" sz="1600" dirty="0">
              <a:cs typeface="B Zar" panose="00000400000000000000" pitchFamily="2" charset="-78"/>
            </a:endParaRPr>
          </a:p>
          <a:p>
            <a:pPr algn="just">
              <a:lnSpc>
                <a:spcPct val="150000"/>
              </a:lnSpc>
              <a:buNone/>
            </a:pPr>
            <a:r>
              <a:rPr lang="ar-SA" sz="1600" b="1" dirty="0">
                <a:cs typeface="B Zar" panose="00000400000000000000" pitchFamily="2" charset="-78"/>
              </a:rPr>
              <a:t>انعطاف­پذیری:</a:t>
            </a:r>
            <a:endParaRPr lang="en-US" sz="1600" b="1" dirty="0">
              <a:cs typeface="B Zar" panose="00000400000000000000" pitchFamily="2" charset="-78"/>
            </a:endParaRPr>
          </a:p>
          <a:p>
            <a:pPr algn="just">
              <a:lnSpc>
                <a:spcPct val="150000"/>
              </a:lnSpc>
              <a:buNone/>
            </a:pPr>
            <a:r>
              <a:rPr lang="ar-SA" sz="1600" dirty="0">
                <a:cs typeface="B Zar" panose="00000400000000000000" pitchFamily="2" charset="-78"/>
              </a:rPr>
              <a:t>هر برنامه با وجود انواع پیش­بینی‌ها و کنترل‌ها در مسیر اجرا، دچار انواع موانع و انحراف‌ها می‌شود، لذا باید از انعطاف لازم برای اصلاحات برخوردار باشد.</a:t>
            </a:r>
            <a:endParaRPr lang="en-US" sz="1600" dirty="0">
              <a:cs typeface="B Zar" panose="00000400000000000000" pitchFamily="2" charset="-78"/>
            </a:endParaRPr>
          </a:p>
          <a:p>
            <a:pPr algn="just">
              <a:lnSpc>
                <a:spcPct val="150000"/>
              </a:lnSpc>
              <a:buNone/>
            </a:pPr>
            <a:endParaRPr lang="en-US" sz="1600" b="1" dirty="0">
              <a:cs typeface="B Zar" panose="00000400000000000000" pitchFamily="2" charset="-78"/>
            </a:endParaRPr>
          </a:p>
        </p:txBody>
      </p:sp>
      <p:sp>
        <p:nvSpPr>
          <p:cNvPr id="4" name="Title 1"/>
          <p:cNvSpPr txBox="1">
            <a:spLocks/>
          </p:cNvSpPr>
          <p:nvPr/>
        </p:nvSpPr>
        <p:spPr>
          <a:xfrm>
            <a:off x="1905000" y="304800"/>
            <a:ext cx="6589199" cy="11430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sz="4000" b="1" dirty="0" smtClean="0">
                <a:ln w="12700">
                  <a:solidFill>
                    <a:schemeClr val="tx2">
                      <a:satMod val="155000"/>
                    </a:schemeClr>
                  </a:solidFill>
                  <a:prstDash val="solid"/>
                </a:ln>
                <a:solidFill>
                  <a:schemeClr val="tx1"/>
                </a:solidFill>
                <a:cs typeface="B Titr" pitchFamily="2" charset="-78"/>
              </a:rPr>
              <a:t>اصول </a:t>
            </a:r>
            <a:r>
              <a:rPr lang="fa-IR" sz="4000" b="1" dirty="0" smtClean="0">
                <a:ln w="12700">
                  <a:solidFill>
                    <a:schemeClr val="tx2">
                      <a:satMod val="155000"/>
                    </a:schemeClr>
                  </a:solidFill>
                  <a:prstDash val="solid"/>
                </a:ln>
                <a:solidFill>
                  <a:schemeClr val="tx1"/>
                </a:solidFill>
                <a:cs typeface="B Titr" pitchFamily="2" charset="-78"/>
              </a:rPr>
              <a:t> پیشنهادی </a:t>
            </a:r>
            <a:r>
              <a:rPr lang="ar-SA" sz="4000" b="1" dirty="0" smtClean="0">
                <a:ln w="12700">
                  <a:solidFill>
                    <a:schemeClr val="tx2">
                      <a:satMod val="155000"/>
                    </a:schemeClr>
                  </a:solidFill>
                  <a:prstDash val="solid"/>
                </a:ln>
                <a:solidFill>
                  <a:schemeClr val="tx1"/>
                </a:solidFill>
                <a:cs typeface="B Titr" pitchFamily="2" charset="-78"/>
              </a:rPr>
              <a:t>حاکم بر برنامه</a:t>
            </a:r>
            <a:r>
              <a:rPr lang="fa-IR" sz="4000" b="1" dirty="0" smtClean="0">
                <a:ln w="12700">
                  <a:solidFill>
                    <a:schemeClr val="tx2">
                      <a:satMod val="155000"/>
                    </a:schemeClr>
                  </a:solidFill>
                  <a:prstDash val="solid"/>
                </a:ln>
                <a:solidFill>
                  <a:schemeClr val="tx1"/>
                </a:solidFill>
                <a:cs typeface="B Titr" pitchFamily="2" charset="-78"/>
              </a:rPr>
              <a:t> سوم</a:t>
            </a:r>
            <a:endParaRPr lang="fa-IR" sz="4000" b="1" dirty="0">
              <a:ln w="12700">
                <a:solidFill>
                  <a:schemeClr val="tx2">
                    <a:satMod val="155000"/>
                  </a:schemeClr>
                </a:solidFill>
                <a:prstDash val="solid"/>
              </a:ln>
              <a:solidFill>
                <a:schemeClr val="tx1"/>
              </a:solidFill>
              <a:cs typeface="B Titr" pitchFamily="2" charset="-78"/>
            </a:endParaRPr>
          </a:p>
        </p:txBody>
      </p:sp>
      <p:sp>
        <p:nvSpPr>
          <p:cNvPr id="7" name="Action Button: Forward or Next 6">
            <a:hlinkClick r:id="" action="ppaction://hlinkshowjump?jump=nextslide" highlightClick="1"/>
          </p:cNvPr>
          <p:cNvSpPr/>
          <p:nvPr/>
        </p:nvSpPr>
        <p:spPr>
          <a:xfrm>
            <a:off x="1143000" y="609600"/>
            <a:ext cx="762000" cy="685800"/>
          </a:xfrm>
          <a:prstGeom prst="actionButtonForwardNex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179</a:t>
            </a:fld>
            <a:endParaRPr lang="fa-IR"/>
          </a:p>
        </p:txBody>
      </p:sp>
    </p:spTree>
    <p:extLst>
      <p:ext uri="{BB962C8B-B14F-4D97-AF65-F5344CB8AC3E}">
        <p14:creationId xmlns:p14="http://schemas.microsoft.com/office/powerpoint/2010/main" val="1114039599"/>
      </p:ext>
    </p:extLst>
  </p:cSld>
  <p:clrMapOvr>
    <a:masterClrMapping/>
  </p:clrMapOvr>
  <p:transition spd="med"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590800" y="284736"/>
            <a:ext cx="6429375" cy="881063"/>
          </a:xfrm>
          <a:noFill/>
          <a:ln>
            <a:noFill/>
          </a:ln>
        </p:spPr>
        <p:txBody>
          <a:bodyPr/>
          <a:lstStyle/>
          <a:p>
            <a:pPr algn="r"/>
            <a:r>
              <a:rPr lang="fa-IR" dirty="0" smtClean="0">
                <a:cs typeface="B Titr" panose="00000700000000000000" pitchFamily="2" charset="-78"/>
              </a:rPr>
              <a:t>نقاط قوت برنامه پنجساله دوم (ادامه)</a:t>
            </a:r>
            <a:endParaRPr lang="fa-IR" dirty="0">
              <a:cs typeface="B Titr" panose="00000700000000000000" pitchFamily="2" charset="-78"/>
            </a:endParaRPr>
          </a:p>
        </p:txBody>
      </p:sp>
      <p:sp>
        <p:nvSpPr>
          <p:cNvPr id="3" name="Content Placeholder 2"/>
          <p:cNvSpPr>
            <a:spLocks noGrp="1"/>
          </p:cNvSpPr>
          <p:nvPr>
            <p:ph idx="1"/>
          </p:nvPr>
        </p:nvSpPr>
        <p:spPr>
          <a:xfrm>
            <a:off x="300038" y="1430337"/>
            <a:ext cx="8415337" cy="3593902"/>
          </a:xfrm>
          <a:noFill/>
          <a:ln>
            <a:noFill/>
          </a:ln>
        </p:spPr>
        <p:txBody>
          <a:bodyPr>
            <a:normAutofit/>
          </a:bodyPr>
          <a:lstStyle/>
          <a:p>
            <a:pPr algn="just">
              <a:lnSpc>
                <a:spcPct val="150000"/>
              </a:lnSpc>
            </a:pPr>
            <a:r>
              <a:rPr lang="fa-IR" dirty="0" smtClean="0">
                <a:cs typeface="B Nazanin" panose="00000400000000000000" pitchFamily="2" charset="-78"/>
              </a:rPr>
              <a:t>بهره </a:t>
            </a:r>
            <a:r>
              <a:rPr lang="fa-IR" dirty="0">
                <a:cs typeface="B Nazanin" panose="00000400000000000000" pitchFamily="2" charset="-78"/>
              </a:rPr>
              <a:t>گیری از نقشه های برنامه ای که نمایش وضع آتی شهر در حوزه های مختلف را به صورت بصری به نمایش می گذارد</a:t>
            </a:r>
          </a:p>
          <a:p>
            <a:pPr algn="just">
              <a:lnSpc>
                <a:spcPct val="150000"/>
              </a:lnSpc>
            </a:pPr>
            <a:r>
              <a:rPr lang="fa-IR" dirty="0" smtClean="0">
                <a:cs typeface="B Nazanin" panose="00000400000000000000" pitchFamily="2" charset="-78"/>
              </a:rPr>
              <a:t>پیش </a:t>
            </a:r>
            <a:r>
              <a:rPr lang="fa-IR" dirty="0">
                <a:cs typeface="B Nazanin" panose="00000400000000000000" pitchFamily="2" charset="-78"/>
              </a:rPr>
              <a:t>بینی ساز و کار نظارت ، پایش، بازنگری و به روز رسانی برنامه در ماده </a:t>
            </a:r>
            <a:r>
              <a:rPr lang="fa-IR" dirty="0" smtClean="0">
                <a:cs typeface="B Nazanin" panose="00000400000000000000" pitchFamily="2" charset="-78"/>
              </a:rPr>
              <a:t>164</a:t>
            </a:r>
            <a:endParaRPr lang="fa-IR" dirty="0">
              <a:cs typeface="B Nazanin" panose="00000400000000000000" pitchFamily="2" charset="-78"/>
            </a:endParaRPr>
          </a:p>
          <a:p>
            <a:pPr algn="just">
              <a:lnSpc>
                <a:spcPct val="150000"/>
              </a:lnSpc>
            </a:pPr>
            <a:r>
              <a:rPr lang="fa-IR" dirty="0" smtClean="0">
                <a:cs typeface="B Nazanin" panose="00000400000000000000" pitchFamily="2" charset="-78"/>
              </a:rPr>
              <a:t>استقرار </a:t>
            </a:r>
            <a:r>
              <a:rPr lang="fa-IR" dirty="0">
                <a:cs typeface="B Nazanin" panose="00000400000000000000" pitchFamily="2" charset="-78"/>
              </a:rPr>
              <a:t>دبیرخانه دائمی پایش برنامه بر اساس ماده </a:t>
            </a:r>
            <a:r>
              <a:rPr lang="fa-IR" dirty="0" smtClean="0">
                <a:cs typeface="B Nazanin" panose="00000400000000000000" pitchFamily="2" charset="-78"/>
              </a:rPr>
              <a:t>164برنامه </a:t>
            </a:r>
            <a:r>
              <a:rPr lang="fa-IR" dirty="0">
                <a:cs typeface="B Nazanin" panose="00000400000000000000" pitchFamily="2" charset="-78"/>
              </a:rPr>
              <a:t>به همراه هشت کارگروه تخصصی در معاونت های شهرداری تهران و فعالیت مستمر و موثر این دبیرخانه در طول سه سال گذشته</a:t>
            </a:r>
          </a:p>
          <a:p>
            <a:pPr algn="just">
              <a:lnSpc>
                <a:spcPct val="150000"/>
              </a:lnSpc>
            </a:pPr>
            <a:r>
              <a:rPr lang="fa-IR" dirty="0" smtClean="0">
                <a:cs typeface="B Nazanin" panose="00000400000000000000" pitchFamily="2" charset="-78"/>
              </a:rPr>
              <a:t>پوشش </a:t>
            </a:r>
            <a:r>
              <a:rPr lang="fa-IR" dirty="0">
                <a:cs typeface="B Nazanin" panose="00000400000000000000" pitchFamily="2" charset="-78"/>
              </a:rPr>
              <a:t>گسترده اهداف متنوع در حوزه های </a:t>
            </a:r>
            <a:r>
              <a:rPr lang="fa-IR" dirty="0" smtClean="0">
                <a:cs typeface="B Nazanin" panose="00000400000000000000" pitchFamily="2" charset="-78"/>
              </a:rPr>
              <a:t>مختلف ماموریتی</a:t>
            </a:r>
            <a:endParaRPr lang="fa-IR" dirty="0">
              <a:cs typeface="B Nazanin" panose="00000400000000000000" pitchFamily="2" charset="-78"/>
            </a:endParaRPr>
          </a:p>
        </p:txBody>
      </p:sp>
      <p:sp>
        <p:nvSpPr>
          <p:cNvPr id="4" name="Action Button: Forward or Next 3">
            <a:hlinkClick r:id="" action="ppaction://hlinkshowjump?jump=nextslide" highlightClick="1"/>
          </p:cNvPr>
          <p:cNvSpPr/>
          <p:nvPr/>
        </p:nvSpPr>
        <p:spPr>
          <a:xfrm>
            <a:off x="300038" y="346841"/>
            <a:ext cx="788276" cy="75411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371080"/>
            <a:ext cx="9144001" cy="1486920"/>
          </a:xfrm>
          <a:prstGeom prst="rect">
            <a:avLst/>
          </a:prstGeom>
        </p:spPr>
      </p:pic>
      <p:sp>
        <p:nvSpPr>
          <p:cNvPr id="8" name="Slide Number Placeholder 7"/>
          <p:cNvSpPr>
            <a:spLocks noGrp="1"/>
          </p:cNvSpPr>
          <p:nvPr>
            <p:ph type="sldNum" sz="quarter" idx="12"/>
          </p:nvPr>
        </p:nvSpPr>
        <p:spPr/>
        <p:txBody>
          <a:bodyPr/>
          <a:lstStyle/>
          <a:p>
            <a:fld id="{8AF34D74-9CAA-4A47-A7FD-3A4E4E9E2722}" type="slidenum">
              <a:rPr lang="fa-IR" smtClean="0"/>
              <a:pPr/>
              <a:t>18</a:t>
            </a:fld>
            <a:endParaRPr lang="fa-IR"/>
          </a:p>
        </p:txBody>
      </p:sp>
    </p:spTree>
    <p:extLst>
      <p:ext uri="{BB962C8B-B14F-4D97-AF65-F5344CB8AC3E}">
        <p14:creationId xmlns:p14="http://schemas.microsoft.com/office/powerpoint/2010/main" val="372545151"/>
      </p:ext>
    </p:extLst>
  </p:cSld>
  <p:clrMapOvr>
    <a:masterClrMapping/>
  </p:clrMapOvr>
  <p:transition spd="med" advClick="0">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2" name="Title 1"/>
          <p:cNvSpPr>
            <a:spLocks noGrp="1"/>
          </p:cNvSpPr>
          <p:nvPr>
            <p:ph type="title"/>
          </p:nvPr>
        </p:nvSpPr>
        <p:spPr>
          <a:xfrm>
            <a:off x="2209800" y="350155"/>
            <a:ext cx="6589199" cy="747490"/>
          </a:xfrm>
          <a:noFill/>
        </p:spPr>
        <p:txBody>
          <a:bodyPr>
            <a:noAutofit/>
          </a:bodyPr>
          <a:lstStyle/>
          <a:p>
            <a:pPr algn="r"/>
            <a:r>
              <a:rPr lang="fa-IR" sz="2400" b="1" dirty="0" smtClean="0">
                <a:cs typeface="B Zar" panose="00000400000000000000" pitchFamily="2" charset="-78"/>
              </a:rPr>
              <a:t>پیشنهادات برای تدوین برنامه پنجساله سوم شهرداری تهران</a:t>
            </a:r>
            <a:endParaRPr lang="en-US" sz="2400" b="1" dirty="0">
              <a:cs typeface="B Zar" panose="00000400000000000000" pitchFamily="2" charset="-78"/>
            </a:endParaRPr>
          </a:p>
        </p:txBody>
      </p:sp>
      <p:sp>
        <p:nvSpPr>
          <p:cNvPr id="3" name="Content Placeholder 2"/>
          <p:cNvSpPr>
            <a:spLocks noGrp="1"/>
          </p:cNvSpPr>
          <p:nvPr>
            <p:ph idx="1"/>
          </p:nvPr>
        </p:nvSpPr>
        <p:spPr>
          <a:xfrm>
            <a:off x="609601" y="1676400"/>
            <a:ext cx="7924800" cy="4648200"/>
          </a:xfrm>
          <a:noFill/>
          <a:ln>
            <a:noFill/>
          </a:ln>
        </p:spPr>
        <p:txBody>
          <a:bodyPr>
            <a:noAutofit/>
          </a:bodyPr>
          <a:lstStyle/>
          <a:p>
            <a:pPr algn="just" rtl="1">
              <a:lnSpc>
                <a:spcPct val="150000"/>
              </a:lnSpc>
            </a:pPr>
            <a:r>
              <a:rPr lang="fa-IR" sz="2000" u="sng" dirty="0">
                <a:cs typeface="B Zar" panose="00000400000000000000" pitchFamily="2" charset="-78"/>
              </a:rPr>
              <a:t>منطق، رویکرد و شیوه تنظیم برنامه</a:t>
            </a:r>
            <a:r>
              <a:rPr lang="fa-IR" sz="2000" dirty="0">
                <a:cs typeface="B Zar" panose="00000400000000000000" pitchFamily="2" charset="-78"/>
              </a:rPr>
              <a:t> و اصول حاکم بر برنامه شامل، ویژگی­ها، ارکان تدوین، تعاریف مفاهیم­، سطوح، نظام اولویت­بندی پروژه­ها، اهداف عملیاتی ناظر بر برنامه و سایر موارد از ابتدا مشخص شود.</a:t>
            </a:r>
          </a:p>
          <a:p>
            <a:pPr algn="just" rtl="1">
              <a:lnSpc>
                <a:spcPct val="150000"/>
              </a:lnSpc>
            </a:pPr>
            <a:r>
              <a:rPr lang="fa-IR" sz="2000" u="sng" dirty="0">
                <a:cs typeface="B Zar" panose="00000400000000000000" pitchFamily="2" charset="-78"/>
              </a:rPr>
              <a:t>ربط منطقی میان سطوح برنامه از چشم انداز به راهبرد، سیاست و طرح­ها</a:t>
            </a:r>
            <a:r>
              <a:rPr lang="fa-IR" sz="2000" dirty="0">
                <a:cs typeface="B Zar" panose="00000400000000000000" pitchFamily="2" charset="-78"/>
              </a:rPr>
              <a:t> و پروژه ها مشخص باشد.</a:t>
            </a:r>
          </a:p>
          <a:p>
            <a:pPr algn="just" rtl="1">
              <a:lnSpc>
                <a:spcPct val="150000"/>
              </a:lnSpc>
            </a:pPr>
            <a:r>
              <a:rPr lang="fa-IR" sz="2000" dirty="0">
                <a:cs typeface="B Zar" panose="00000400000000000000" pitchFamily="2" charset="-78"/>
              </a:rPr>
              <a:t>مطالعات میدانی کافی جهت جمع آوری اطلاعات به روز از وضعیت موجود انجام شود.</a:t>
            </a:r>
          </a:p>
          <a:p>
            <a:pPr algn="just" rtl="1">
              <a:lnSpc>
                <a:spcPct val="150000"/>
              </a:lnSpc>
            </a:pPr>
            <a:r>
              <a:rPr lang="fa-IR" sz="2000" dirty="0">
                <a:cs typeface="B Zar" panose="00000400000000000000" pitchFamily="2" charset="-78"/>
              </a:rPr>
              <a:t>پروژه های کلان و با اهمیت شهر در طول سالهای برنامه به همراه منابع مالی مورد نیاز تعریف و به تصویب شورا رسانده شود.</a:t>
            </a:r>
          </a:p>
          <a:p>
            <a:pPr algn="just" rtl="1">
              <a:lnSpc>
                <a:spcPct val="150000"/>
              </a:lnSpc>
            </a:pPr>
            <a:r>
              <a:rPr lang="fa-IR" sz="2000" dirty="0">
                <a:cs typeface="B Zar" panose="00000400000000000000" pitchFamily="2" charset="-78"/>
              </a:rPr>
              <a:t>جایگاه برنامه سوم در میان سایر برنامه­ها و اسناد توسعه شهری اعم از برنامه های سالانه که در حوزه ها تهیه می شود، برنامه های موضوعی و طرح جامع و تفصیلی و در کل نظام برنامه ریزی شهرداری تهران مشخص شود.</a:t>
            </a:r>
          </a:p>
          <a:p>
            <a:pPr algn="just" rtl="1">
              <a:lnSpc>
                <a:spcPct val="150000"/>
              </a:lnSpc>
            </a:pPr>
            <a:endParaRPr lang="en-US" sz="2000" dirty="0">
              <a:cs typeface="B Zar" panose="00000400000000000000" pitchFamily="2" charset="-78"/>
            </a:endParaRPr>
          </a:p>
          <a:p>
            <a:pPr>
              <a:lnSpc>
                <a:spcPct val="150000"/>
              </a:lnSpc>
            </a:pPr>
            <a:endParaRPr lang="en-US" sz="2000" dirty="0">
              <a:cs typeface="B Zar" panose="00000400000000000000" pitchFamily="2" charset="-78"/>
            </a:endParaRPr>
          </a:p>
        </p:txBody>
      </p:sp>
      <p:sp>
        <p:nvSpPr>
          <p:cNvPr id="5" name="Action Button: Forward or Next 4">
            <a:hlinkClick r:id="" action="ppaction://hlinkshowjump?jump=nextslide" highlightClick="1"/>
          </p:cNvPr>
          <p:cNvSpPr/>
          <p:nvPr/>
        </p:nvSpPr>
        <p:spPr>
          <a:xfrm>
            <a:off x="1143000" y="609600"/>
            <a:ext cx="762000" cy="685800"/>
          </a:xfrm>
          <a:prstGeom prst="actionButtonForwardNex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180</a:t>
            </a:fld>
            <a:endParaRPr lang="fa-IR"/>
          </a:p>
        </p:txBody>
      </p:sp>
    </p:spTree>
    <p:extLst>
      <p:ext uri="{BB962C8B-B14F-4D97-AF65-F5344CB8AC3E}">
        <p14:creationId xmlns:p14="http://schemas.microsoft.com/office/powerpoint/2010/main" val="3841540678"/>
      </p:ext>
    </p:extLst>
  </p:cSld>
  <p:clrMapOvr>
    <a:masterClrMapping/>
  </p:clrMapOvr>
  <p:transition spd="med" advClick="0">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0" y="0"/>
            <a:ext cx="9144000" cy="1447800"/>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6" name="Title 1"/>
          <p:cNvSpPr>
            <a:spLocks noGrp="1"/>
          </p:cNvSpPr>
          <p:nvPr>
            <p:ph type="title"/>
          </p:nvPr>
        </p:nvSpPr>
        <p:spPr>
          <a:xfrm>
            <a:off x="1971872" y="289560"/>
            <a:ext cx="6589199" cy="838200"/>
          </a:xfrm>
          <a:noFill/>
          <a:ln>
            <a:noFill/>
          </a:ln>
        </p:spPr>
        <p:txBody>
          <a:bodyPr>
            <a:noAutofit/>
          </a:bodyPr>
          <a:lstStyle/>
          <a:p>
            <a:pPr algn="r">
              <a:lnSpc>
                <a:spcPct val="150000"/>
              </a:lnSpc>
            </a:pPr>
            <a:r>
              <a:rPr lang="fa-IR" sz="2400" b="1" dirty="0" smtClean="0">
                <a:cs typeface="B Zar" panose="00000400000000000000" pitchFamily="2" charset="-78"/>
              </a:rPr>
              <a:t>پیشنهادات برای تدوین برنامه پنجساله سوم شهرداری تهران</a:t>
            </a:r>
            <a:br>
              <a:rPr lang="fa-IR" sz="2400" b="1" dirty="0" smtClean="0">
                <a:cs typeface="B Zar" panose="00000400000000000000" pitchFamily="2" charset="-78"/>
              </a:rPr>
            </a:br>
            <a:r>
              <a:rPr lang="fa-IR" sz="2400" b="1" dirty="0" smtClean="0">
                <a:cs typeface="B Zar" panose="00000400000000000000" pitchFamily="2" charset="-78"/>
              </a:rPr>
              <a:t>(ادامه)</a:t>
            </a:r>
            <a:endParaRPr lang="en-US" sz="2400" b="1" dirty="0">
              <a:cs typeface="B Zar" panose="00000400000000000000" pitchFamily="2" charset="-78"/>
            </a:endParaRPr>
          </a:p>
        </p:txBody>
      </p:sp>
      <p:sp>
        <p:nvSpPr>
          <p:cNvPr id="3" name="Content Placeholder 2"/>
          <p:cNvSpPr>
            <a:spLocks noGrp="1"/>
          </p:cNvSpPr>
          <p:nvPr>
            <p:ph idx="1"/>
          </p:nvPr>
        </p:nvSpPr>
        <p:spPr>
          <a:xfrm>
            <a:off x="533401" y="1524000"/>
            <a:ext cx="8001000" cy="5029200"/>
          </a:xfrm>
          <a:noFill/>
          <a:ln>
            <a:noFill/>
          </a:ln>
        </p:spPr>
        <p:txBody>
          <a:bodyPr>
            <a:normAutofit fontScale="85000" lnSpcReduction="10000"/>
          </a:bodyPr>
          <a:lstStyle/>
          <a:p>
            <a:pPr algn="just" rtl="1">
              <a:lnSpc>
                <a:spcPct val="170000"/>
              </a:lnSpc>
            </a:pPr>
            <a:r>
              <a:rPr lang="fa-IR" dirty="0">
                <a:cs typeface="B Zar" panose="00000400000000000000" pitchFamily="2" charset="-78"/>
              </a:rPr>
              <a:t>در طول تهیه و همچنین در زمان تلفیق برنامه سعی شود </a:t>
            </a:r>
            <a:r>
              <a:rPr lang="fa-IR" u="sng" dirty="0">
                <a:cs typeface="B Zar" panose="00000400000000000000" pitchFamily="2" charset="-78"/>
              </a:rPr>
              <a:t>ارتباط درون و بین بخشی و تأثیرات متقابل اجزای برنامه</a:t>
            </a:r>
            <a:r>
              <a:rPr lang="fa-IR" dirty="0">
                <a:cs typeface="B Zar" panose="00000400000000000000" pitchFamily="2" charset="-78"/>
              </a:rPr>
              <a:t> مورد نظر قرار گیرد به نحوی که عدم تحقق یک حکم منجر به عدم تحقق سلسله ای از احکام نگردد. و یا </a:t>
            </a:r>
          </a:p>
          <a:p>
            <a:pPr algn="just" rtl="1">
              <a:lnSpc>
                <a:spcPct val="170000"/>
              </a:lnSpc>
            </a:pPr>
            <a:r>
              <a:rPr lang="fa-IR" dirty="0">
                <a:cs typeface="B Zar" panose="00000400000000000000" pitchFamily="2" charset="-78"/>
              </a:rPr>
              <a:t>مبنای تهیه برنامه تداوم وضع موجود شهرداری تهران نیست از این رو می بایست جهتگیری استراتژیک در تدوین برنامه  مدنظر قرار گیرد.</a:t>
            </a:r>
          </a:p>
          <a:p>
            <a:pPr algn="just" rtl="1">
              <a:lnSpc>
                <a:spcPct val="170000"/>
              </a:lnSpc>
            </a:pPr>
            <a:r>
              <a:rPr lang="fa-IR" dirty="0">
                <a:cs typeface="B Zar" panose="00000400000000000000" pitchFamily="2" charset="-78"/>
              </a:rPr>
              <a:t>ضمن محاسبه دقیق منابع مالی مورد نیاز جهت تحقق هر هدف و حکم برنامه سهم شهرداری، بخش خصوصی، تعرفه های ارائه خدمت، دولت و سایر مبادی تامین مالی مشخص شود.</a:t>
            </a:r>
          </a:p>
          <a:p>
            <a:pPr algn="just" rtl="1">
              <a:lnSpc>
                <a:spcPct val="170000"/>
              </a:lnSpc>
            </a:pPr>
            <a:r>
              <a:rPr lang="fa-IR" dirty="0">
                <a:cs typeface="B Zar" panose="00000400000000000000" pitchFamily="2" charset="-78"/>
              </a:rPr>
              <a:t>منابع انسانی مورد نیاز، فناوری و تکنولوژی مورد نیاز، تغییرات ساختاری و سازمانی احتمالی و در مجموع کلیه منابع لازم جهت تحقق برنامه از ابتدا پیش بینی شود.</a:t>
            </a:r>
          </a:p>
          <a:p>
            <a:pPr algn="just" rtl="1">
              <a:lnSpc>
                <a:spcPct val="170000"/>
              </a:lnSpc>
            </a:pPr>
            <a:r>
              <a:rPr lang="fa-IR" dirty="0">
                <a:cs typeface="B Zar" panose="00000400000000000000" pitchFamily="2" charset="-78"/>
              </a:rPr>
              <a:t>تمامی حوزه های فعالیتی شهرداری تهران به صورتی فراگیر در برنامه مد نظر قرار گیرد برای مثال برنامه مناطق نیز لحاظ شود.</a:t>
            </a:r>
          </a:p>
          <a:p>
            <a:pPr>
              <a:lnSpc>
                <a:spcPct val="170000"/>
              </a:lnSpc>
            </a:pPr>
            <a:endParaRPr lang="en-US" dirty="0">
              <a:cs typeface="B Zar" panose="00000400000000000000" pitchFamily="2" charset="-78"/>
            </a:endParaRPr>
          </a:p>
        </p:txBody>
      </p:sp>
      <p:sp>
        <p:nvSpPr>
          <p:cNvPr id="8" name="Action Button: Forward or Next 7">
            <a:hlinkClick r:id="" action="ppaction://hlinkshowjump?jump=nextslide" highlightClick="1"/>
          </p:cNvPr>
          <p:cNvSpPr/>
          <p:nvPr/>
        </p:nvSpPr>
        <p:spPr>
          <a:xfrm>
            <a:off x="1143000" y="609600"/>
            <a:ext cx="762000" cy="685800"/>
          </a:xfrm>
          <a:prstGeom prst="actionButtonForwardNex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Slide Number Placeholder 3"/>
          <p:cNvSpPr>
            <a:spLocks noGrp="1"/>
          </p:cNvSpPr>
          <p:nvPr>
            <p:ph type="sldNum" sz="quarter" idx="12"/>
          </p:nvPr>
        </p:nvSpPr>
        <p:spPr/>
        <p:txBody>
          <a:bodyPr/>
          <a:lstStyle/>
          <a:p>
            <a:fld id="{8AF34D74-9CAA-4A47-A7FD-3A4E4E9E2722}" type="slidenum">
              <a:rPr lang="fa-IR" smtClean="0"/>
              <a:pPr/>
              <a:t>181</a:t>
            </a:fld>
            <a:endParaRPr lang="fa-IR"/>
          </a:p>
        </p:txBody>
      </p:sp>
    </p:spTree>
    <p:extLst>
      <p:ext uri="{BB962C8B-B14F-4D97-AF65-F5344CB8AC3E}">
        <p14:creationId xmlns:p14="http://schemas.microsoft.com/office/powerpoint/2010/main" val="2731609527"/>
      </p:ext>
    </p:extLst>
  </p:cSld>
  <p:clrMapOvr>
    <a:masterClrMapping/>
  </p:clrMapOvr>
  <p:transition spd="med" advClick="0">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2800" b="1" dirty="0">
              <a:solidFill>
                <a:schemeClr val="tx1"/>
              </a:solidFill>
              <a:cs typeface="B Nazanin" panose="00000400000000000000" pitchFamily="2" charset="-78"/>
            </a:endParaRPr>
          </a:p>
        </p:txBody>
      </p:sp>
      <p:sp>
        <p:nvSpPr>
          <p:cNvPr id="4" name="Title 3"/>
          <p:cNvSpPr>
            <a:spLocks noGrp="1"/>
          </p:cNvSpPr>
          <p:nvPr>
            <p:ph type="title"/>
          </p:nvPr>
        </p:nvSpPr>
        <p:spPr>
          <a:xfrm>
            <a:off x="1945201" y="294844"/>
            <a:ext cx="6589199" cy="1052290"/>
          </a:xfrm>
          <a:noFill/>
          <a:ln>
            <a:noFill/>
          </a:ln>
        </p:spPr>
        <p:txBody>
          <a:bodyPr>
            <a:normAutofit/>
          </a:bodyPr>
          <a:lstStyle/>
          <a:p>
            <a:pPr algn="r"/>
            <a:r>
              <a:rPr lang="fa-IR" sz="3200" dirty="0" smtClean="0">
                <a:cs typeface="B Titr" pitchFamily="2" charset="-78"/>
              </a:rPr>
              <a:t>تدوین برنامه پنج ساله سوم شهرداری تهران</a:t>
            </a:r>
            <a:endParaRPr lang="fa-IR" sz="3200" dirty="0">
              <a:cs typeface="B Titr" pitchFamily="2" charset="-78"/>
            </a:endParaRPr>
          </a:p>
        </p:txBody>
      </p:sp>
      <p:sp>
        <p:nvSpPr>
          <p:cNvPr id="5" name="Content Placeholder 4"/>
          <p:cNvSpPr>
            <a:spLocks noGrp="1"/>
          </p:cNvSpPr>
          <p:nvPr>
            <p:ph idx="1"/>
          </p:nvPr>
        </p:nvSpPr>
        <p:spPr>
          <a:xfrm>
            <a:off x="567559" y="1905000"/>
            <a:ext cx="7966841" cy="4648200"/>
          </a:xfrm>
          <a:noFill/>
          <a:ln>
            <a:noFill/>
          </a:ln>
        </p:spPr>
        <p:txBody>
          <a:bodyPr>
            <a:normAutofit fontScale="85000" lnSpcReduction="20000"/>
          </a:bodyPr>
          <a:lstStyle/>
          <a:p>
            <a:pPr marL="354013" indent="-354013" algn="just" rtl="1">
              <a:lnSpc>
                <a:spcPct val="170000"/>
              </a:lnSpc>
              <a:buFont typeface="Wingdings" pitchFamily="2" charset="2"/>
              <a:buChar char="ü"/>
            </a:pPr>
            <a:r>
              <a:rPr lang="ar-SA" dirty="0">
                <a:cs typeface="B Zar" panose="00000400000000000000" pitchFamily="2" charset="-78"/>
              </a:rPr>
              <a:t>با عنايت به </a:t>
            </a:r>
            <a:r>
              <a:rPr lang="ar-SA" u="sng" dirty="0">
                <a:cs typeface="B Zar" panose="00000400000000000000" pitchFamily="2" charset="-78"/>
              </a:rPr>
              <a:t>مصوبه جلسه 376 معاونين، شهرداران و سازمان </a:t>
            </a:r>
            <a:r>
              <a:rPr lang="ar-SA" dirty="0">
                <a:cs typeface="B Zar" panose="00000400000000000000" pitchFamily="2" charset="-78"/>
              </a:rPr>
              <a:t>ها  در خصوص تدوين برنامه پنج ساله سوم، وظيفه مركز مطالعات فراهم نمودن بستر تنظيم و هماهنگي بين بخشي و فرابخشي درون و برون شهرداري و  معاونت برنامه ريزي، توسعه شهري و امور شورا كما في السابق مسئوليت پاسخ گويي، جمع بندي، تصميم سازي جهت تائيد نهايي و پايش برنامه طبق روال قبل را بر عهده خواهد </a:t>
            </a:r>
            <a:r>
              <a:rPr lang="ar-SA" dirty="0" smtClean="0">
                <a:cs typeface="B Zar" panose="00000400000000000000" pitchFamily="2" charset="-78"/>
              </a:rPr>
              <a:t>داشت</a:t>
            </a:r>
            <a:r>
              <a:rPr lang="fa-IR" dirty="0" smtClean="0">
                <a:cs typeface="B Zar" panose="00000400000000000000" pitchFamily="2" charset="-78"/>
              </a:rPr>
              <a:t>.</a:t>
            </a:r>
          </a:p>
          <a:p>
            <a:pPr marL="354013" indent="-354013" algn="just" rtl="1">
              <a:lnSpc>
                <a:spcPct val="170000"/>
              </a:lnSpc>
              <a:buFont typeface="Wingdings" pitchFamily="2" charset="2"/>
              <a:buChar char="ü"/>
            </a:pPr>
            <a:r>
              <a:rPr lang="fa-IR" dirty="0" smtClean="0">
                <a:cs typeface="B Zar" panose="00000400000000000000" pitchFamily="2" charset="-78"/>
              </a:rPr>
              <a:t>بر اساس </a:t>
            </a:r>
            <a:r>
              <a:rPr lang="fa-IR" u="sng" dirty="0" smtClean="0">
                <a:cs typeface="B Zar" panose="00000400000000000000" pitchFamily="2" charset="-78"/>
              </a:rPr>
              <a:t>شرح وظایف دبیرخانه دائمی پایش برنامه </a:t>
            </a:r>
            <a:r>
              <a:rPr lang="fa-IR" dirty="0" smtClean="0">
                <a:cs typeface="B Zar" panose="00000400000000000000" pitchFamily="2" charset="-78"/>
              </a:rPr>
              <a:t>ابلاغی از سوی شهردار محترم تهران، بستر سازی تدوین برنامه پنج ساله سوم شهرداری تهران بر عهده دبیرخانه دائمی پایش برنامه است. </a:t>
            </a:r>
          </a:p>
          <a:p>
            <a:pPr marL="354013" indent="-354013" algn="just">
              <a:lnSpc>
                <a:spcPct val="170000"/>
              </a:lnSpc>
              <a:buFont typeface="Wingdings" pitchFamily="2" charset="2"/>
              <a:buChar char="ü"/>
            </a:pPr>
            <a:r>
              <a:rPr lang="fa-IR" dirty="0">
                <a:cs typeface="B Zar" panose="00000400000000000000" pitchFamily="2" charset="-78"/>
              </a:rPr>
              <a:t>بر اساس </a:t>
            </a:r>
            <a:r>
              <a:rPr lang="fa-IR" u="sng" dirty="0">
                <a:cs typeface="B Zar" panose="00000400000000000000" pitchFamily="2" charset="-78"/>
              </a:rPr>
              <a:t>بند د ذیل ماده واحده مصوبه 2272 مورخ 3/12/95 شورای اسلامی شهر تهران</a:t>
            </a:r>
            <a:r>
              <a:rPr lang="fa-IR" dirty="0">
                <a:cs typeface="B Zar" panose="00000400000000000000" pitchFamily="2" charset="-78"/>
              </a:rPr>
              <a:t>، «شهرداری تهران (معاونت برنامه ریزی، توسعه شهری و امور شورا) </a:t>
            </a:r>
            <a:r>
              <a:rPr lang="fa-IR" dirty="0" smtClean="0">
                <a:cs typeface="B Zar" panose="00000400000000000000" pitchFamily="2" charset="-78"/>
              </a:rPr>
              <a:t>مکلف </a:t>
            </a:r>
            <a:r>
              <a:rPr lang="fa-IR" dirty="0">
                <a:cs typeface="B Zar" panose="00000400000000000000" pitchFamily="2" charset="-78"/>
              </a:rPr>
              <a:t>است به صورت منظم هر سه (3) ماه یکبار گزارش اقدامات صورت گرفته  در فرایند تدوین برنامه سوم شهرداری تهران را به شورای اسلامی شهر تهران ارسال نماید</a:t>
            </a:r>
            <a:r>
              <a:rPr lang="fa-IR" dirty="0" smtClean="0">
                <a:cs typeface="B Zar" panose="00000400000000000000" pitchFamily="2" charset="-78"/>
              </a:rPr>
              <a:t>.»</a:t>
            </a:r>
            <a:endParaRPr lang="fa-IR" dirty="0">
              <a:cs typeface="B Zar" panose="00000400000000000000" pitchFamily="2" charset="-78"/>
            </a:endParaRPr>
          </a:p>
        </p:txBody>
      </p:sp>
      <p:sp>
        <p:nvSpPr>
          <p:cNvPr id="2" name="Action Button: Return 1">
            <a:hlinkClick r:id="rId2" action="ppaction://hlinksldjump" highlightClick="1"/>
          </p:cNvPr>
          <p:cNvSpPr/>
          <p:nvPr/>
        </p:nvSpPr>
        <p:spPr>
          <a:xfrm>
            <a:off x="291662" y="467579"/>
            <a:ext cx="698938" cy="706821"/>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182</a:t>
            </a:fld>
            <a:endParaRPr lang="fa-IR"/>
          </a:p>
        </p:txBody>
      </p:sp>
    </p:spTree>
    <p:extLst>
      <p:ext uri="{BB962C8B-B14F-4D97-AF65-F5344CB8AC3E}">
        <p14:creationId xmlns:p14="http://schemas.microsoft.com/office/powerpoint/2010/main" val="2865807913"/>
      </p:ext>
    </p:extLst>
  </p:cSld>
  <p:clrMapOvr>
    <a:masterClrMapping/>
  </p:clrMapOvr>
  <p:transition spd="med" advClick="0">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5000" b="-5000"/>
          </a:stretch>
        </a:blipFill>
        <a:effectLst/>
      </p:bgPr>
    </p:bg>
    <p:spTree>
      <p:nvGrpSpPr>
        <p:cNvPr id="1" name=""/>
        <p:cNvGrpSpPr/>
        <p:nvPr/>
      </p:nvGrpSpPr>
      <p:grpSpPr>
        <a:xfrm>
          <a:off x="0" y="0"/>
          <a:ext cx="0" cy="0"/>
          <a:chOff x="0" y="0"/>
          <a:chExt cx="0" cy="0"/>
        </a:xfrm>
      </p:grpSpPr>
      <p:sp>
        <p:nvSpPr>
          <p:cNvPr id="5" name="TextBox 4"/>
          <p:cNvSpPr txBox="1"/>
          <p:nvPr/>
        </p:nvSpPr>
        <p:spPr>
          <a:xfrm>
            <a:off x="2286000" y="2743200"/>
            <a:ext cx="4191000" cy="2215991"/>
          </a:xfrm>
          <a:prstGeom prst="rect">
            <a:avLst/>
          </a:prstGeom>
          <a:noFill/>
        </p:spPr>
        <p:txBody>
          <a:bodyPr wrap="square" rtlCol="1">
            <a:spAutoFit/>
          </a:bodyPr>
          <a:lstStyle/>
          <a:p>
            <a:pPr algn="ctr" rtl="1"/>
            <a:r>
              <a:rPr lang="fa-IR" sz="13800" b="1" dirty="0" smtClean="0">
                <a:cs typeface="B Zar" panose="00000400000000000000" pitchFamily="2" charset="-78"/>
              </a:rPr>
              <a:t>پایان</a:t>
            </a:r>
            <a:endParaRPr lang="fa-IR" sz="13800" b="1" dirty="0">
              <a:cs typeface="B Zar" panose="00000400000000000000" pitchFamily="2" charset="-78"/>
            </a:endParaRPr>
          </a:p>
        </p:txBody>
      </p:sp>
      <p:sp>
        <p:nvSpPr>
          <p:cNvPr id="7" name="Slide Number Placeholder 6"/>
          <p:cNvSpPr>
            <a:spLocks noGrp="1"/>
          </p:cNvSpPr>
          <p:nvPr>
            <p:ph type="sldNum" sz="quarter" idx="12"/>
          </p:nvPr>
        </p:nvSpPr>
        <p:spPr/>
        <p:txBody>
          <a:bodyPr/>
          <a:lstStyle/>
          <a:p>
            <a:fld id="{8AF34D74-9CAA-4A47-A7FD-3A4E4E9E2722}" type="slidenum">
              <a:rPr lang="fa-IR" smtClean="0"/>
              <a:pPr/>
              <a:t>183</a:t>
            </a:fld>
            <a:endParaRPr lang="fa-IR"/>
          </a:p>
        </p:txBody>
      </p:sp>
      <p:sp>
        <p:nvSpPr>
          <p:cNvPr id="8" name="Action Button: Home 7">
            <a:hlinkClick r:id="" action="ppaction://hlinkshowjump?jump=firstslide" highlightClick="1"/>
          </p:cNvPr>
          <p:cNvSpPr/>
          <p:nvPr/>
        </p:nvSpPr>
        <p:spPr>
          <a:xfrm>
            <a:off x="180975" y="228600"/>
            <a:ext cx="895350" cy="717551"/>
          </a:xfrm>
          <a:prstGeom prst="actionButtonHome">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131436298"/>
      </p:ext>
    </p:extLst>
  </p:cSld>
  <p:clrMapOvr>
    <a:masterClrMapping/>
  </p:clrMapOvr>
  <p:transition spd="med"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3810000" y="304800"/>
            <a:ext cx="5334000" cy="838200"/>
          </a:xfrm>
          <a:noFill/>
          <a:ln>
            <a:noFill/>
          </a:ln>
        </p:spPr>
        <p:txBody>
          <a:bodyPr/>
          <a:lstStyle/>
          <a:p>
            <a:pPr algn="r"/>
            <a:r>
              <a:rPr lang="fa-IR" dirty="0">
                <a:solidFill>
                  <a:schemeClr val="tx1"/>
                </a:solidFill>
                <a:cs typeface="B Titr" panose="00000700000000000000" pitchFamily="2" charset="-78"/>
              </a:rPr>
              <a:t>نقاط </a:t>
            </a:r>
            <a:r>
              <a:rPr lang="fa-IR" dirty="0" smtClean="0">
                <a:solidFill>
                  <a:schemeClr val="tx1"/>
                </a:solidFill>
                <a:cs typeface="B Titr" panose="00000700000000000000" pitchFamily="2" charset="-78"/>
              </a:rPr>
              <a:t>ضعف برنامه </a:t>
            </a:r>
            <a:r>
              <a:rPr lang="fa-IR" dirty="0">
                <a:solidFill>
                  <a:schemeClr val="tx1"/>
                </a:solidFill>
                <a:cs typeface="B Titr" panose="00000700000000000000" pitchFamily="2" charset="-78"/>
              </a:rPr>
              <a:t>پنجساله دوم</a:t>
            </a:r>
            <a:endParaRPr lang="fa-IR" dirty="0">
              <a:solidFill>
                <a:schemeClr val="tx1"/>
              </a:solidFill>
            </a:endParaRPr>
          </a:p>
        </p:txBody>
      </p:sp>
      <p:sp>
        <p:nvSpPr>
          <p:cNvPr id="3" name="Content Placeholder 2"/>
          <p:cNvSpPr>
            <a:spLocks noGrp="1"/>
          </p:cNvSpPr>
          <p:nvPr>
            <p:ph idx="1"/>
          </p:nvPr>
        </p:nvSpPr>
        <p:spPr>
          <a:xfrm>
            <a:off x="762000" y="1600200"/>
            <a:ext cx="7848600" cy="5014912"/>
          </a:xfrm>
          <a:noFill/>
          <a:ln>
            <a:noFill/>
          </a:ln>
        </p:spPr>
        <p:txBody>
          <a:bodyPr>
            <a:normAutofit fontScale="92500" lnSpcReduction="20000"/>
          </a:bodyPr>
          <a:lstStyle/>
          <a:p>
            <a:pPr algn="just">
              <a:lnSpc>
                <a:spcPct val="150000"/>
              </a:lnSpc>
            </a:pPr>
            <a:r>
              <a:rPr lang="fa-IR" dirty="0" smtClean="0">
                <a:cs typeface="B Nazanin" panose="00000400000000000000" pitchFamily="2" charset="-78"/>
              </a:rPr>
              <a:t>در </a:t>
            </a:r>
            <a:r>
              <a:rPr lang="fa-IR" dirty="0">
                <a:cs typeface="B Nazanin" panose="00000400000000000000" pitchFamily="2" charset="-78"/>
              </a:rPr>
              <a:t>صورت عدم اطلاع از فرایند تصویب برنامه، جداول ذیل </a:t>
            </a:r>
            <a:r>
              <a:rPr lang="fa-IR" dirty="0" smtClean="0">
                <a:cs typeface="B Nazanin" panose="00000400000000000000" pitchFamily="2" charset="-78"/>
              </a:rPr>
              <a:t>د </a:t>
            </a:r>
            <a:r>
              <a:rPr lang="fa-IR" dirty="0" err="1" smtClean="0">
                <a:cs typeface="B Nazanin" panose="00000400000000000000" pitchFamily="2" charset="-78"/>
              </a:rPr>
              <a:t>وماده</a:t>
            </a:r>
            <a:r>
              <a:rPr lang="fa-IR" dirty="0" smtClean="0">
                <a:cs typeface="B Nazanin" panose="00000400000000000000" pitchFamily="2" charset="-78"/>
              </a:rPr>
              <a:t> </a:t>
            </a:r>
            <a:r>
              <a:rPr lang="fa-IR" dirty="0">
                <a:cs typeface="B Nazanin" panose="00000400000000000000" pitchFamily="2" charset="-78"/>
              </a:rPr>
              <a:t>1 و 2 قانون برنامه زائد و بدون ارتباط با فصول بعدی این قانون به نظر می رسد. </a:t>
            </a:r>
            <a:endParaRPr lang="fa-IR" dirty="0" smtClean="0">
              <a:cs typeface="B Nazanin" panose="00000400000000000000" pitchFamily="2" charset="-78"/>
            </a:endParaRPr>
          </a:p>
          <a:p>
            <a:pPr algn="just">
              <a:lnSpc>
                <a:spcPct val="150000"/>
              </a:lnSpc>
            </a:pPr>
            <a:r>
              <a:rPr lang="fa-IR" dirty="0" err="1" smtClean="0">
                <a:cs typeface="B Nazanin" panose="00000400000000000000" pitchFamily="2" charset="-78"/>
              </a:rPr>
              <a:t>راهبردها</a:t>
            </a:r>
            <a:r>
              <a:rPr lang="fa-IR" dirty="0" smtClean="0">
                <a:cs typeface="B Nazanin" panose="00000400000000000000" pitchFamily="2" charset="-78"/>
              </a:rPr>
              <a:t> </a:t>
            </a:r>
            <a:r>
              <a:rPr lang="fa-IR" dirty="0">
                <a:cs typeface="B Nazanin" panose="00000400000000000000" pitchFamily="2" charset="-78"/>
              </a:rPr>
              <a:t>و سیاست های برنامه منتج از تحلیل های </a:t>
            </a:r>
            <a:r>
              <a:rPr lang="en-US" dirty="0">
                <a:cs typeface="B Nazanin" panose="00000400000000000000" pitchFamily="2" charset="-78"/>
              </a:rPr>
              <a:t>SWOT </a:t>
            </a:r>
            <a:r>
              <a:rPr lang="fa-IR" dirty="0">
                <a:cs typeface="B Nazanin" panose="00000400000000000000" pitchFamily="2" charset="-78"/>
              </a:rPr>
              <a:t>تهیه شده در اسناد پشتیبان برنامه نبوده است. </a:t>
            </a:r>
            <a:endParaRPr lang="fa-IR" dirty="0" smtClean="0">
              <a:cs typeface="B Nazanin" panose="00000400000000000000" pitchFamily="2" charset="-78"/>
            </a:endParaRPr>
          </a:p>
          <a:p>
            <a:pPr algn="just">
              <a:lnSpc>
                <a:spcPct val="150000"/>
              </a:lnSpc>
            </a:pPr>
            <a:r>
              <a:rPr lang="fa-IR" dirty="0" smtClean="0">
                <a:cs typeface="B Nazanin" panose="00000400000000000000" pitchFamily="2" charset="-78"/>
              </a:rPr>
              <a:t>برنامه </a:t>
            </a:r>
            <a:r>
              <a:rPr lang="fa-IR" dirty="0">
                <a:cs typeface="B Nazanin" panose="00000400000000000000" pitchFamily="2" charset="-78"/>
              </a:rPr>
              <a:t>فاقد </a:t>
            </a:r>
            <a:r>
              <a:rPr lang="fa-IR" dirty="0" smtClean="0">
                <a:cs typeface="B Nazanin" panose="00000400000000000000" pitchFamily="2" charset="-78"/>
              </a:rPr>
              <a:t>جهت گیری </a:t>
            </a:r>
            <a:r>
              <a:rPr lang="fa-IR" dirty="0">
                <a:cs typeface="B Nazanin" panose="00000400000000000000" pitchFamily="2" charset="-78"/>
              </a:rPr>
              <a:t>کلی استراتژیک و اولویت بندی اقدام است. </a:t>
            </a:r>
            <a:endParaRPr lang="fa-IR" dirty="0" smtClean="0">
              <a:cs typeface="B Nazanin" panose="00000400000000000000" pitchFamily="2" charset="-78"/>
            </a:endParaRPr>
          </a:p>
          <a:p>
            <a:pPr algn="just">
              <a:lnSpc>
                <a:spcPct val="150000"/>
              </a:lnSpc>
            </a:pPr>
            <a:r>
              <a:rPr lang="fa-IR" dirty="0" smtClean="0">
                <a:cs typeface="B Nazanin" panose="00000400000000000000" pitchFamily="2" charset="-78"/>
              </a:rPr>
              <a:t>برآوردهای </a:t>
            </a:r>
            <a:r>
              <a:rPr lang="fa-IR" dirty="0">
                <a:cs typeface="B Nazanin" panose="00000400000000000000" pitchFamily="2" charset="-78"/>
              </a:rPr>
              <a:t>جدول منابع و مصارف برنامه </a:t>
            </a:r>
            <a:r>
              <a:rPr lang="fa-IR" dirty="0" smtClean="0">
                <a:cs typeface="B Nazanin" panose="00000400000000000000" pitchFamily="2" charset="-78"/>
              </a:rPr>
              <a:t>برای تحقق اهداف و احکام آن به هیچ عنوان دقیق </a:t>
            </a:r>
            <a:r>
              <a:rPr lang="fa-IR" dirty="0">
                <a:cs typeface="B Nazanin" panose="00000400000000000000" pitchFamily="2" charset="-78"/>
              </a:rPr>
              <a:t>نبوده است. </a:t>
            </a:r>
            <a:endParaRPr lang="fa-IR" dirty="0" smtClean="0">
              <a:cs typeface="B Nazanin" panose="00000400000000000000" pitchFamily="2" charset="-78"/>
            </a:endParaRPr>
          </a:p>
          <a:p>
            <a:pPr algn="just">
              <a:lnSpc>
                <a:spcPct val="150000"/>
              </a:lnSpc>
            </a:pPr>
            <a:r>
              <a:rPr lang="fa-IR" dirty="0" smtClean="0">
                <a:cs typeface="B Nazanin" panose="00000400000000000000" pitchFamily="2" charset="-78"/>
              </a:rPr>
              <a:t>تکراری </a:t>
            </a:r>
            <a:r>
              <a:rPr lang="fa-IR" dirty="0">
                <a:cs typeface="B Nazanin" panose="00000400000000000000" pitchFamily="2" charset="-78"/>
              </a:rPr>
              <a:t>بودن، کلی و مبهم بودن، خیلی جزئی و یا خیلی کلی بودن برخی از احکام برنامه و غیر واقع‌بینانه بودن برخی از احکام برنامه. </a:t>
            </a:r>
            <a:endParaRPr lang="fa-IR" dirty="0" smtClean="0">
              <a:cs typeface="B Nazanin" panose="00000400000000000000" pitchFamily="2" charset="-78"/>
            </a:endParaRPr>
          </a:p>
          <a:p>
            <a:pPr algn="just">
              <a:lnSpc>
                <a:spcPct val="150000"/>
              </a:lnSpc>
            </a:pPr>
            <a:r>
              <a:rPr lang="fa-IR" dirty="0">
                <a:cs typeface="B Nazanin" panose="00000400000000000000" pitchFamily="2" charset="-78"/>
              </a:rPr>
              <a:t>مقادیر هدفگذاری شده غیر واقعی اهداف کمی و عملیاتی، واحد سنجش اشتباه و یا مبهم اهداف کمی برنامه، سنجش ناپذیر بودن برخی از اهداف کمی </a:t>
            </a:r>
          </a:p>
          <a:p>
            <a:pPr algn="just">
              <a:lnSpc>
                <a:spcPct val="150000"/>
              </a:lnSpc>
            </a:pPr>
            <a:r>
              <a:rPr lang="fa-IR" dirty="0" smtClean="0">
                <a:cs typeface="B Nazanin" panose="00000400000000000000" pitchFamily="2" charset="-78"/>
              </a:rPr>
              <a:t>تراکم </a:t>
            </a:r>
            <a:r>
              <a:rPr lang="fa-IR" dirty="0">
                <a:cs typeface="B Nazanin" panose="00000400000000000000" pitchFamily="2" charset="-78"/>
              </a:rPr>
              <a:t>و توزیع نامناسب احکام برنامه در سال اول و دوم </a:t>
            </a:r>
          </a:p>
        </p:txBody>
      </p:sp>
      <p:sp>
        <p:nvSpPr>
          <p:cNvPr id="6" name="Action Button: Return 5">
            <a:hlinkClick r:id="rId2" action="ppaction://hlinksldjump" highlightClick="1"/>
          </p:cNvPr>
          <p:cNvSpPr/>
          <p:nvPr/>
        </p:nvSpPr>
        <p:spPr>
          <a:xfrm>
            <a:off x="304800" y="457200"/>
            <a:ext cx="7620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19</a:t>
            </a:fld>
            <a:endParaRPr lang="fa-IR"/>
          </a:p>
        </p:txBody>
      </p:sp>
    </p:spTree>
    <p:extLst>
      <p:ext uri="{BB962C8B-B14F-4D97-AF65-F5344CB8AC3E}">
        <p14:creationId xmlns:p14="http://schemas.microsoft.com/office/powerpoint/2010/main" val="2851270249"/>
      </p:ext>
    </p:extLst>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1066800" y="388255"/>
            <a:ext cx="7620000" cy="671290"/>
          </a:xfrm>
          <a:noFill/>
        </p:spPr>
        <p:txBody>
          <a:bodyPr/>
          <a:lstStyle/>
          <a:p>
            <a:pPr algn="r"/>
            <a:r>
              <a:rPr lang="fa-IR" b="1" dirty="0" smtClean="0">
                <a:cs typeface="B Nazanin" pitchFamily="2" charset="-78"/>
              </a:rPr>
              <a:t>فهرست مطالب</a:t>
            </a:r>
            <a:endParaRPr lang="fa-IR" b="1" dirty="0">
              <a:cs typeface="B Nazanin" pitchFamily="2" charset="-78"/>
            </a:endParaRPr>
          </a:p>
        </p:txBody>
      </p:sp>
      <p:sp>
        <p:nvSpPr>
          <p:cNvPr id="3" name="Content Placeholder 2"/>
          <p:cNvSpPr>
            <a:spLocks noGrp="1"/>
          </p:cNvSpPr>
          <p:nvPr>
            <p:ph idx="1"/>
          </p:nvPr>
        </p:nvSpPr>
        <p:spPr>
          <a:xfrm>
            <a:off x="381000" y="1836055"/>
            <a:ext cx="8305800" cy="4640945"/>
          </a:xfrm>
          <a:noFill/>
          <a:ln>
            <a:noFill/>
          </a:ln>
        </p:spPr>
        <p:txBody>
          <a:bodyPr>
            <a:noAutofit/>
          </a:bodyPr>
          <a:lstStyle/>
          <a:p>
            <a:pPr marL="0" indent="0">
              <a:lnSpc>
                <a:spcPct val="200000"/>
              </a:lnSpc>
              <a:buNone/>
            </a:pPr>
            <a:r>
              <a:rPr lang="fa-IR" sz="2800" dirty="0" smtClean="0">
                <a:cs typeface="B Nazanin" pitchFamily="2" charset="-78"/>
                <a:hlinkClick r:id="rId2" action="ppaction://hlinksldjump"/>
              </a:rPr>
              <a:t>گزارش شناخت برنامه</a:t>
            </a:r>
            <a:endParaRPr lang="fa-IR" sz="2800" dirty="0" smtClean="0">
              <a:cs typeface="B Nazanin" pitchFamily="2" charset="-78"/>
            </a:endParaRPr>
          </a:p>
          <a:p>
            <a:pPr marL="0" indent="0">
              <a:lnSpc>
                <a:spcPct val="200000"/>
              </a:lnSpc>
              <a:buNone/>
            </a:pPr>
            <a:r>
              <a:rPr lang="fa-IR" sz="2800" dirty="0" smtClean="0">
                <a:cs typeface="B Nazanin" pitchFamily="2" charset="-78"/>
                <a:hlinkClick r:id="rId3" action="ppaction://hlinksldjump"/>
              </a:rPr>
              <a:t>گزارش عملکرد سه ساله برنامه پنجساله دوم شهرداری تهران</a:t>
            </a:r>
            <a:endParaRPr lang="fa-IR" sz="2800" dirty="0" smtClean="0">
              <a:cs typeface="B Nazanin" pitchFamily="2" charset="-78"/>
            </a:endParaRPr>
          </a:p>
          <a:p>
            <a:pPr marL="0" indent="0">
              <a:lnSpc>
                <a:spcPct val="200000"/>
              </a:lnSpc>
              <a:buNone/>
            </a:pPr>
            <a:r>
              <a:rPr lang="fa-IR" sz="2800" dirty="0" smtClean="0">
                <a:cs typeface="B Nazanin" pitchFamily="2" charset="-78"/>
                <a:hlinkClick r:id="rId4" action="ppaction://hlinksldjump"/>
              </a:rPr>
              <a:t>برنامه پنجساله سوم شهرداری تهران</a:t>
            </a:r>
            <a:endParaRPr lang="fa-IR" sz="2800" dirty="0" smtClean="0">
              <a:cs typeface="B Nazanin" pitchFamily="2" charset="-78"/>
            </a:endParaRPr>
          </a:p>
          <a:p>
            <a:pPr marL="0" indent="0">
              <a:lnSpc>
                <a:spcPct val="200000"/>
              </a:lnSpc>
              <a:buNone/>
            </a:pPr>
            <a:r>
              <a:rPr lang="fa-IR" sz="2800" dirty="0" smtClean="0">
                <a:cs typeface="B Nazanin" pitchFamily="2" charset="-78"/>
                <a:hlinkClick r:id="rId5" action="ppaction://hlinksldjump"/>
              </a:rPr>
              <a:t>گزارش </a:t>
            </a:r>
            <a:r>
              <a:rPr lang="fa-IR" sz="2800" dirty="0">
                <a:cs typeface="B Nazanin" pitchFamily="2" charset="-78"/>
                <a:hlinkClick r:id="rId5" action="ppaction://hlinksldjump"/>
              </a:rPr>
              <a:t>آسیب شناسی برنامه پنجساله دوم شهرداری تهران</a:t>
            </a:r>
            <a:endParaRPr lang="fa-IR" sz="2800" dirty="0">
              <a:cs typeface="B Nazanin" pitchFamily="2" charset="-78"/>
            </a:endParaRPr>
          </a:p>
          <a:p>
            <a:pPr marL="0" indent="0">
              <a:lnSpc>
                <a:spcPct val="200000"/>
              </a:lnSpc>
              <a:buNone/>
            </a:pPr>
            <a:endParaRPr lang="fa-IR" sz="2800" dirty="0" smtClean="0">
              <a:cs typeface="B Nazanin" pitchFamily="2" charset="-78"/>
            </a:endParaRPr>
          </a:p>
        </p:txBody>
      </p:sp>
      <p:sp>
        <p:nvSpPr>
          <p:cNvPr id="6" name="Action Button: Home 5">
            <a:hlinkClick r:id="" action="ppaction://hlinkshowjump?jump=firstslide" highlightClick="1"/>
          </p:cNvPr>
          <p:cNvSpPr/>
          <p:nvPr/>
        </p:nvSpPr>
        <p:spPr>
          <a:xfrm>
            <a:off x="434340" y="388255"/>
            <a:ext cx="762000" cy="671290"/>
          </a:xfrm>
          <a:prstGeom prst="actionButtonHome">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cs typeface="B Nazanin" panose="00000400000000000000" pitchFamily="2" charset="-78"/>
              </a:rPr>
              <a:pPr/>
              <a:t>2</a:t>
            </a:fld>
            <a:endParaRPr lang="fa-IR" dirty="0">
              <a:cs typeface="B Nazanin" panose="00000400000000000000" pitchFamily="2" charset="-78"/>
            </a:endParaRPr>
          </a:p>
        </p:txBody>
      </p:sp>
    </p:spTree>
    <p:extLst>
      <p:ext uri="{BB962C8B-B14F-4D97-AF65-F5344CB8AC3E}">
        <p14:creationId xmlns:p14="http://schemas.microsoft.com/office/powerpoint/2010/main" val="3329102444"/>
      </p:ext>
    </p:extLst>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itle 3"/>
          <p:cNvSpPr>
            <a:spLocks noGrp="1"/>
          </p:cNvSpPr>
          <p:nvPr>
            <p:ph type="ctrTitle"/>
          </p:nvPr>
        </p:nvSpPr>
        <p:spPr>
          <a:xfrm>
            <a:off x="2270234" y="304800"/>
            <a:ext cx="6753560" cy="609600"/>
          </a:xfrm>
          <a:noFill/>
          <a:ln>
            <a:noFill/>
          </a:ln>
        </p:spPr>
        <p:txBody>
          <a:bodyPr>
            <a:noAutofit/>
          </a:bodyPr>
          <a:lstStyle/>
          <a:p>
            <a:pPr algn="r">
              <a:lnSpc>
                <a:spcPct val="200000"/>
              </a:lnSpc>
            </a:pPr>
            <a:r>
              <a:rPr lang="fa-IR" sz="2800" cap="all" dirty="0" smtClean="0">
                <a:ln w="12700">
                  <a:solidFill>
                    <a:schemeClr val="tx1"/>
                  </a:solidFill>
                  <a:prstDash val="solid"/>
                </a:ln>
                <a:cs typeface="B Titr" pitchFamily="2" charset="-78"/>
              </a:rPr>
              <a:t>عملکرد سه ساله </a:t>
            </a:r>
            <a:r>
              <a:rPr lang="fa-IR" sz="2800" cap="all" dirty="0">
                <a:ln w="12700">
                  <a:solidFill>
                    <a:schemeClr val="tx1"/>
                  </a:solidFill>
                  <a:prstDash val="solid"/>
                </a:ln>
                <a:cs typeface="B Titr" pitchFamily="2" charset="-78"/>
              </a:rPr>
              <a:t>برنامه پنجساله دوم شهرداری تهران</a:t>
            </a:r>
          </a:p>
        </p:txBody>
      </p:sp>
      <p:sp>
        <p:nvSpPr>
          <p:cNvPr id="5" name="Rectangle 4"/>
          <p:cNvSpPr/>
          <p:nvPr/>
        </p:nvSpPr>
        <p:spPr>
          <a:xfrm>
            <a:off x="3276600" y="1905000"/>
            <a:ext cx="5747194" cy="3970318"/>
          </a:xfrm>
          <a:prstGeom prst="rect">
            <a:avLst/>
          </a:prstGeom>
          <a:noFill/>
          <a:ln>
            <a:noFill/>
          </a:ln>
        </p:spPr>
        <p:txBody>
          <a:bodyPr wrap="square">
            <a:spAutoFit/>
          </a:bodyPr>
          <a:lstStyle/>
          <a:p>
            <a:pPr marL="814388" algn="just" rtl="1">
              <a:lnSpc>
                <a:spcPct val="150000"/>
              </a:lnSpc>
            </a:pPr>
            <a:r>
              <a:rPr lang="fa-IR" sz="2400" dirty="0">
                <a:cs typeface="B Nazanin" pitchFamily="2" charset="-78"/>
                <a:hlinkClick r:id="rId2" action="ppaction://hlinksldjump"/>
              </a:rPr>
              <a:t>پیشرفت کلی برنامه</a:t>
            </a:r>
            <a:endParaRPr lang="fa-IR" sz="2400" dirty="0">
              <a:cs typeface="B Nazanin" pitchFamily="2" charset="-78"/>
            </a:endParaRPr>
          </a:p>
          <a:p>
            <a:pPr marL="814388" algn="just" rtl="1">
              <a:lnSpc>
                <a:spcPct val="150000"/>
              </a:lnSpc>
            </a:pPr>
            <a:r>
              <a:rPr lang="fa-IR" sz="2400" dirty="0">
                <a:cs typeface="B Nazanin" pitchFamily="2" charset="-78"/>
                <a:hlinkClick r:id="rId3" action="ppaction://hlinksldjump"/>
              </a:rPr>
              <a:t>حوزه مأموریتی حمل و نقل و ترافیک</a:t>
            </a:r>
            <a:endParaRPr lang="fa-IR" sz="2400" dirty="0">
              <a:cs typeface="B Nazanin" pitchFamily="2" charset="-78"/>
            </a:endParaRPr>
          </a:p>
          <a:p>
            <a:pPr marL="814388" algn="just" rtl="1">
              <a:lnSpc>
                <a:spcPct val="150000"/>
              </a:lnSpc>
            </a:pPr>
            <a:r>
              <a:rPr lang="fa-IR" sz="2400" dirty="0">
                <a:cs typeface="B Nazanin" pitchFamily="2" charset="-78"/>
                <a:hlinkClick r:id="rId4" action="ppaction://hlinksldjump"/>
              </a:rPr>
              <a:t>حوزه مأموریتی خدمات شهری و محیط زیست</a:t>
            </a:r>
            <a:endParaRPr lang="fa-IR" sz="2400" dirty="0">
              <a:cs typeface="B Nazanin" pitchFamily="2" charset="-78"/>
            </a:endParaRPr>
          </a:p>
          <a:p>
            <a:pPr marL="814388" algn="just" rtl="1">
              <a:lnSpc>
                <a:spcPct val="150000"/>
              </a:lnSpc>
            </a:pPr>
            <a:r>
              <a:rPr lang="fa-IR" sz="2400" dirty="0">
                <a:cs typeface="B Nazanin" pitchFamily="2" charset="-78"/>
                <a:hlinkClick r:id="rId5" action="ppaction://hlinksldjump"/>
              </a:rPr>
              <a:t>حوزه مأموریتی ایمنی و مدیریت بحران</a:t>
            </a:r>
            <a:endParaRPr lang="fa-IR" sz="2400" dirty="0">
              <a:cs typeface="B Nazanin" pitchFamily="2" charset="-78"/>
            </a:endParaRPr>
          </a:p>
          <a:p>
            <a:pPr marL="814388" algn="just" rtl="1">
              <a:lnSpc>
                <a:spcPct val="150000"/>
              </a:lnSpc>
            </a:pPr>
            <a:r>
              <a:rPr lang="fa-IR" sz="2400" dirty="0">
                <a:cs typeface="B Nazanin" pitchFamily="2" charset="-78"/>
                <a:hlinkClick r:id="rId6" action="ppaction://hlinksldjump"/>
              </a:rPr>
              <a:t>حوزه مأموریتی شهرسازی و معماری</a:t>
            </a:r>
            <a:endParaRPr lang="fa-IR" sz="2400" dirty="0">
              <a:cs typeface="B Nazanin" pitchFamily="2" charset="-78"/>
            </a:endParaRPr>
          </a:p>
          <a:p>
            <a:pPr marL="814388" algn="just" rtl="1">
              <a:lnSpc>
                <a:spcPct val="150000"/>
              </a:lnSpc>
            </a:pPr>
            <a:r>
              <a:rPr lang="fa-IR" sz="2400" dirty="0">
                <a:cs typeface="B Nazanin" pitchFamily="2" charset="-78"/>
                <a:hlinkClick r:id="rId7" action="ppaction://hlinksldjump"/>
              </a:rPr>
              <a:t>حوزه مأموریتی اجتماعی و فرهنگی</a:t>
            </a:r>
            <a:endParaRPr lang="fa-IR" sz="2400" dirty="0">
              <a:cs typeface="B Nazanin" pitchFamily="2" charset="-78"/>
            </a:endParaRPr>
          </a:p>
          <a:p>
            <a:pPr marL="814388" algn="just" rtl="1">
              <a:lnSpc>
                <a:spcPct val="150000"/>
              </a:lnSpc>
            </a:pPr>
            <a:r>
              <a:rPr lang="fa-IR" sz="2400" dirty="0">
                <a:cs typeface="B Nazanin" pitchFamily="2" charset="-78"/>
                <a:hlinkClick r:id="rId8" action="ppaction://hlinksldjump"/>
              </a:rPr>
              <a:t>حوزه مأموریتی توسعه مدیریت و هوشمندسازی</a:t>
            </a:r>
            <a:endParaRPr lang="fa-IR" sz="2400" dirty="0">
              <a:cs typeface="B Nazanin" pitchFamily="2" charset="-78"/>
            </a:endParaRPr>
          </a:p>
        </p:txBody>
      </p:sp>
      <p:sp>
        <p:nvSpPr>
          <p:cNvPr id="3" name="Action Button: Return 2">
            <a:hlinkClick r:id="rId9" action="ppaction://hlinksldjump" highlightClick="1"/>
          </p:cNvPr>
          <p:cNvSpPr/>
          <p:nvPr/>
        </p:nvSpPr>
        <p:spPr>
          <a:xfrm>
            <a:off x="69993" y="336427"/>
            <a:ext cx="809297" cy="77251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Action Button: Forward or Next 1">
            <a:hlinkClick r:id="" action="ppaction://hlinkshowjump?jump=nextslide" highlightClick="1"/>
          </p:cNvPr>
          <p:cNvSpPr/>
          <p:nvPr/>
        </p:nvSpPr>
        <p:spPr>
          <a:xfrm>
            <a:off x="1178028" y="336427"/>
            <a:ext cx="756745"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152689997"/>
      </p:ext>
    </p:extLst>
  </p:cSld>
  <p:clrMapOvr>
    <a:masterClrMapping/>
  </p:clrMapOvr>
  <p:transition spd="med"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aphicFrame>
        <p:nvGraphicFramePr>
          <p:cNvPr id="4" name="Table 3"/>
          <p:cNvGraphicFramePr>
            <a:graphicFrameLocks noGrp="1"/>
          </p:cNvGraphicFramePr>
          <p:nvPr>
            <p:extLst>
              <p:ext uri="{D42A27DB-BD31-4B8C-83A1-F6EECF244321}">
                <p14:modId xmlns:p14="http://schemas.microsoft.com/office/powerpoint/2010/main" val="2583284451"/>
              </p:ext>
            </p:extLst>
          </p:nvPr>
        </p:nvGraphicFramePr>
        <p:xfrm>
          <a:off x="457200" y="1736859"/>
          <a:ext cx="8001000" cy="4621303"/>
        </p:xfrm>
        <a:graphic>
          <a:graphicData uri="http://schemas.openxmlformats.org/drawingml/2006/table">
            <a:tbl>
              <a:tblPr firstRow="1" bandRow="1">
                <a:tableStyleId>{7DF18680-E054-41AD-8BC1-D1AEF772440D}</a:tableStyleId>
              </a:tblPr>
              <a:tblGrid>
                <a:gridCol w="2444750"/>
                <a:gridCol w="2444750"/>
                <a:gridCol w="3111500"/>
              </a:tblGrid>
              <a:tr h="12954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Nazanin" pitchFamily="2" charset="-78"/>
                        </a:rPr>
                        <a:t>درصد تحقق کلی مواد و احکام </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Nazanin" pitchFamily="2" charset="-78"/>
                        </a:rPr>
                        <a:t>درصد تحقق اهداف</a:t>
                      </a:r>
                      <a:r>
                        <a:rPr lang="fa-IR" baseline="0" dirty="0" smtClean="0">
                          <a:cs typeface="B Nazanin" pitchFamily="2" charset="-78"/>
                        </a:rPr>
                        <a:t> کمی</a:t>
                      </a:r>
                    </a:p>
                  </a:txBody>
                  <a:tcPr anchor="ctr"/>
                </a:tc>
                <a:tc>
                  <a:txBody>
                    <a:bodyPr/>
                    <a:lstStyle/>
                    <a:p>
                      <a:pPr algn="ctr" rtl="1"/>
                      <a:r>
                        <a:rPr lang="fa-IR" dirty="0" smtClean="0">
                          <a:cs typeface="B Nazanin" pitchFamily="2" charset="-78"/>
                        </a:rPr>
                        <a:t>حوزه ماموریتی</a:t>
                      </a:r>
                      <a:endParaRPr lang="en-US" dirty="0">
                        <a:cs typeface="B Nazanin" pitchFamily="2" charset="-78"/>
                      </a:endParaRPr>
                    </a:p>
                  </a:txBody>
                  <a:tcPr anchor="ctr"/>
                </a:tc>
              </a:tr>
              <a:tr h="475129">
                <a:tc>
                  <a:txBody>
                    <a:bodyPr/>
                    <a:lstStyle/>
                    <a:p>
                      <a:pPr algn="ctr" rtl="1"/>
                      <a:r>
                        <a:rPr lang="fa-IR" sz="2000" dirty="0" smtClean="0">
                          <a:cs typeface="B Nazanin" pitchFamily="2" charset="-78"/>
                        </a:rPr>
                        <a:t>78</a:t>
                      </a:r>
                      <a:endParaRPr lang="en-US" sz="2000" dirty="0">
                        <a:cs typeface="B Nazanin" pitchFamily="2" charset="-78"/>
                      </a:endParaRPr>
                    </a:p>
                  </a:txBody>
                  <a:tcPr anchor="ctr"/>
                </a:tc>
                <a:tc>
                  <a:txBody>
                    <a:bodyPr/>
                    <a:lstStyle/>
                    <a:p>
                      <a:pPr algn="ctr" rtl="1"/>
                      <a:r>
                        <a:rPr lang="fa-IR" sz="2000" dirty="0" smtClean="0">
                          <a:cs typeface="B Nazanin" pitchFamily="2" charset="-78"/>
                        </a:rPr>
                        <a:t>67</a:t>
                      </a:r>
                      <a:endParaRPr lang="en-US" sz="2000" dirty="0">
                        <a:cs typeface="B Nazanin" pitchFamily="2" charset="-78"/>
                      </a:endParaRPr>
                    </a:p>
                  </a:txBody>
                  <a:tcPr anchor="ctr"/>
                </a:tc>
                <a:tc>
                  <a:txBody>
                    <a:bodyPr/>
                    <a:lstStyle/>
                    <a:p>
                      <a:pPr algn="ctr" rtl="1"/>
                      <a:r>
                        <a:rPr lang="fa-IR" dirty="0" smtClean="0">
                          <a:cs typeface="B Nazanin" pitchFamily="2" charset="-78"/>
                        </a:rPr>
                        <a:t>حمل و نقل و ترافیک</a:t>
                      </a:r>
                      <a:endParaRPr lang="en-US" dirty="0">
                        <a:cs typeface="B Nazanin" pitchFamily="2" charset="-78"/>
                      </a:endParaRPr>
                    </a:p>
                  </a:txBody>
                  <a:tcPr anchor="ctr"/>
                </a:tc>
              </a:tr>
              <a:tr h="475129">
                <a:tc>
                  <a:txBody>
                    <a:bodyPr/>
                    <a:lstStyle/>
                    <a:p>
                      <a:pPr algn="ctr" rtl="1"/>
                      <a:r>
                        <a:rPr lang="fa-IR" sz="2000" dirty="0" smtClean="0">
                          <a:cs typeface="B Nazanin" pitchFamily="2" charset="-78"/>
                        </a:rPr>
                        <a:t>77</a:t>
                      </a:r>
                      <a:endParaRPr lang="en-US" sz="2000" dirty="0">
                        <a:cs typeface="B Nazanin" pitchFamily="2" charset="-78"/>
                      </a:endParaRPr>
                    </a:p>
                  </a:txBody>
                  <a:tcPr anchor="ctr"/>
                </a:tc>
                <a:tc>
                  <a:txBody>
                    <a:bodyPr/>
                    <a:lstStyle/>
                    <a:p>
                      <a:pPr algn="ctr" rtl="1"/>
                      <a:r>
                        <a:rPr lang="fa-IR" sz="2000" dirty="0" smtClean="0">
                          <a:cs typeface="B Nazanin" pitchFamily="2" charset="-78"/>
                        </a:rPr>
                        <a:t>80</a:t>
                      </a:r>
                      <a:endParaRPr lang="en-US" sz="2000" dirty="0">
                        <a:cs typeface="B Nazanin" pitchFamily="2" charset="-78"/>
                      </a:endParaRPr>
                    </a:p>
                  </a:txBody>
                  <a:tcPr anchor="ctr"/>
                </a:tc>
                <a:tc>
                  <a:txBody>
                    <a:bodyPr/>
                    <a:lstStyle/>
                    <a:p>
                      <a:pPr algn="ctr" rtl="1"/>
                      <a:r>
                        <a:rPr lang="fa-IR" dirty="0" smtClean="0">
                          <a:cs typeface="B Nazanin" pitchFamily="2" charset="-78"/>
                        </a:rPr>
                        <a:t>محیط زیست و خدمات شهری</a:t>
                      </a:r>
                      <a:endParaRPr lang="en-US" dirty="0">
                        <a:cs typeface="B Nazanin" pitchFamily="2" charset="-78"/>
                      </a:endParaRPr>
                    </a:p>
                  </a:txBody>
                  <a:tcPr anchor="ctr"/>
                </a:tc>
              </a:tr>
              <a:tr h="475129">
                <a:tc>
                  <a:txBody>
                    <a:bodyPr/>
                    <a:lstStyle/>
                    <a:p>
                      <a:pPr algn="ctr" rtl="1"/>
                      <a:r>
                        <a:rPr lang="fa-IR" sz="2000" dirty="0" smtClean="0">
                          <a:cs typeface="B Nazanin" pitchFamily="2" charset="-78"/>
                        </a:rPr>
                        <a:t>64</a:t>
                      </a:r>
                      <a:endParaRPr lang="en-US" sz="2000" dirty="0">
                        <a:cs typeface="B Nazanin" pitchFamily="2" charset="-78"/>
                      </a:endParaRPr>
                    </a:p>
                  </a:txBody>
                  <a:tcPr anchor="ctr"/>
                </a:tc>
                <a:tc>
                  <a:txBody>
                    <a:bodyPr/>
                    <a:lstStyle/>
                    <a:p>
                      <a:pPr algn="ctr" rtl="1"/>
                      <a:r>
                        <a:rPr lang="fa-IR" sz="2000" dirty="0" smtClean="0">
                          <a:cs typeface="B Nazanin" pitchFamily="2" charset="-78"/>
                        </a:rPr>
                        <a:t>62</a:t>
                      </a:r>
                      <a:endParaRPr lang="en-US" sz="2000" dirty="0">
                        <a:cs typeface="B Nazanin" pitchFamily="2" charset="-78"/>
                      </a:endParaRPr>
                    </a:p>
                  </a:txBody>
                  <a:tcPr anchor="ctr"/>
                </a:tc>
                <a:tc>
                  <a:txBody>
                    <a:bodyPr/>
                    <a:lstStyle/>
                    <a:p>
                      <a:pPr algn="ctr" rtl="1"/>
                      <a:r>
                        <a:rPr lang="fa-IR" dirty="0" smtClean="0">
                          <a:cs typeface="B Nazanin" pitchFamily="2" charset="-78"/>
                        </a:rPr>
                        <a:t>ایمنی و مدیریت بحران</a:t>
                      </a:r>
                      <a:endParaRPr lang="en-US" dirty="0">
                        <a:cs typeface="B Nazanin" pitchFamily="2" charset="-78"/>
                      </a:endParaRPr>
                    </a:p>
                  </a:txBody>
                  <a:tcPr anchor="ctr"/>
                </a:tc>
              </a:tr>
              <a:tr h="475129">
                <a:tc>
                  <a:txBody>
                    <a:bodyPr/>
                    <a:lstStyle/>
                    <a:p>
                      <a:pPr algn="ctr" rtl="1"/>
                      <a:r>
                        <a:rPr lang="fa-IR" sz="2000" dirty="0" smtClean="0">
                          <a:cs typeface="B Nazanin" pitchFamily="2" charset="-78"/>
                        </a:rPr>
                        <a:t>75</a:t>
                      </a:r>
                      <a:endParaRPr lang="en-US" sz="2000" dirty="0">
                        <a:cs typeface="B Nazanin" pitchFamily="2" charset="-78"/>
                      </a:endParaRPr>
                    </a:p>
                  </a:txBody>
                  <a:tcPr anchor="ctr"/>
                </a:tc>
                <a:tc>
                  <a:txBody>
                    <a:bodyPr/>
                    <a:lstStyle/>
                    <a:p>
                      <a:pPr algn="ctr" rtl="1"/>
                      <a:r>
                        <a:rPr lang="fa-IR" sz="2000" dirty="0" smtClean="0">
                          <a:cs typeface="B Nazanin" pitchFamily="2" charset="-78"/>
                        </a:rPr>
                        <a:t>73</a:t>
                      </a:r>
                      <a:endParaRPr lang="en-US" sz="2000" dirty="0">
                        <a:cs typeface="B Nazanin" pitchFamily="2" charset="-78"/>
                      </a:endParaRPr>
                    </a:p>
                  </a:txBody>
                  <a:tcPr anchor="ctr"/>
                </a:tc>
                <a:tc>
                  <a:txBody>
                    <a:bodyPr/>
                    <a:lstStyle/>
                    <a:p>
                      <a:pPr algn="ctr" rtl="1"/>
                      <a:r>
                        <a:rPr lang="fa-IR" dirty="0" smtClean="0">
                          <a:cs typeface="B Nazanin" pitchFamily="2" charset="-78"/>
                        </a:rPr>
                        <a:t>شهرسازی و معماری</a:t>
                      </a:r>
                      <a:endParaRPr lang="en-US" dirty="0">
                        <a:cs typeface="B Nazanin" pitchFamily="2" charset="-78"/>
                      </a:endParaRPr>
                    </a:p>
                  </a:txBody>
                  <a:tcPr anchor="ctr"/>
                </a:tc>
              </a:tr>
              <a:tr h="475129">
                <a:tc>
                  <a:txBody>
                    <a:bodyPr/>
                    <a:lstStyle/>
                    <a:p>
                      <a:pPr algn="ctr" rtl="1"/>
                      <a:r>
                        <a:rPr lang="fa-IR" sz="2000" dirty="0" smtClean="0">
                          <a:cs typeface="B Nazanin" pitchFamily="2" charset="-78"/>
                        </a:rPr>
                        <a:t>56</a:t>
                      </a:r>
                      <a:endParaRPr lang="en-US" sz="2000" dirty="0">
                        <a:cs typeface="B Nazanin" pitchFamily="2" charset="-78"/>
                      </a:endParaRPr>
                    </a:p>
                  </a:txBody>
                  <a:tcPr anchor="ctr"/>
                </a:tc>
                <a:tc>
                  <a:txBody>
                    <a:bodyPr/>
                    <a:lstStyle/>
                    <a:p>
                      <a:pPr algn="ctr" rtl="1"/>
                      <a:r>
                        <a:rPr lang="fa-IR" sz="2000" dirty="0" smtClean="0">
                          <a:cs typeface="B Nazanin" pitchFamily="2" charset="-78"/>
                        </a:rPr>
                        <a:t>-</a:t>
                      </a:r>
                      <a:endParaRPr lang="en-US" sz="2000" dirty="0">
                        <a:cs typeface="B Nazanin" pitchFamily="2" charset="-78"/>
                      </a:endParaRPr>
                    </a:p>
                  </a:txBody>
                  <a:tcPr anchor="ctr"/>
                </a:tc>
                <a:tc>
                  <a:txBody>
                    <a:bodyPr/>
                    <a:lstStyle/>
                    <a:p>
                      <a:pPr algn="ctr" rtl="1"/>
                      <a:r>
                        <a:rPr lang="fa-IR" dirty="0" smtClean="0">
                          <a:cs typeface="B Nazanin" pitchFamily="2" charset="-78"/>
                        </a:rPr>
                        <a:t>اجتماعی و فرهنگی</a:t>
                      </a:r>
                      <a:endParaRPr lang="en-US" dirty="0">
                        <a:cs typeface="B Nazanin" pitchFamily="2" charset="-78"/>
                      </a:endParaRPr>
                    </a:p>
                  </a:txBody>
                  <a:tcPr anchor="ctr"/>
                </a:tc>
              </a:tr>
              <a:tr h="475129">
                <a:tc>
                  <a:txBody>
                    <a:bodyPr/>
                    <a:lstStyle/>
                    <a:p>
                      <a:pPr algn="ctr" rtl="1"/>
                      <a:r>
                        <a:rPr lang="fa-IR" sz="2000" dirty="0" smtClean="0">
                          <a:cs typeface="B Nazanin" pitchFamily="2" charset="-78"/>
                        </a:rPr>
                        <a:t>66</a:t>
                      </a:r>
                      <a:endParaRPr lang="en-US" sz="2000" dirty="0">
                        <a:cs typeface="B Nazanin" pitchFamily="2" charset="-78"/>
                      </a:endParaRPr>
                    </a:p>
                  </a:txBody>
                  <a:tcPr anchor="ctr"/>
                </a:tc>
                <a:tc>
                  <a:txBody>
                    <a:bodyPr/>
                    <a:lstStyle/>
                    <a:p>
                      <a:pPr algn="ctr" rtl="1"/>
                      <a:r>
                        <a:rPr lang="fa-IR" sz="2000" dirty="0" smtClean="0">
                          <a:cs typeface="B Nazanin" pitchFamily="2" charset="-78"/>
                        </a:rPr>
                        <a:t>-</a:t>
                      </a:r>
                      <a:endParaRPr lang="en-US" sz="2000" dirty="0">
                        <a:cs typeface="B Nazanin" pitchFamily="2" charset="-78"/>
                      </a:endParaRPr>
                    </a:p>
                  </a:txBody>
                  <a:tcPr anchor="ctr"/>
                </a:tc>
                <a:tc>
                  <a:txBody>
                    <a:bodyPr/>
                    <a:lstStyle/>
                    <a:p>
                      <a:pPr algn="ctr" rtl="1"/>
                      <a:r>
                        <a:rPr lang="fa-IR" dirty="0" smtClean="0">
                          <a:cs typeface="B Nazanin" pitchFamily="2" charset="-78"/>
                        </a:rPr>
                        <a:t>مدیریت،</a:t>
                      </a:r>
                      <a:r>
                        <a:rPr lang="fa-IR" baseline="0" dirty="0" smtClean="0">
                          <a:cs typeface="B Nazanin" pitchFamily="2" charset="-78"/>
                        </a:rPr>
                        <a:t> هوشمندسازی و اقتصادشهری</a:t>
                      </a:r>
                      <a:endParaRPr lang="en-US" dirty="0">
                        <a:cs typeface="B Nazanin" pitchFamily="2" charset="-78"/>
                      </a:endParaRPr>
                    </a:p>
                  </a:txBody>
                  <a:tcPr anchor="ctr"/>
                </a:tc>
              </a:tr>
              <a:tr h="475129">
                <a:tc>
                  <a:txBody>
                    <a:bodyPr/>
                    <a:lstStyle/>
                    <a:p>
                      <a:pPr algn="ctr" rtl="1"/>
                      <a:r>
                        <a:rPr lang="fa-IR" sz="2000" b="1" dirty="0" smtClean="0">
                          <a:cs typeface="B Nazanin" pitchFamily="2" charset="-78"/>
                        </a:rPr>
                        <a:t>68</a:t>
                      </a:r>
                      <a:endParaRPr lang="en-US" sz="2000" b="1" dirty="0">
                        <a:cs typeface="B Nazanin" pitchFamily="2" charset="-78"/>
                      </a:endParaRPr>
                    </a:p>
                  </a:txBody>
                  <a:tcPr anchor="ctr"/>
                </a:tc>
                <a:tc>
                  <a:txBody>
                    <a:bodyPr/>
                    <a:lstStyle/>
                    <a:p>
                      <a:pPr algn="ctr" rtl="1"/>
                      <a:r>
                        <a:rPr lang="fa-IR" sz="2000" b="1" dirty="0" smtClean="0">
                          <a:cs typeface="B Nazanin" pitchFamily="2" charset="-78"/>
                        </a:rPr>
                        <a:t>70</a:t>
                      </a:r>
                      <a:endParaRPr lang="en-US" sz="2000" b="1" dirty="0">
                        <a:cs typeface="B Nazanin" pitchFamily="2" charset="-78"/>
                      </a:endParaRPr>
                    </a:p>
                  </a:txBody>
                  <a:tcPr anchor="ctr"/>
                </a:tc>
                <a:tc>
                  <a:txBody>
                    <a:bodyPr/>
                    <a:lstStyle/>
                    <a:p>
                      <a:pPr algn="ctr" rtl="1"/>
                      <a:r>
                        <a:rPr lang="fa-IR" b="1" dirty="0" smtClean="0">
                          <a:cs typeface="B Nazanin" pitchFamily="2" charset="-78"/>
                        </a:rPr>
                        <a:t>میانگین کل</a:t>
                      </a:r>
                      <a:endParaRPr lang="en-US" b="1" dirty="0">
                        <a:cs typeface="B Nazanin" pitchFamily="2" charset="-78"/>
                      </a:endParaRPr>
                    </a:p>
                  </a:txBody>
                  <a:tcPr anchor="ctr"/>
                </a:tc>
              </a:tr>
            </a:tbl>
          </a:graphicData>
        </a:graphic>
      </p:graphicFrame>
      <p:sp>
        <p:nvSpPr>
          <p:cNvPr id="3" name="Title 2"/>
          <p:cNvSpPr>
            <a:spLocks noGrp="1"/>
          </p:cNvSpPr>
          <p:nvPr>
            <p:ph type="title"/>
          </p:nvPr>
        </p:nvSpPr>
        <p:spPr>
          <a:xfrm>
            <a:off x="1143000" y="258763"/>
            <a:ext cx="7886700" cy="930274"/>
          </a:xfrm>
          <a:noFill/>
          <a:ln>
            <a:noFill/>
          </a:ln>
        </p:spPr>
        <p:txBody>
          <a:bodyPr>
            <a:normAutofit fontScale="90000"/>
          </a:bodyPr>
          <a:lstStyle/>
          <a:p>
            <a:pPr algn="r"/>
            <a:r>
              <a:rPr lang="fa-IR" sz="3200" b="1" dirty="0" smtClean="0">
                <a:cs typeface="B Nazanin" pitchFamily="2" charset="-78"/>
              </a:rPr>
              <a:t>پیشرفت کلی برنامه طی سه سال اجرای برنامه (95-1393)</a:t>
            </a:r>
            <a:endParaRPr lang="fa-IR" sz="3200" b="1" dirty="0">
              <a:cs typeface="B Nazanin" pitchFamily="2" charset="-78"/>
            </a:endParaRPr>
          </a:p>
        </p:txBody>
      </p:sp>
      <p:sp>
        <p:nvSpPr>
          <p:cNvPr id="6" name="Action Button: Return 5">
            <a:hlinkClick r:id="rId2" action="ppaction://hlinksldjump" highlightClick="1"/>
          </p:cNvPr>
          <p:cNvSpPr/>
          <p:nvPr/>
        </p:nvSpPr>
        <p:spPr>
          <a:xfrm>
            <a:off x="230895" y="3810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21</a:t>
            </a:fld>
            <a:endParaRPr lang="fa-IR"/>
          </a:p>
        </p:txBody>
      </p:sp>
    </p:spTree>
    <p:extLst>
      <p:ext uri="{BB962C8B-B14F-4D97-AF65-F5344CB8AC3E}">
        <p14:creationId xmlns:p14="http://schemas.microsoft.com/office/powerpoint/2010/main" val="1629553623"/>
      </p:ext>
    </p:extLst>
  </p:cSld>
  <p:clrMapOvr>
    <a:masterClrMapping/>
  </p:clrMapOvr>
  <p:transition spd="med"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2743200" y="422054"/>
            <a:ext cx="6237605" cy="60369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323" b="1" dirty="0" smtClean="0">
                <a:ln w="11430"/>
                <a:cs typeface="B Titr" pitchFamily="2" charset="-78"/>
              </a:rPr>
              <a:t>فصل دوم  مأموریت </a:t>
            </a:r>
            <a:r>
              <a:rPr lang="fa-IR" sz="3323" b="1" dirty="0">
                <a:ln w="11430"/>
                <a:cs typeface="B Titr" pitchFamily="2" charset="-78"/>
              </a:rPr>
              <a:t>حمل و نقل و ترافیک</a:t>
            </a:r>
            <a:endParaRPr lang="en-US" sz="3323" b="1" dirty="0">
              <a:ln w="11430"/>
              <a:cs typeface="B Titr" pitchFamily="2" charset="-78"/>
            </a:endParaRPr>
          </a:p>
        </p:txBody>
      </p:sp>
      <p:pic>
        <p:nvPicPr>
          <p:cNvPr id="3" name="Picture 2"/>
          <p:cNvPicPr>
            <a:picLocks noChangeAspect="1"/>
          </p:cNvPicPr>
          <p:nvPr/>
        </p:nvPicPr>
        <p:blipFill>
          <a:blip r:embed="rId2"/>
          <a:stretch>
            <a:fillRect/>
          </a:stretch>
        </p:blipFill>
        <p:spPr>
          <a:xfrm>
            <a:off x="4590" y="1676400"/>
            <a:ext cx="6449351" cy="5748923"/>
          </a:xfrm>
          <a:prstGeom prst="rect">
            <a:avLst/>
          </a:prstGeom>
        </p:spPr>
      </p:pic>
      <p:sp>
        <p:nvSpPr>
          <p:cNvPr id="5" name="Action Button: Return 4">
            <a:hlinkClick r:id="rId3"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Action Button: Forward or Next 5">
            <a:hlinkClick r:id="" action="ppaction://hlinkshowjump?jump=nextslide" highlightClick="1"/>
          </p:cNvPr>
          <p:cNvSpPr/>
          <p:nvPr/>
        </p:nvSpPr>
        <p:spPr>
          <a:xfrm>
            <a:off x="1066800" y="5334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36518336"/>
      </p:ext>
    </p:extLst>
  </p:cSld>
  <p:clrMapOvr>
    <a:masterClrMapping/>
  </p:clrMapOvr>
  <p:transition spd="med"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3200" b="1" dirty="0" smtClean="0">
                <a:solidFill>
                  <a:schemeClr val="tx1"/>
                </a:solidFill>
                <a:cs typeface="B Nazanin" panose="00000400000000000000" pitchFamily="2" charset="-78"/>
              </a:rPr>
              <a:t>ساختار حوزه مأموریتی حمل و نقل و ترافیک</a:t>
            </a:r>
            <a:endParaRPr lang="fa-IR" sz="3200"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304800" y="1600200"/>
            <a:ext cx="8458200" cy="4892676"/>
          </a:xfrm>
          <a:solidFill>
            <a:schemeClr val="accent2">
              <a:lumMod val="40000"/>
              <a:lumOff val="60000"/>
            </a:schemeClr>
          </a:solidFill>
        </p:spPr>
        <p:txBody>
          <a:bodyPr>
            <a:noAutofit/>
          </a:bodyPr>
          <a:lstStyle/>
          <a:p>
            <a:pPr algn="just">
              <a:lnSpc>
                <a:spcPct val="170000"/>
              </a:lnSpc>
            </a:pPr>
            <a:r>
              <a:rPr lang="fa-IR" sz="1800" dirty="0" smtClean="0">
                <a:latin typeface="Adobe Arabic"/>
                <a:ea typeface="Adobe Arabic"/>
                <a:cs typeface="B Zar" panose="00000400000000000000" pitchFamily="2" charset="-78"/>
              </a:rPr>
              <a:t>این فصل دارای </a:t>
            </a:r>
            <a:r>
              <a:rPr lang="fa-IR" sz="1800" b="1" dirty="0" smtClean="0">
                <a:latin typeface="Adobe Arabic"/>
                <a:ea typeface="Adobe Arabic"/>
                <a:cs typeface="B Zar" panose="00000400000000000000" pitchFamily="2" charset="-78"/>
              </a:rPr>
              <a:t>7 بخش، 18 ماده، 58 بند و 23 تبصره و 48 هدف کمی </a:t>
            </a:r>
            <a:r>
              <a:rPr lang="fa-IR" sz="1800" dirty="0" smtClean="0">
                <a:latin typeface="Adobe Arabic"/>
                <a:ea typeface="Adobe Arabic"/>
                <a:cs typeface="B Zar" panose="00000400000000000000" pitchFamily="2" charset="-78"/>
              </a:rPr>
              <a:t>باشد.</a:t>
            </a:r>
          </a:p>
          <a:p>
            <a:pPr marL="720725" lvl="0" indent="-538163" algn="just">
              <a:lnSpc>
                <a:spcPct val="170000"/>
              </a:lnSpc>
              <a:buFont typeface="Wingdings" panose="05000000000000000000" pitchFamily="2" charset="2"/>
              <a:buChar char="§"/>
            </a:pPr>
            <a:r>
              <a:rPr lang="fa-IR" sz="1800" dirty="0" smtClean="0">
                <a:cs typeface="B Zar" panose="00000400000000000000" pitchFamily="2" charset="-78"/>
              </a:rPr>
              <a:t>بخش اول: سازگاری سیستم‌‏ها و تسهیلات حمل‏ونقل با محیط‏زیست؛</a:t>
            </a:r>
            <a:endParaRPr lang="en-US" sz="1800" dirty="0" smtClean="0">
              <a:cs typeface="B Zar" panose="00000400000000000000" pitchFamily="2" charset="-78"/>
            </a:endParaRPr>
          </a:p>
          <a:p>
            <a:pPr marL="720725" lvl="0" indent="-538163" algn="just">
              <a:lnSpc>
                <a:spcPct val="170000"/>
              </a:lnSpc>
              <a:buFont typeface="Wingdings" panose="05000000000000000000" pitchFamily="2" charset="2"/>
              <a:buChar char="§"/>
            </a:pPr>
            <a:r>
              <a:rPr lang="fa-IR" sz="1800" dirty="0" smtClean="0">
                <a:cs typeface="B Zar" panose="00000400000000000000" pitchFamily="2" charset="-78"/>
              </a:rPr>
              <a:t>بخش </a:t>
            </a:r>
            <a:r>
              <a:rPr lang="fa-IR" sz="1800" dirty="0">
                <a:cs typeface="B Zar" panose="00000400000000000000" pitchFamily="2" charset="-78"/>
              </a:rPr>
              <a:t>دوم: فراهم نمودن زمینه‏ها و انجام اقدامات لازم برای جلب مشارکت فعالانه شهروندان، اشخاص حقیقی و حقوقی خصوصی، سازمان‏های مردم نهاد و سایر نهادها و دستگاه‌‏های مرتبط در حوزه حمل‏ونقل شهر تهران؛</a:t>
            </a:r>
            <a:endParaRPr lang="en-US" sz="1800" dirty="0">
              <a:cs typeface="B Zar" panose="00000400000000000000" pitchFamily="2" charset="-78"/>
            </a:endParaRPr>
          </a:p>
          <a:p>
            <a:pPr marL="720725" lvl="0" indent="-538163" algn="just">
              <a:lnSpc>
                <a:spcPct val="170000"/>
              </a:lnSpc>
              <a:buFont typeface="Wingdings" panose="05000000000000000000" pitchFamily="2" charset="2"/>
              <a:buChar char="§"/>
            </a:pPr>
            <a:r>
              <a:rPr lang="fa-IR" sz="1800" dirty="0">
                <a:cs typeface="B Zar" panose="00000400000000000000" pitchFamily="2" charset="-78"/>
              </a:rPr>
              <a:t>بخش سوم: توسعه حمل‏ونقل عمومی؛</a:t>
            </a:r>
            <a:endParaRPr lang="en-US" sz="1800" dirty="0">
              <a:cs typeface="B Zar" panose="00000400000000000000" pitchFamily="2" charset="-78"/>
            </a:endParaRPr>
          </a:p>
          <a:p>
            <a:pPr marL="720725" lvl="0" indent="-538163" algn="just">
              <a:lnSpc>
                <a:spcPct val="170000"/>
              </a:lnSpc>
              <a:buFont typeface="Wingdings" panose="05000000000000000000" pitchFamily="2" charset="2"/>
              <a:buChar char="§"/>
            </a:pPr>
            <a:r>
              <a:rPr lang="fa-IR" sz="1800" dirty="0">
                <a:cs typeface="B Zar" panose="00000400000000000000" pitchFamily="2" charset="-78"/>
              </a:rPr>
              <a:t>بخش چهارم: انسان محور نمودن نظام حمل‏ونقل و ترافیک؛</a:t>
            </a:r>
            <a:endParaRPr lang="en-US" sz="1800" dirty="0">
              <a:cs typeface="B Zar" panose="00000400000000000000" pitchFamily="2" charset="-78"/>
            </a:endParaRPr>
          </a:p>
          <a:p>
            <a:pPr marL="720725" lvl="0" indent="-538163" algn="just">
              <a:lnSpc>
                <a:spcPct val="170000"/>
              </a:lnSpc>
              <a:buFont typeface="Wingdings" panose="05000000000000000000" pitchFamily="2" charset="2"/>
              <a:buChar char="§"/>
            </a:pPr>
            <a:r>
              <a:rPr lang="fa-IR" sz="1800" dirty="0">
                <a:cs typeface="B Zar" panose="00000400000000000000" pitchFamily="2" charset="-78"/>
              </a:rPr>
              <a:t>بخش پنجم: مدیریت عرضه تسهیلات و تقاضای سفر؛</a:t>
            </a:r>
            <a:endParaRPr lang="en-US" sz="1800" dirty="0">
              <a:cs typeface="B Zar" panose="00000400000000000000" pitchFamily="2" charset="-78"/>
            </a:endParaRPr>
          </a:p>
          <a:p>
            <a:pPr marL="720725" lvl="0" indent="-538163" algn="just">
              <a:lnSpc>
                <a:spcPct val="170000"/>
              </a:lnSpc>
              <a:buFont typeface="Wingdings" panose="05000000000000000000" pitchFamily="2" charset="2"/>
              <a:buChar char="§"/>
            </a:pPr>
            <a:r>
              <a:rPr lang="fa-IR" sz="1800" dirty="0">
                <a:cs typeface="B Zar" panose="00000400000000000000" pitchFamily="2" charset="-78"/>
              </a:rPr>
              <a:t>بخش ششم: ایجاد هماهنگی میان کاربری زمین و حمل‏</a:t>
            </a:r>
            <a:r>
              <a:rPr lang="fa-IR" sz="1800" dirty="0" smtClean="0">
                <a:cs typeface="B Zar" panose="00000400000000000000" pitchFamily="2" charset="-78"/>
              </a:rPr>
              <a:t>ونقل؛</a:t>
            </a:r>
            <a:endParaRPr lang="en-US" sz="1800" dirty="0">
              <a:cs typeface="B Zar" panose="00000400000000000000" pitchFamily="2" charset="-78"/>
            </a:endParaRPr>
          </a:p>
          <a:p>
            <a:pPr marL="720725" lvl="0" indent="-538163" algn="just">
              <a:lnSpc>
                <a:spcPct val="170000"/>
              </a:lnSpc>
              <a:buFont typeface="Wingdings" panose="05000000000000000000" pitchFamily="2" charset="2"/>
              <a:buChar char="§"/>
            </a:pPr>
            <a:r>
              <a:rPr lang="fa-IR" sz="1800" dirty="0">
                <a:cs typeface="B Zar" panose="00000400000000000000" pitchFamily="2" charset="-78"/>
              </a:rPr>
              <a:t>بخش هفتم: استفاده از سیستم‏های هوشمند در مدیریت و روان سازی جریان ترافیک</a:t>
            </a:r>
            <a:r>
              <a:rPr lang="fa-IR" sz="1600" dirty="0">
                <a:cs typeface="B Zar" panose="00000400000000000000" pitchFamily="2" charset="-78"/>
              </a:rPr>
              <a:t>.</a:t>
            </a:r>
            <a:endParaRPr lang="en-US" sz="1600" dirty="0">
              <a:cs typeface="B Zar" panose="00000400000000000000" pitchFamily="2" charset="-78"/>
            </a:endParaRPr>
          </a:p>
          <a:p>
            <a:pPr>
              <a:buFont typeface="Wingdings" panose="05000000000000000000" pitchFamily="2" charset="2"/>
              <a:buChar char="§"/>
            </a:pPr>
            <a:endParaRPr lang="fa-IR" sz="1600" b="1" dirty="0">
              <a:latin typeface="Adobe Arabic"/>
              <a:ea typeface="Adobe Arabic"/>
              <a:cs typeface="B Zar" panose="00000400000000000000" pitchFamily="2" charset="-78"/>
            </a:endParaRPr>
          </a:p>
        </p:txBody>
      </p:sp>
      <p:sp>
        <p:nvSpPr>
          <p:cNvPr id="4" name="Action Button: Forward or Next 3">
            <a:hlinkClick r:id="" action="ppaction://hlinkshowjump?jump=nextslide" highlightClick="1"/>
          </p:cNvPr>
          <p:cNvSpPr/>
          <p:nvPr/>
        </p:nvSpPr>
        <p:spPr>
          <a:xfrm>
            <a:off x="1066800" y="5334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23</a:t>
            </a:fld>
            <a:endParaRPr lang="fa-IR"/>
          </a:p>
        </p:txBody>
      </p:sp>
    </p:spTree>
    <p:extLst>
      <p:ext uri="{BB962C8B-B14F-4D97-AF65-F5344CB8AC3E}">
        <p14:creationId xmlns:p14="http://schemas.microsoft.com/office/powerpoint/2010/main" val="1201696884"/>
      </p:ext>
    </p:extLst>
  </p:cSld>
  <p:clrMapOvr>
    <a:masterClrMapping/>
  </p:clrMapOvr>
  <p:transition spd="med"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914400" y="1828800"/>
            <a:ext cx="7848600" cy="3777622"/>
          </a:xfrm>
          <a:noFill/>
        </p:spPr>
        <p:txBody>
          <a:bodyPr>
            <a:normAutofit/>
          </a:bodyPr>
          <a:lstStyle/>
          <a:p>
            <a:pPr algn="just">
              <a:lnSpc>
                <a:spcPct val="150000"/>
              </a:lnSpc>
            </a:pPr>
            <a:r>
              <a:rPr lang="fa-IR" sz="2400" dirty="0" smtClean="0">
                <a:cs typeface="B Zar" panose="00000400000000000000" pitchFamily="2" charset="-78"/>
              </a:rPr>
              <a:t>در راستای سازگاری سیستم‏ها و تسهیلات حمل‏ونقل با محیط‏زیست ، شهرداری موظف است نسبت به «پایش و کاهش آلایندگی‏های زیست‏محیطی» اقدام نماید.</a:t>
            </a:r>
          </a:p>
          <a:p>
            <a:pPr algn="just">
              <a:lnSpc>
                <a:spcPct val="150000"/>
              </a:lnSpc>
            </a:pPr>
            <a:r>
              <a:rPr lang="fa-IR" sz="2400" dirty="0" smtClean="0">
                <a:cs typeface="B Zar" panose="00000400000000000000" pitchFamily="2" charset="-78"/>
              </a:rPr>
              <a:t>این بخش </a:t>
            </a:r>
            <a:r>
              <a:rPr lang="fa-IR" sz="2400" b="1" dirty="0" smtClean="0">
                <a:cs typeface="B Zar" panose="00000400000000000000" pitchFamily="2" charset="-78"/>
              </a:rPr>
              <a:t>شامل 1 ماده، 14 بند، 9 تبصره و 12هدف کمی </a:t>
            </a:r>
            <a:r>
              <a:rPr lang="fa-IR" sz="2400" dirty="0" smtClean="0">
                <a:cs typeface="B Zar" panose="00000400000000000000" pitchFamily="2" charset="-78"/>
              </a:rPr>
              <a:t>می باشد.</a:t>
            </a:r>
          </a:p>
          <a:p>
            <a:pPr algn="just">
              <a:lnSpc>
                <a:spcPct val="150000"/>
              </a:lnSpc>
            </a:pPr>
            <a:r>
              <a:rPr lang="fa-IR" sz="2400" dirty="0" smtClean="0">
                <a:cs typeface="B Zar" panose="00000400000000000000" pitchFamily="2" charset="-78"/>
              </a:rPr>
              <a:t>مهم ترین اقدامات و عملکردهایی که در راستای تحقق مواد، احکام و اهداف کمی مربوط به این بخش صورت پذیرفته است عبارتند از:</a:t>
            </a:r>
            <a:endParaRPr lang="en-US" sz="2400" dirty="0">
              <a:cs typeface="B Zar" panose="00000400000000000000" pitchFamily="2" charset="-78"/>
            </a:endParaRPr>
          </a:p>
        </p:txBody>
      </p:sp>
      <p:sp>
        <p:nvSpPr>
          <p:cNvPr id="6" name="Title 1"/>
          <p:cNvSpPr txBox="1">
            <a:spLocks/>
          </p:cNvSpPr>
          <p:nvPr/>
        </p:nvSpPr>
        <p:spPr>
          <a:xfrm>
            <a:off x="638896" y="220980"/>
            <a:ext cx="7875387" cy="1219200"/>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ln w="6600">
                  <a:solidFill>
                    <a:schemeClr val="accent2"/>
                  </a:solidFill>
                  <a:prstDash val="solid"/>
                </a:ln>
                <a:solidFill>
                  <a:schemeClr val="tx1"/>
                </a:solidFill>
                <a:cs typeface="B Titr" pitchFamily="2" charset="-78"/>
              </a:rPr>
              <a:t>بخش اول : </a:t>
            </a:r>
            <a:endParaRPr lang="fa-IR" sz="2400" b="1" dirty="0">
              <a:ln w="6600">
                <a:solidFill>
                  <a:schemeClr val="accent2"/>
                </a:solidFill>
                <a:prstDash val="solid"/>
              </a:ln>
              <a:solidFill>
                <a:schemeClr val="tx1"/>
              </a:solidFill>
              <a:cs typeface="B Titr" pitchFamily="2" charset="-78"/>
            </a:endParaRPr>
          </a:p>
          <a:p>
            <a:pPr algn="ctr" rtl="1">
              <a:lnSpc>
                <a:spcPct val="220000"/>
              </a:lnSpc>
            </a:pPr>
            <a:r>
              <a:rPr lang="fa-IR" sz="2400" b="1" dirty="0">
                <a:ln w="6600">
                  <a:solidFill>
                    <a:schemeClr val="accent2"/>
                  </a:solidFill>
                  <a:prstDash val="solid"/>
                </a:ln>
                <a:solidFill>
                  <a:schemeClr val="tx1"/>
                </a:solidFill>
                <a:cs typeface="B Titr" pitchFamily="2" charset="-78"/>
              </a:rPr>
              <a:t>سازگاری سیستم‌‏ها و تسهیلات حمل‏ونقل با محیط‏زیست</a:t>
            </a:r>
            <a:endParaRPr lang="en-US" sz="2400" b="1" dirty="0">
              <a:ln w="6600">
                <a:solidFill>
                  <a:schemeClr val="accent2"/>
                </a:solidFill>
                <a:prstDash val="solid"/>
              </a:ln>
              <a:solidFill>
                <a:schemeClr val="tx1"/>
              </a:solidFill>
              <a:cs typeface="B Titr" pitchFamily="2" charset="-78"/>
            </a:endParaRPr>
          </a:p>
        </p:txBody>
      </p:sp>
      <p:sp>
        <p:nvSpPr>
          <p:cNvPr id="7" name="Action Button: Forward or Next 6">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Slide Number Placeholder 3"/>
          <p:cNvSpPr>
            <a:spLocks noGrp="1"/>
          </p:cNvSpPr>
          <p:nvPr>
            <p:ph type="sldNum" sz="quarter" idx="12"/>
          </p:nvPr>
        </p:nvSpPr>
        <p:spPr/>
        <p:txBody>
          <a:bodyPr/>
          <a:lstStyle/>
          <a:p>
            <a:fld id="{8AF34D74-9CAA-4A47-A7FD-3A4E4E9E2722}" type="slidenum">
              <a:rPr lang="fa-IR" smtClean="0"/>
              <a:pPr/>
              <a:t>24</a:t>
            </a:fld>
            <a:endParaRPr lang="fa-IR"/>
          </a:p>
        </p:txBody>
      </p:sp>
    </p:spTree>
    <p:extLst>
      <p:ext uri="{BB962C8B-B14F-4D97-AF65-F5344CB8AC3E}">
        <p14:creationId xmlns:p14="http://schemas.microsoft.com/office/powerpoint/2010/main" val="533594151"/>
      </p:ext>
    </p:extLst>
  </p:cSld>
  <p:clrMapOvr>
    <a:masterClrMapping/>
  </p:clrMapOvr>
  <p:transition spd="med"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22531" name="Content Placeholder 2"/>
          <p:cNvSpPr>
            <a:spLocks noGrp="1"/>
          </p:cNvSpPr>
          <p:nvPr>
            <p:ph idx="1"/>
          </p:nvPr>
        </p:nvSpPr>
        <p:spPr>
          <a:xfrm>
            <a:off x="685800" y="1447801"/>
            <a:ext cx="7875388" cy="5029200"/>
          </a:xfrm>
          <a:noFill/>
          <a:ln>
            <a:noFill/>
          </a:ln>
        </p:spPr>
        <p:txBody>
          <a:bodyPr>
            <a:noAutofit/>
          </a:bodyPr>
          <a:lstStyle/>
          <a:p>
            <a:pPr algn="just">
              <a:lnSpc>
                <a:spcPct val="150000"/>
              </a:lnSpc>
            </a:pPr>
            <a:r>
              <a:rPr lang="fa-IR" sz="2000" dirty="0">
                <a:latin typeface="Adobe Arabic"/>
                <a:ea typeface="Adobe Arabic"/>
                <a:cs typeface="B Zar" panose="00000400000000000000" pitchFamily="2" charset="-78"/>
              </a:rPr>
              <a:t>	 </a:t>
            </a:r>
            <a:r>
              <a:rPr lang="fa-IR" sz="2000" b="1" dirty="0">
                <a:latin typeface="Adobe Arabic"/>
                <a:ea typeface="Adobe Arabic"/>
                <a:cs typeface="B Zar" panose="00000400000000000000" pitchFamily="2" charset="-78"/>
              </a:rPr>
              <a:t>در راستای تحقق</a:t>
            </a:r>
            <a:r>
              <a:rPr lang="fa-IR" sz="2000" b="1" dirty="0">
                <a:latin typeface="Adobe Arabic"/>
                <a:ea typeface="Adobe Arabic"/>
                <a:cs typeface="B Zar" panose="00000400000000000000" pitchFamily="2" charset="-78"/>
                <a:hlinkClick r:id="rId3" action="ppaction://hlinkfile"/>
              </a:rPr>
              <a:t> </a:t>
            </a:r>
            <a:r>
              <a:rPr lang="fa-IR" sz="2000" b="1" dirty="0" smtClean="0">
                <a:latin typeface="Adobe Arabic"/>
                <a:ea typeface="Adobe Arabic"/>
                <a:cs typeface="B Zar" panose="00000400000000000000" pitchFamily="2" charset="-78"/>
                <a:hlinkClick r:id="rId3" action="ppaction://hlinkfile"/>
              </a:rPr>
              <a:t>بند ب ماده </a:t>
            </a:r>
            <a:r>
              <a:rPr lang="fa-IR" sz="2000" b="1" dirty="0">
                <a:latin typeface="Adobe Arabic"/>
                <a:ea typeface="Adobe Arabic"/>
                <a:cs typeface="B Zar" panose="00000400000000000000" pitchFamily="2" charset="-78"/>
                <a:hlinkClick r:id="rId3" action="ppaction://hlinkfile"/>
              </a:rPr>
              <a:t>3 </a:t>
            </a:r>
            <a:endParaRPr lang="fa-IR" sz="2000" b="1" dirty="0" smtClean="0">
              <a:latin typeface="Adobe Arabic"/>
              <a:ea typeface="Adobe Arabic"/>
              <a:cs typeface="B Zar" panose="00000400000000000000" pitchFamily="2" charset="-78"/>
            </a:endParaRPr>
          </a:p>
          <a:p>
            <a:pPr marL="0" indent="0" algn="just">
              <a:lnSpc>
                <a:spcPct val="150000"/>
              </a:lnSpc>
              <a:buNone/>
            </a:pPr>
            <a:r>
              <a:rPr lang="fa-IR" sz="2000" dirty="0" smtClean="0">
                <a:latin typeface="Adobe Arabic"/>
                <a:ea typeface="Adobe Arabic"/>
                <a:cs typeface="B Zar" panose="00000400000000000000" pitchFamily="2" charset="-78"/>
              </a:rPr>
              <a:t>اتصال </a:t>
            </a:r>
            <a:r>
              <a:rPr lang="fa-IR" sz="2000" dirty="0">
                <a:latin typeface="Adobe Arabic"/>
                <a:ea typeface="Adobe Arabic"/>
                <a:cs typeface="B Zar" panose="00000400000000000000" pitchFamily="2" charset="-78"/>
              </a:rPr>
              <a:t>مراکز معاینه فنی شهر تهران به سامانه یکپارچه معاینه فنی (سیمفا) و  قرائت پلاک خودروها توسط دوربین‌های پلاک خوان، اتصال به بانک اطلاعاتی راهور جهت استعلام و درج مشخصات هویتی خودرو به صورت کاملاً خودکار، تایید صلاحیت و صدور کارت معاینه فنی و نتایج آزمون‌ها به صورت کاملاً </a:t>
            </a:r>
            <a:r>
              <a:rPr lang="fa-IR" sz="2000" dirty="0" smtClean="0">
                <a:latin typeface="Adobe Arabic"/>
                <a:ea typeface="Adobe Arabic"/>
                <a:cs typeface="B Zar" panose="00000400000000000000" pitchFamily="2" charset="-78"/>
              </a:rPr>
              <a:t>مکانیزه؛</a:t>
            </a:r>
          </a:p>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4" action="ppaction://hlinkfile"/>
              </a:rPr>
              <a:t>بند</a:t>
            </a:r>
            <a:r>
              <a:rPr lang="en-US" sz="2000" b="1" dirty="0">
                <a:latin typeface="Adobe Arabic"/>
                <a:ea typeface="Adobe Arabic"/>
                <a:cs typeface="B Zar" panose="00000400000000000000" pitchFamily="2" charset="-78"/>
                <a:hlinkClick r:id="rId4" action="ppaction://hlinkfile"/>
              </a:rPr>
              <a:t> </a:t>
            </a:r>
            <a:r>
              <a:rPr lang="fa-IR" sz="2000" b="1" dirty="0" smtClean="0">
                <a:latin typeface="Adobe Arabic"/>
                <a:ea typeface="Adobe Arabic"/>
                <a:cs typeface="B Zar" panose="00000400000000000000" pitchFamily="2" charset="-78"/>
                <a:hlinkClick r:id="rId4" action="ppaction://hlinkfile"/>
              </a:rPr>
              <a:t>پ ماده </a:t>
            </a:r>
            <a:r>
              <a:rPr lang="fa-IR" sz="2000" b="1" dirty="0">
                <a:latin typeface="Adobe Arabic"/>
                <a:ea typeface="Adobe Arabic"/>
                <a:cs typeface="B Zar" panose="00000400000000000000" pitchFamily="2" charset="-78"/>
                <a:hlinkClick r:id="rId4" action="ppaction://hlinkfile"/>
              </a:rPr>
              <a:t>3 </a:t>
            </a:r>
            <a:r>
              <a:rPr lang="fa-IR" sz="2000" b="1" dirty="0" smtClean="0">
                <a:latin typeface="Adobe Arabic"/>
                <a:ea typeface="Adobe Arabic"/>
                <a:cs typeface="B Zar" panose="00000400000000000000" pitchFamily="2" charset="-78"/>
                <a:hlinkClick r:id="rId4" action="ppaction://hlinkfile"/>
              </a:rPr>
              <a:t> </a:t>
            </a:r>
            <a:endParaRPr lang="fa-IR" sz="2000" b="1" dirty="0">
              <a:latin typeface="Adobe Arabic"/>
              <a:ea typeface="Adobe Arabic"/>
              <a:cs typeface="B Zar" panose="00000400000000000000" pitchFamily="2" charset="-78"/>
            </a:endParaRPr>
          </a:p>
          <a:p>
            <a:pPr marL="0" indent="0" algn="just">
              <a:lnSpc>
                <a:spcPct val="150000"/>
              </a:lnSpc>
              <a:buNone/>
            </a:pPr>
            <a:r>
              <a:rPr lang="fa-IR" sz="2000" dirty="0">
                <a:latin typeface="Adobe Arabic"/>
                <a:ea typeface="Adobe Arabic"/>
                <a:cs typeface="B Zar" panose="00000400000000000000" pitchFamily="2" charset="-78"/>
              </a:rPr>
              <a:t>اندازه گیری تراز صوت در </a:t>
            </a:r>
            <a:r>
              <a:rPr lang="fa-IR" sz="2000" dirty="0" smtClean="0">
                <a:latin typeface="Adobe Arabic"/>
                <a:ea typeface="Adobe Arabic"/>
                <a:cs typeface="B Zar" panose="00000400000000000000" pitchFamily="2" charset="-78"/>
              </a:rPr>
              <a:t>بزرگراه های </a:t>
            </a:r>
            <a:r>
              <a:rPr lang="fa-IR" sz="2000" dirty="0">
                <a:latin typeface="Adobe Arabic"/>
                <a:ea typeface="Adobe Arabic"/>
                <a:cs typeface="B Zar" panose="00000400000000000000" pitchFamily="2" charset="-78"/>
              </a:rPr>
              <a:t>شهر تهران و اولویت بندی نصب دیوارهای صوتی در سطح بزرگراه ها و </a:t>
            </a:r>
            <a:r>
              <a:rPr lang="fa-IR" sz="2000" dirty="0" smtClean="0">
                <a:latin typeface="Adobe Arabic"/>
                <a:ea typeface="Adobe Arabic"/>
                <a:cs typeface="B Zar" panose="00000400000000000000" pitchFamily="2" charset="-78"/>
              </a:rPr>
              <a:t>نصب </a:t>
            </a:r>
            <a:r>
              <a:rPr lang="fa-IR" sz="2000" dirty="0">
                <a:latin typeface="Adobe Arabic"/>
                <a:ea typeface="Adobe Arabic"/>
                <a:cs typeface="B Zar" panose="00000400000000000000" pitchFamily="2" charset="-78"/>
              </a:rPr>
              <a:t>25600 مترمربع دیوار صوتی در حاشیه بزرگراه های شهر تهران تا پایان سال سوم برنامه و تحقق 71 درصدی هدف برنامه تا سال 1395 (هدف سال 1395 معادل 36.000 متر مربع).</a:t>
            </a:r>
          </a:p>
          <a:p>
            <a:pPr marL="92075" indent="-92075" algn="just">
              <a:lnSpc>
                <a:spcPct val="150000"/>
              </a:lnSpc>
              <a:buFont typeface="Arial" panose="020B0604020202020204" pitchFamily="34" charset="0"/>
              <a:buChar char="•"/>
            </a:pPr>
            <a:endParaRPr lang="fa-IR" sz="2000" dirty="0">
              <a:latin typeface="Adobe Arabic"/>
              <a:ea typeface="Adobe Arabic"/>
              <a:cs typeface="B Zar" panose="00000400000000000000" pitchFamily="2" charset="-78"/>
            </a:endParaRPr>
          </a:p>
        </p:txBody>
      </p:sp>
      <p:sp>
        <p:nvSpPr>
          <p:cNvPr id="5" name="Title 1"/>
          <p:cNvSpPr txBox="1">
            <a:spLocks/>
          </p:cNvSpPr>
          <p:nvPr/>
        </p:nvSpPr>
        <p:spPr>
          <a:xfrm>
            <a:off x="685800" y="304800"/>
            <a:ext cx="7875388" cy="12954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dirty="0">
                <a:ln w="6600">
                  <a:solidFill>
                    <a:srgbClr val="DE7E18"/>
                  </a:solidFill>
                  <a:prstDash val="solid"/>
                </a:ln>
                <a:solidFill>
                  <a:schemeClr val="tx1"/>
                </a:solidFill>
                <a:cs typeface="B Titr" pitchFamily="2" charset="-78"/>
              </a:rPr>
              <a:t>مهمترین عملکردهای </a:t>
            </a:r>
            <a:r>
              <a:rPr lang="fa-IR" sz="2400" dirty="0" smtClean="0">
                <a:ln w="6600">
                  <a:solidFill>
                    <a:srgbClr val="DE7E18"/>
                  </a:solidFill>
                  <a:prstDash val="solid"/>
                </a:ln>
                <a:solidFill>
                  <a:schemeClr val="tx1"/>
                </a:solidFill>
                <a:cs typeface="B Titr" pitchFamily="2" charset="-78"/>
              </a:rPr>
              <a:t>سه ساله </a:t>
            </a:r>
            <a:r>
              <a:rPr lang="fa-IR" sz="2400" dirty="0">
                <a:ln w="6600">
                  <a:solidFill>
                    <a:srgbClr val="DE7E18"/>
                  </a:solidFill>
                  <a:prstDash val="solid"/>
                </a:ln>
                <a:solidFill>
                  <a:schemeClr val="tx1"/>
                </a:solidFill>
                <a:cs typeface="B Titr" pitchFamily="2" charset="-78"/>
              </a:rPr>
              <a:t>برنامه پنجساله دوم شهرداری تهران</a:t>
            </a:r>
          </a:p>
          <a:p>
            <a:pPr algn="ctr" rtl="1">
              <a:lnSpc>
                <a:spcPct val="150000"/>
              </a:lnSpc>
            </a:pPr>
            <a:r>
              <a:rPr lang="fa-IR" sz="2400" dirty="0">
                <a:ln w="6600">
                  <a:solidFill>
                    <a:srgbClr val="DE7E18"/>
                  </a:solidFill>
                  <a:prstDash val="solid"/>
                </a:ln>
                <a:solidFill>
                  <a:schemeClr val="tx1"/>
                </a:solidFill>
                <a:cs typeface="B Titr" pitchFamily="2" charset="-78"/>
              </a:rPr>
              <a:t>حوزه مأموریتی حمل و نقل و </a:t>
            </a:r>
            <a:r>
              <a:rPr lang="fa-IR" sz="2400" dirty="0" smtClean="0">
                <a:ln w="6600">
                  <a:solidFill>
                    <a:srgbClr val="DE7E18"/>
                  </a:solidFill>
                  <a:prstDash val="solid"/>
                </a:ln>
                <a:solidFill>
                  <a:schemeClr val="tx1"/>
                </a:solidFill>
                <a:cs typeface="B Titr" pitchFamily="2" charset="-78"/>
              </a:rPr>
              <a:t>ترافیک</a:t>
            </a:r>
          </a:p>
          <a:p>
            <a:pPr algn="ctr" rtl="1"/>
            <a:endParaRPr lang="en-US" sz="2400" dirty="0">
              <a:ln w="6600">
                <a:solidFill>
                  <a:srgbClr val="DE7E18"/>
                </a:solidFill>
                <a:prstDash val="solid"/>
              </a:ln>
              <a:solidFill>
                <a:schemeClr val="tx1"/>
              </a:solidFill>
              <a:cs typeface="B Titr" pitchFamily="2" charset="-78"/>
            </a:endParaRPr>
          </a:p>
        </p:txBody>
      </p:sp>
      <p:sp>
        <p:nvSpPr>
          <p:cNvPr id="7" name="Action Button: Forward or Next 6">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25</a:t>
            </a:fld>
            <a:endParaRPr lang="fa-IR"/>
          </a:p>
        </p:txBody>
      </p:sp>
    </p:spTree>
    <p:extLst>
      <p:ext uri="{BB962C8B-B14F-4D97-AF65-F5344CB8AC3E}">
        <p14:creationId xmlns:p14="http://schemas.microsoft.com/office/powerpoint/2010/main" val="405246937"/>
      </p:ext>
    </p:extLst>
  </p:cSld>
  <p:clrMapOvr>
    <a:masterClrMapping/>
  </p:clrMapOvr>
  <p:transition spd="med"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22531" name="Content Placeholder 2"/>
          <p:cNvSpPr>
            <a:spLocks noGrp="1"/>
          </p:cNvSpPr>
          <p:nvPr>
            <p:ph idx="1"/>
          </p:nvPr>
        </p:nvSpPr>
        <p:spPr>
          <a:xfrm>
            <a:off x="578197" y="1524000"/>
            <a:ext cx="8090594" cy="5164183"/>
          </a:xfrm>
          <a:noFill/>
          <a:ln>
            <a:noFill/>
          </a:ln>
        </p:spPr>
        <p:txBody>
          <a:bodyPr>
            <a:noAutofit/>
          </a:bodyPr>
          <a:lstStyle/>
          <a:p>
            <a:pPr algn="just">
              <a:lnSpc>
                <a:spcPct val="150000"/>
              </a:lnSpc>
            </a:pPr>
            <a:r>
              <a:rPr lang="fa-IR" sz="2000" dirty="0">
                <a:latin typeface="Adobe Arabic"/>
                <a:ea typeface="Adobe Arabic"/>
                <a:cs typeface="B Zar" panose="00000400000000000000" pitchFamily="2" charset="-78"/>
              </a:rPr>
              <a:t>	 </a:t>
            </a:r>
            <a:r>
              <a:rPr lang="fa-IR" sz="2000" b="1" dirty="0" smtClean="0">
                <a:latin typeface="Adobe Arabic"/>
                <a:ea typeface="Adobe Arabic"/>
                <a:cs typeface="B Zar" panose="00000400000000000000" pitchFamily="2" charset="-78"/>
              </a:rPr>
              <a:t>در </a:t>
            </a:r>
            <a:r>
              <a:rPr lang="fa-IR" sz="2000" b="1" dirty="0">
                <a:latin typeface="Adobe Arabic"/>
                <a:ea typeface="Adobe Arabic"/>
                <a:cs typeface="B Zar" panose="00000400000000000000" pitchFamily="2" charset="-78"/>
              </a:rPr>
              <a:t>راستای تحقق </a:t>
            </a:r>
            <a:r>
              <a:rPr lang="fa-IR" sz="2000" b="1" dirty="0">
                <a:latin typeface="Adobe Arabic"/>
                <a:ea typeface="Adobe Arabic"/>
                <a:cs typeface="B Zar" panose="00000400000000000000" pitchFamily="2" charset="-78"/>
                <a:hlinkClick r:id="rId3" action="ppaction://hlinkfile"/>
              </a:rPr>
              <a:t>بند</a:t>
            </a:r>
            <a:r>
              <a:rPr lang="en-US" sz="2000" b="1" dirty="0">
                <a:latin typeface="Adobe Arabic"/>
                <a:ea typeface="Adobe Arabic"/>
                <a:cs typeface="B Zar" panose="00000400000000000000" pitchFamily="2" charset="-78"/>
                <a:hlinkClick r:id="rId3" action="ppaction://hlinkfile"/>
              </a:rPr>
              <a:t> </a:t>
            </a:r>
            <a:r>
              <a:rPr lang="fa-IR" sz="2000" b="1" dirty="0" smtClean="0">
                <a:latin typeface="Adobe Arabic"/>
                <a:ea typeface="Adobe Arabic"/>
                <a:cs typeface="B Zar" panose="00000400000000000000" pitchFamily="2" charset="-78"/>
                <a:hlinkClick r:id="rId3" action="ppaction://hlinkfile"/>
              </a:rPr>
              <a:t>ت ماده </a:t>
            </a:r>
            <a:r>
              <a:rPr lang="fa-IR" sz="2000" b="1" dirty="0">
                <a:latin typeface="Adobe Arabic"/>
                <a:ea typeface="Adobe Arabic"/>
                <a:cs typeface="B Zar" panose="00000400000000000000" pitchFamily="2" charset="-78"/>
                <a:hlinkClick r:id="rId3" action="ppaction://hlinkfile"/>
              </a:rPr>
              <a:t>3 </a:t>
            </a:r>
            <a:r>
              <a:rPr lang="fa-IR" sz="2000" b="1" dirty="0" smtClean="0">
                <a:latin typeface="Adobe Arabic"/>
                <a:ea typeface="Adobe Arabic"/>
                <a:cs typeface="B Zar" panose="00000400000000000000" pitchFamily="2" charset="-78"/>
                <a:hlinkClick r:id="rId3" action="ppaction://hlinkfile"/>
              </a:rPr>
              <a:t> </a:t>
            </a:r>
            <a:endParaRPr lang="fa-IR" sz="2000" b="1" dirty="0">
              <a:latin typeface="Adobe Arabic"/>
              <a:ea typeface="Adobe Arabic"/>
              <a:cs typeface="B Zar" panose="00000400000000000000" pitchFamily="2" charset="-78"/>
            </a:endParaRPr>
          </a:p>
          <a:p>
            <a:pPr algn="just">
              <a:lnSpc>
                <a:spcPct val="150000"/>
              </a:lnSpc>
              <a:buFont typeface="Wingdings" pitchFamily="2" charset="2"/>
              <a:buChar char="ü"/>
            </a:pPr>
            <a:r>
              <a:rPr lang="fa-IR" sz="2000" dirty="0" smtClean="0">
                <a:latin typeface="Adobe Arabic"/>
                <a:ea typeface="Adobe Arabic"/>
                <a:cs typeface="B Zar" panose="00000400000000000000" pitchFamily="2" charset="-78"/>
              </a:rPr>
              <a:t>سنجش و پایش </a:t>
            </a:r>
            <a:r>
              <a:rPr lang="fa-IR" sz="2000" dirty="0">
                <a:latin typeface="Adobe Arabic"/>
                <a:ea typeface="Adobe Arabic"/>
                <a:cs typeface="B Zar" panose="00000400000000000000" pitchFamily="2" charset="-78"/>
                <a:hlinkClick r:id="rId4" action="ppaction://hlinkfile"/>
              </a:rPr>
              <a:t>کیفیت سوخت </a:t>
            </a:r>
            <a:r>
              <a:rPr lang="fa-IR" sz="2000" dirty="0">
                <a:latin typeface="Adobe Arabic"/>
                <a:ea typeface="Adobe Arabic"/>
                <a:cs typeface="B Zar" panose="00000400000000000000" pitchFamily="2" charset="-78"/>
              </a:rPr>
              <a:t>در شهر تهران وتهیه </a:t>
            </a:r>
            <a:r>
              <a:rPr lang="fa-IR" sz="2000" b="1" dirty="0">
                <a:solidFill>
                  <a:srgbClr val="FF0000"/>
                </a:solidFill>
                <a:latin typeface="Adobe Arabic"/>
                <a:ea typeface="Adobe Arabic"/>
                <a:cs typeface="B Zar" panose="00000400000000000000" pitchFamily="2" charset="-78"/>
              </a:rPr>
              <a:t>6 گزارش فصلی </a:t>
            </a:r>
            <a:r>
              <a:rPr lang="fa-IR" sz="2000" dirty="0">
                <a:latin typeface="Adobe Arabic"/>
                <a:ea typeface="Adobe Arabic"/>
                <a:cs typeface="B Zar" panose="00000400000000000000" pitchFamily="2" charset="-78"/>
              </a:rPr>
              <a:t>از بررسی نتایج آنالیز نمونه ها </a:t>
            </a:r>
            <a:r>
              <a:rPr lang="fa-IR" sz="2000" dirty="0" smtClean="0">
                <a:latin typeface="Adobe Arabic"/>
                <a:ea typeface="Adobe Arabic"/>
                <a:cs typeface="B Zar" panose="00000400000000000000" pitchFamily="2" charset="-78"/>
              </a:rPr>
              <a:t>(</a:t>
            </a:r>
            <a:r>
              <a:rPr lang="fa-IR" sz="2000" dirty="0">
                <a:latin typeface="Adobe Arabic"/>
                <a:ea typeface="Adobe Arabic"/>
                <a:cs typeface="B Zar" panose="00000400000000000000" pitchFamily="2" charset="-78"/>
              </a:rPr>
              <a:t>4 گزارش فصلی در سال 1395 تهیه شده است</a:t>
            </a:r>
            <a:r>
              <a:rPr lang="fa-IR" sz="2000" dirty="0" smtClean="0">
                <a:latin typeface="Adobe Arabic"/>
                <a:ea typeface="Adobe Arabic"/>
                <a:cs typeface="B Zar" panose="00000400000000000000" pitchFamily="2" charset="-78"/>
              </a:rPr>
              <a:t>)؛</a:t>
            </a:r>
          </a:p>
          <a:p>
            <a:pPr algn="just">
              <a:lnSpc>
                <a:spcPct val="150000"/>
              </a:lnSpc>
              <a:buFont typeface="Wingdings" pitchFamily="2" charset="2"/>
              <a:buChar char="ü"/>
            </a:pPr>
            <a:r>
              <a:rPr lang="fa-IR" sz="2000" dirty="0">
                <a:latin typeface="Adobe Arabic"/>
                <a:ea typeface="Adobe Arabic"/>
                <a:cs typeface="B Zar" panose="00000400000000000000" pitchFamily="2" charset="-78"/>
              </a:rPr>
              <a:t>سنجش روزانه و مستمر آلودگی هوا و آلودگی صوت توسط 21 ایستگاه سنجش آلودگی هوا و 39 ایستگاه سنجش آلودگی صوت در نقاط مختلف شهر تهران انجام می گردد. نتایج  بدست آمده از پایش و بررسی اطلاعات توسط 17 تابلو نمایشگر و 20 تلویزیون شهری در سطح معابر و از طریق وب سایت شرکت کنترل کیفیت هوا و اپلیکیشن‌های گوشی‌های هوشمند به صورت روزانه منتشر و به اطلاع عموم مردم رسانده می </a:t>
            </a:r>
            <a:r>
              <a:rPr lang="fa-IR" sz="2000" dirty="0" smtClean="0">
                <a:latin typeface="Adobe Arabic"/>
                <a:ea typeface="Adobe Arabic"/>
                <a:cs typeface="B Zar" panose="00000400000000000000" pitchFamily="2" charset="-78"/>
              </a:rPr>
              <a:t>شود.</a:t>
            </a:r>
            <a:endParaRPr lang="fa-IR" sz="2000" dirty="0">
              <a:latin typeface="Adobe Arabic"/>
              <a:ea typeface="Adobe Arabic"/>
              <a:cs typeface="B Zar" panose="00000400000000000000" pitchFamily="2" charset="-78"/>
            </a:endParaRPr>
          </a:p>
          <a:p>
            <a:pPr algn="just">
              <a:lnSpc>
                <a:spcPct val="150000"/>
              </a:lnSpc>
              <a:buFont typeface="Wingdings" pitchFamily="2" charset="2"/>
              <a:buChar char="ü"/>
            </a:pPr>
            <a:r>
              <a:rPr lang="fa-IR" sz="2000" dirty="0">
                <a:latin typeface="Adobe Arabic"/>
                <a:ea typeface="Adobe Arabic"/>
                <a:cs typeface="B Zar" panose="00000400000000000000" pitchFamily="2" charset="-78"/>
              </a:rPr>
              <a:t>پیاده سازی اطلاعات مربوط به ناوگان وسایل نقلیه واطلاعات ترافیکی در سامانه تحت وبِ سیاهه انتشار</a:t>
            </a:r>
            <a:r>
              <a:rPr lang="fa-IR" sz="2000" dirty="0" smtClean="0">
                <a:latin typeface="Adobe Arabic"/>
                <a:ea typeface="Adobe Arabic"/>
                <a:cs typeface="B Zar" panose="00000400000000000000" pitchFamily="2" charset="-78"/>
              </a:rPr>
              <a:t>؛</a:t>
            </a:r>
            <a:endParaRPr lang="fa-IR" sz="2000" dirty="0">
              <a:latin typeface="Adobe Arabic"/>
              <a:ea typeface="Adobe Arabic"/>
              <a:cs typeface="B Zar" panose="00000400000000000000" pitchFamily="2" charset="-78"/>
            </a:endParaRPr>
          </a:p>
        </p:txBody>
      </p:sp>
      <p:sp>
        <p:nvSpPr>
          <p:cNvPr id="5" name="Title 1"/>
          <p:cNvSpPr txBox="1">
            <a:spLocks/>
          </p:cNvSpPr>
          <p:nvPr/>
        </p:nvSpPr>
        <p:spPr>
          <a:xfrm>
            <a:off x="770543" y="152400"/>
            <a:ext cx="7875388" cy="12954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chemeClr val="accent2"/>
                  </a:solidFill>
                  <a:prstDash val="solid"/>
                </a:ln>
                <a:solidFill>
                  <a:schemeClr val="tx1"/>
                </a:solidFill>
                <a:cs typeface="B Titr" pitchFamily="2" charset="-78"/>
              </a:rPr>
              <a:t>مهمترین عملکردهای </a:t>
            </a:r>
            <a:r>
              <a:rPr lang="fa-IR" sz="2400" b="1" dirty="0" smtClean="0">
                <a:ln w="6600">
                  <a:solidFill>
                    <a:schemeClr val="accent2"/>
                  </a:solidFill>
                  <a:prstDash val="solid"/>
                </a:ln>
                <a:solidFill>
                  <a:schemeClr val="tx1"/>
                </a:solidFill>
                <a:cs typeface="B Titr" pitchFamily="2" charset="-78"/>
              </a:rPr>
              <a:t>سه ساله </a:t>
            </a:r>
            <a:r>
              <a:rPr lang="fa-IR" sz="2400" b="1" dirty="0">
                <a:ln w="6600">
                  <a:solidFill>
                    <a:schemeClr val="accent2"/>
                  </a:solidFill>
                  <a:prstDash val="solid"/>
                </a:ln>
                <a:solidFill>
                  <a:schemeClr val="tx1"/>
                </a:solidFill>
                <a:cs typeface="B Titr" pitchFamily="2" charset="-78"/>
              </a:rPr>
              <a:t>برنامه پنجساله دوم شهرداری تهران</a:t>
            </a:r>
          </a:p>
          <a:p>
            <a:pPr algn="ctr" rtl="1"/>
            <a:r>
              <a:rPr lang="fa-IR" sz="2400" b="1" dirty="0">
                <a:ln w="6600">
                  <a:solidFill>
                    <a:schemeClr val="accent2"/>
                  </a:solidFill>
                  <a:prstDash val="solid"/>
                </a:ln>
                <a:solidFill>
                  <a:schemeClr val="tx1"/>
                </a:solidFill>
                <a:cs typeface="B Titr" pitchFamily="2" charset="-78"/>
              </a:rPr>
              <a:t>حوزه مأموریتی حمل و نقل و </a:t>
            </a:r>
            <a:r>
              <a:rPr lang="fa-IR" sz="2400" b="1" dirty="0" smtClean="0">
                <a:ln w="6600">
                  <a:solidFill>
                    <a:schemeClr val="accent2"/>
                  </a:solidFill>
                  <a:prstDash val="solid"/>
                </a:ln>
                <a:solidFill>
                  <a:schemeClr val="tx1"/>
                </a:solidFill>
                <a:cs typeface="B Titr" pitchFamily="2" charset="-78"/>
              </a:rPr>
              <a:t>ترافیک</a:t>
            </a:r>
          </a:p>
          <a:p>
            <a:pPr algn="ctr" rtl="1"/>
            <a:endParaRPr lang="en-US" sz="2400" b="1" dirty="0">
              <a:ln w="6600">
                <a:solidFill>
                  <a:schemeClr val="accent2"/>
                </a:solidFill>
                <a:prstDash val="solid"/>
              </a:ln>
              <a:solidFill>
                <a:schemeClr val="tx1"/>
              </a:solidFill>
              <a:cs typeface="B Titr" pitchFamily="2" charset="-78"/>
            </a:endParaRPr>
          </a:p>
        </p:txBody>
      </p:sp>
      <p:sp>
        <p:nvSpPr>
          <p:cNvPr id="7" name="Action Button: Forward or Next 6">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26</a:t>
            </a:fld>
            <a:endParaRPr lang="fa-IR"/>
          </a:p>
        </p:txBody>
      </p:sp>
    </p:spTree>
    <p:extLst>
      <p:ext uri="{BB962C8B-B14F-4D97-AF65-F5344CB8AC3E}">
        <p14:creationId xmlns:p14="http://schemas.microsoft.com/office/powerpoint/2010/main" val="3173684809"/>
      </p:ext>
    </p:extLst>
  </p:cSld>
  <p:clrMapOvr>
    <a:masterClrMapping/>
  </p:clrMapOvr>
  <p:transition spd="med"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22531" name="Content Placeholder 2"/>
          <p:cNvSpPr>
            <a:spLocks noGrp="1"/>
          </p:cNvSpPr>
          <p:nvPr>
            <p:ph idx="1"/>
          </p:nvPr>
        </p:nvSpPr>
        <p:spPr>
          <a:xfrm>
            <a:off x="381000" y="1825406"/>
            <a:ext cx="8180188" cy="4807406"/>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2" action="ppaction://hlinkfile"/>
              </a:rPr>
              <a:t>بند</a:t>
            </a:r>
            <a:r>
              <a:rPr lang="en-US" sz="2000" b="1" dirty="0">
                <a:latin typeface="Adobe Arabic"/>
                <a:ea typeface="Adobe Arabic"/>
                <a:cs typeface="B Zar" panose="00000400000000000000" pitchFamily="2" charset="-78"/>
                <a:hlinkClick r:id="rId2" action="ppaction://hlinkfile"/>
              </a:rPr>
              <a:t> </a:t>
            </a:r>
            <a:r>
              <a:rPr lang="fa-IR" sz="2000" b="1" dirty="0" smtClean="0">
                <a:latin typeface="Adobe Arabic"/>
                <a:ea typeface="Adobe Arabic"/>
                <a:cs typeface="B Zar" panose="00000400000000000000" pitchFamily="2" charset="-78"/>
                <a:hlinkClick r:id="rId2" action="ppaction://hlinkfile"/>
              </a:rPr>
              <a:t>ت ماده </a:t>
            </a:r>
            <a:r>
              <a:rPr lang="fa-IR" sz="2000" b="1" dirty="0">
                <a:latin typeface="Adobe Arabic"/>
                <a:ea typeface="Adobe Arabic"/>
                <a:cs typeface="B Zar" panose="00000400000000000000" pitchFamily="2" charset="-78"/>
                <a:hlinkClick r:id="rId2" action="ppaction://hlinkfile"/>
              </a:rPr>
              <a:t>3 </a:t>
            </a:r>
            <a:r>
              <a:rPr lang="fa-IR" sz="2000" b="1" dirty="0" smtClean="0">
                <a:latin typeface="Adobe Arabic"/>
                <a:ea typeface="Adobe Arabic"/>
                <a:cs typeface="B Zar" panose="00000400000000000000" pitchFamily="2" charset="-78"/>
                <a:hlinkClick r:id="rId2" action="ppaction://hlinkfile"/>
              </a:rPr>
              <a:t> </a:t>
            </a:r>
            <a:endParaRPr lang="fa-IR" sz="2000" b="1" dirty="0" smtClean="0">
              <a:latin typeface="Adobe Arabic"/>
              <a:ea typeface="Adobe Arabic"/>
              <a:cs typeface="B Zar" panose="00000400000000000000" pitchFamily="2" charset="-78"/>
            </a:endParaRPr>
          </a:p>
          <a:p>
            <a:pPr algn="just" defTabSz="182563">
              <a:lnSpc>
                <a:spcPct val="150000"/>
              </a:lnSpc>
              <a:buFont typeface="Wingdings" pitchFamily="2" charset="2"/>
              <a:buChar char="ü"/>
              <a:tabLst>
                <a:tab pos="274638" algn="l"/>
              </a:tabLst>
            </a:pPr>
            <a:r>
              <a:rPr lang="ar-SA" sz="2000" dirty="0">
                <a:latin typeface="Adobe Arabic"/>
                <a:ea typeface="Adobe Arabic"/>
                <a:cs typeface="B Zar" panose="00000400000000000000" pitchFamily="2" charset="-78"/>
              </a:rPr>
              <a:t>احداث و تجهیز نمودن آزمایشگاه مرجع جهت کالیبراسیون و سنجش دقیق تر آلاینده های هوا در ایستگاه‏های سنجش آلودگی هوا </a:t>
            </a:r>
            <a:r>
              <a:rPr lang="fa-IR" sz="2000" dirty="0">
                <a:latin typeface="Adobe Arabic"/>
                <a:ea typeface="Adobe Arabic"/>
                <a:cs typeface="B Zar" panose="00000400000000000000" pitchFamily="2" charset="-78"/>
              </a:rPr>
              <a:t>و فراهم شدن امکان بهره برداری از سیستم کالیبراسیون از راه دور در 18 ایستگاه سنجش آلودگی هوا</a:t>
            </a:r>
            <a:r>
              <a:rPr lang="fa-IR" sz="2000" dirty="0" smtClean="0">
                <a:latin typeface="Adobe Arabic"/>
                <a:ea typeface="Adobe Arabic"/>
                <a:cs typeface="B Zar" panose="00000400000000000000" pitchFamily="2" charset="-78"/>
              </a:rPr>
              <a:t>؛</a:t>
            </a:r>
          </a:p>
          <a:p>
            <a:pPr algn="just" defTabSz="182563">
              <a:lnSpc>
                <a:spcPct val="150000"/>
              </a:lnSpc>
              <a:buFont typeface="Wingdings" pitchFamily="2" charset="2"/>
              <a:buChar char="ü"/>
              <a:tabLst>
                <a:tab pos="274638" algn="l"/>
              </a:tabLst>
            </a:pPr>
            <a:r>
              <a:rPr lang="fa-IR" sz="2000" dirty="0">
                <a:latin typeface="Adobe Arabic"/>
                <a:ea typeface="Adobe Arabic"/>
                <a:cs typeface="B Zar" panose="00000400000000000000" pitchFamily="2" charset="-78"/>
              </a:rPr>
              <a:t>راه اندازی نهایی مدل پیش بینی  </a:t>
            </a:r>
            <a:r>
              <a:rPr lang="en-US" sz="2000" dirty="0">
                <a:latin typeface="Adobe Arabic"/>
                <a:ea typeface="Adobe Arabic"/>
                <a:cs typeface="B Zar" panose="00000400000000000000" pitchFamily="2" charset="-78"/>
              </a:rPr>
              <a:t>CMAQ </a:t>
            </a:r>
            <a:r>
              <a:rPr lang="fa-IR" sz="2000" dirty="0">
                <a:latin typeface="Adobe Arabic"/>
                <a:ea typeface="Adobe Arabic"/>
                <a:cs typeface="B Zar" panose="00000400000000000000" pitchFamily="2" charset="-78"/>
              </a:rPr>
              <a:t>بر روی سامانه پیش بینی آلودگی هوای شهر تهران  به منظور انجام پیش بینی های 72 ساعته </a:t>
            </a:r>
            <a:endParaRPr lang="fa-IR" sz="2000" dirty="0" smtClean="0">
              <a:latin typeface="Adobe Arabic"/>
              <a:ea typeface="Adobe Arabic"/>
              <a:cs typeface="B Zar" panose="00000400000000000000" pitchFamily="2" charset="-78"/>
            </a:endParaRPr>
          </a:p>
          <a:p>
            <a:pPr algn="just">
              <a:lnSpc>
                <a:spcPct val="150000"/>
              </a:lnSpc>
              <a:tabLst>
                <a:tab pos="274638" algn="l"/>
              </a:tabLst>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3" action="ppaction://hlinkfile"/>
              </a:rPr>
              <a:t>بند</a:t>
            </a:r>
            <a:r>
              <a:rPr lang="en-US" sz="2000" b="1" dirty="0">
                <a:latin typeface="Adobe Arabic"/>
                <a:ea typeface="Adobe Arabic"/>
                <a:cs typeface="B Zar" panose="00000400000000000000" pitchFamily="2" charset="-78"/>
                <a:hlinkClick r:id="rId3" action="ppaction://hlinkfile"/>
              </a:rPr>
              <a:t> </a:t>
            </a:r>
            <a:r>
              <a:rPr lang="fa-IR" sz="2000" b="1" dirty="0" smtClean="0">
                <a:latin typeface="Adobe Arabic"/>
                <a:ea typeface="Adobe Arabic"/>
                <a:cs typeface="B Zar" panose="00000400000000000000" pitchFamily="2" charset="-78"/>
                <a:hlinkClick r:id="rId3" action="ppaction://hlinkfile"/>
              </a:rPr>
              <a:t>ث ماده </a:t>
            </a:r>
            <a:r>
              <a:rPr lang="fa-IR" sz="2000" b="1" dirty="0">
                <a:latin typeface="Adobe Arabic"/>
                <a:ea typeface="Adobe Arabic"/>
                <a:cs typeface="B Zar" panose="00000400000000000000" pitchFamily="2" charset="-78"/>
                <a:hlinkClick r:id="rId3" action="ppaction://hlinkfile"/>
              </a:rPr>
              <a:t>3 </a:t>
            </a:r>
            <a:r>
              <a:rPr lang="fa-IR" sz="2000" b="1" dirty="0" smtClean="0">
                <a:latin typeface="Adobe Arabic"/>
                <a:ea typeface="Adobe Arabic"/>
                <a:cs typeface="B Zar" panose="00000400000000000000" pitchFamily="2" charset="-78"/>
                <a:hlinkClick r:id="rId3" action="ppaction://hlinkfile"/>
              </a:rPr>
              <a:t> </a:t>
            </a:r>
            <a:endParaRPr lang="fa-IR" sz="2000" b="1" dirty="0">
              <a:latin typeface="Adobe Arabic"/>
              <a:ea typeface="Adobe Arabic"/>
              <a:cs typeface="B Zar" panose="00000400000000000000" pitchFamily="2" charset="-78"/>
            </a:endParaRPr>
          </a:p>
          <a:p>
            <a:pPr marL="0" indent="0" algn="just" defTabSz="182563">
              <a:lnSpc>
                <a:spcPct val="150000"/>
              </a:lnSpc>
              <a:buNone/>
              <a:tabLst>
                <a:tab pos="274638" algn="l"/>
              </a:tabLst>
            </a:pPr>
            <a:r>
              <a:rPr lang="fa-IR" sz="1700" dirty="0">
                <a:latin typeface="Adobe Arabic"/>
                <a:ea typeface="Adobe Arabic"/>
                <a:cs typeface="B Zar" panose="00000400000000000000" pitchFamily="2" charset="-78"/>
              </a:rPr>
              <a:t>	</a:t>
            </a:r>
            <a:r>
              <a:rPr lang="fa-IR" sz="2000" dirty="0">
                <a:latin typeface="Adobe Arabic"/>
                <a:ea typeface="Adobe Arabic"/>
                <a:cs typeface="B Zar" panose="00000400000000000000" pitchFamily="2" charset="-78"/>
              </a:rPr>
              <a:t>واگذاری و تحویل 34 دستگاه موتورسیکلت برقی به شرکت‌های متقاضی راه اندازی پیک درمحدوده </a:t>
            </a:r>
            <a:r>
              <a:rPr lang="fa-IR" sz="2000" dirty="0" smtClean="0">
                <a:latin typeface="Adobe Arabic"/>
                <a:ea typeface="Adobe Arabic"/>
                <a:cs typeface="B Zar" panose="00000400000000000000" pitchFamily="2" charset="-78"/>
              </a:rPr>
              <a:t>بازار.</a:t>
            </a:r>
            <a:endParaRPr lang="fa-IR" sz="2000" dirty="0">
              <a:latin typeface="Adobe Arabic"/>
              <a:ea typeface="Adobe Arabic"/>
              <a:cs typeface="B Zar" panose="00000400000000000000" pitchFamily="2" charset="-78"/>
            </a:endParaRPr>
          </a:p>
          <a:p>
            <a:pPr marL="0" indent="0" algn="just">
              <a:lnSpc>
                <a:spcPct val="150000"/>
              </a:lnSpc>
              <a:buNone/>
            </a:pPr>
            <a:r>
              <a:rPr lang="fa-IR" sz="1700" dirty="0">
                <a:latin typeface="Adobe Arabic"/>
                <a:ea typeface="Adobe Arabic"/>
                <a:cs typeface="B Zar" panose="00000400000000000000" pitchFamily="2" charset="-78"/>
              </a:rPr>
              <a:t>		</a:t>
            </a:r>
          </a:p>
        </p:txBody>
      </p:sp>
      <p:sp>
        <p:nvSpPr>
          <p:cNvPr id="5" name="Title 1"/>
          <p:cNvSpPr txBox="1">
            <a:spLocks/>
          </p:cNvSpPr>
          <p:nvPr/>
        </p:nvSpPr>
        <p:spPr>
          <a:xfrm>
            <a:off x="685800" y="128337"/>
            <a:ext cx="7875388" cy="124326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dirty="0">
                <a:ln w="6600">
                  <a:solidFill>
                    <a:schemeClr val="accent2"/>
                  </a:solidFill>
                  <a:prstDash val="solid"/>
                </a:ln>
                <a:solidFill>
                  <a:schemeClr val="tx1"/>
                </a:solidFill>
                <a:cs typeface="B Titr" pitchFamily="2" charset="-78"/>
              </a:rPr>
              <a:t>مهمترین عملکردهای </a:t>
            </a:r>
            <a:r>
              <a:rPr lang="fa-IR" sz="2400" dirty="0" smtClean="0">
                <a:ln w="6600">
                  <a:solidFill>
                    <a:schemeClr val="accent2"/>
                  </a:solidFill>
                  <a:prstDash val="solid"/>
                </a:ln>
                <a:solidFill>
                  <a:schemeClr val="tx1"/>
                </a:solidFill>
                <a:cs typeface="B Titr" pitchFamily="2" charset="-78"/>
              </a:rPr>
              <a:t>سه ساله </a:t>
            </a:r>
            <a:r>
              <a:rPr lang="fa-IR" sz="2400" dirty="0">
                <a:ln w="6600">
                  <a:solidFill>
                    <a:schemeClr val="accent2"/>
                  </a:solidFill>
                  <a:prstDash val="solid"/>
                </a:ln>
                <a:solidFill>
                  <a:schemeClr val="tx1"/>
                </a:solidFill>
                <a:cs typeface="B Titr" pitchFamily="2" charset="-78"/>
              </a:rPr>
              <a:t>برنامه پنجساله دوم شهرداری تهران</a:t>
            </a:r>
          </a:p>
          <a:p>
            <a:pPr algn="ctr" rtl="1">
              <a:lnSpc>
                <a:spcPct val="220000"/>
              </a:lnSpc>
            </a:pPr>
            <a:r>
              <a:rPr lang="fa-IR" sz="2400" dirty="0">
                <a:ln w="6600">
                  <a:solidFill>
                    <a:schemeClr val="accent2"/>
                  </a:solidFill>
                  <a:prstDash val="solid"/>
                </a:ln>
                <a:solidFill>
                  <a:schemeClr val="tx1"/>
                </a:solidFill>
                <a:cs typeface="B Titr" pitchFamily="2" charset="-78"/>
              </a:rPr>
              <a:t>حوزه مأموریتی حمل و نقل و ترافیک</a:t>
            </a:r>
            <a:endParaRPr lang="en-US" sz="2400" dirty="0">
              <a:ln w="6600">
                <a:solidFill>
                  <a:schemeClr val="accent2"/>
                </a:solidFill>
                <a:prstDash val="solid"/>
              </a:ln>
              <a:solidFill>
                <a:schemeClr val="tx1"/>
              </a:solidFill>
              <a:cs typeface="B Titr" pitchFamily="2" charset="-78"/>
            </a:endParaRPr>
          </a:p>
        </p:txBody>
      </p:sp>
      <p:sp>
        <p:nvSpPr>
          <p:cNvPr id="7" name="Action Button: Forward or Next 6">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27</a:t>
            </a:fld>
            <a:endParaRPr lang="fa-IR"/>
          </a:p>
        </p:txBody>
      </p:sp>
    </p:spTree>
    <p:extLst>
      <p:ext uri="{BB962C8B-B14F-4D97-AF65-F5344CB8AC3E}">
        <p14:creationId xmlns:p14="http://schemas.microsoft.com/office/powerpoint/2010/main" val="840872934"/>
      </p:ext>
    </p:extLst>
  </p:cSld>
  <p:clrMapOvr>
    <a:masterClrMapping/>
  </p:clrMapOvr>
  <p:transition spd="med"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28600" y="1752600"/>
            <a:ext cx="8763000" cy="4952999"/>
          </a:xfrm>
          <a:noFill/>
          <a:ln>
            <a:noFill/>
          </a:ln>
        </p:spPr>
        <p:txBody>
          <a:bodyPr>
            <a:noAutofit/>
          </a:bodyPr>
          <a:lstStyle/>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smtClean="0">
                <a:latin typeface="Adobe Arabic"/>
                <a:ea typeface="Adobe Arabic"/>
                <a:cs typeface="B Zar" panose="00000400000000000000" pitchFamily="2" charset="-78"/>
              </a:rPr>
              <a:t>تحقق </a:t>
            </a:r>
            <a:r>
              <a:rPr lang="fa-IR" sz="1800" b="1" dirty="0" smtClean="0">
                <a:latin typeface="Adobe Arabic"/>
                <a:ea typeface="Adobe Arabic"/>
                <a:cs typeface="B Zar" panose="00000400000000000000" pitchFamily="2" charset="-78"/>
                <a:hlinkClick r:id="rId2" action="ppaction://hlinkfile"/>
              </a:rPr>
              <a:t>تبصره </a:t>
            </a:r>
            <a:r>
              <a:rPr lang="fa-IR" sz="1800" b="1" dirty="0">
                <a:latin typeface="Adobe Arabic"/>
                <a:ea typeface="Adobe Arabic"/>
                <a:cs typeface="B Zar" panose="00000400000000000000" pitchFamily="2" charset="-78"/>
                <a:hlinkClick r:id="rId2" action="ppaction://hlinkfile"/>
              </a:rPr>
              <a:t>7 </a:t>
            </a:r>
            <a:r>
              <a:rPr lang="fa-IR" sz="1800" b="1" dirty="0" smtClean="0">
                <a:latin typeface="Adobe Arabic"/>
                <a:ea typeface="Adobe Arabic"/>
                <a:cs typeface="B Zar" panose="00000400000000000000" pitchFamily="2" charset="-78"/>
                <a:hlinkClick r:id="rId2" action="ppaction://hlinkfile"/>
              </a:rPr>
              <a:t>ذیل ماده </a:t>
            </a:r>
            <a:r>
              <a:rPr lang="fa-IR" sz="1800" b="1" dirty="0">
                <a:latin typeface="Adobe Arabic"/>
                <a:ea typeface="Adobe Arabic"/>
                <a:cs typeface="B Zar" panose="00000400000000000000" pitchFamily="2" charset="-78"/>
                <a:hlinkClick r:id="rId2" action="ppaction://hlinkfile"/>
              </a:rPr>
              <a:t>3 </a:t>
            </a:r>
            <a:r>
              <a:rPr lang="fa-IR" sz="1800" b="1" dirty="0" smtClean="0">
                <a:latin typeface="Adobe Arabic"/>
                <a:ea typeface="Adobe Arabic"/>
                <a:cs typeface="B Zar" panose="00000400000000000000" pitchFamily="2" charset="-78"/>
                <a:hlinkClick r:id="rId2" action="ppaction://hlinkfile"/>
              </a:rPr>
              <a:t> </a:t>
            </a:r>
            <a:endParaRPr lang="fa-IR" sz="1800" b="1" dirty="0" smtClean="0">
              <a:latin typeface="Adobe Arabic"/>
              <a:ea typeface="Adobe Arabic"/>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 </a:t>
            </a:r>
            <a:r>
              <a:rPr lang="fa-IR" sz="1800" dirty="0">
                <a:latin typeface="Adobe Arabic"/>
                <a:ea typeface="Adobe Arabic"/>
                <a:cs typeface="B Zar" panose="00000400000000000000" pitchFamily="2" charset="-78"/>
              </a:rPr>
              <a:t>فراخوان و جایگزینی و نوسازی 445 دستگاه مینی بوس فرسوده با تاکسی نو 	</a:t>
            </a:r>
            <a:endParaRPr lang="fa-IR" sz="1800" dirty="0" smtClean="0">
              <a:latin typeface="Adobe Arabic"/>
              <a:ea typeface="Adobe Arabic"/>
              <a:cs typeface="B Zar" panose="00000400000000000000" pitchFamily="2" charset="-78"/>
            </a:endParaRPr>
          </a:p>
          <a:p>
            <a:pPr algn="just">
              <a:lnSpc>
                <a:spcPct val="150000"/>
              </a:lnSpc>
            </a:pPr>
            <a:r>
              <a:rPr lang="fa-IR" sz="1800" b="1" dirty="0">
                <a:latin typeface="Adobe Arabic"/>
                <a:ea typeface="Adobe Arabic"/>
                <a:cs typeface="B Zar" panose="00000400000000000000" pitchFamily="2" charset="-78"/>
              </a:rPr>
              <a:t>در راستای تحقق </a:t>
            </a:r>
            <a:r>
              <a:rPr lang="fa-IR" sz="1800" b="1" dirty="0">
                <a:latin typeface="Adobe Arabic"/>
                <a:ea typeface="Adobe Arabic"/>
                <a:cs typeface="B Zar" panose="00000400000000000000" pitchFamily="2" charset="-78"/>
                <a:hlinkClick r:id="rId3" action="ppaction://hlinkfile"/>
              </a:rPr>
              <a:t>بند </a:t>
            </a:r>
            <a:r>
              <a:rPr lang="fa-IR" sz="1800" b="1" dirty="0" smtClean="0">
                <a:latin typeface="Adobe Arabic"/>
                <a:ea typeface="Adobe Arabic"/>
                <a:cs typeface="B Zar" panose="00000400000000000000" pitchFamily="2" charset="-78"/>
                <a:hlinkClick r:id="rId3" action="ppaction://hlinkfile"/>
              </a:rPr>
              <a:t>ر ماده </a:t>
            </a:r>
            <a:r>
              <a:rPr lang="fa-IR" sz="1800" b="1" dirty="0">
                <a:latin typeface="Adobe Arabic"/>
                <a:ea typeface="Adobe Arabic"/>
                <a:cs typeface="B Zar" panose="00000400000000000000" pitchFamily="2" charset="-78"/>
                <a:hlinkClick r:id="rId3" action="ppaction://hlinkfile"/>
              </a:rPr>
              <a:t>3 </a:t>
            </a:r>
            <a:r>
              <a:rPr lang="fa-IR" sz="1800" b="1" dirty="0" smtClean="0">
                <a:latin typeface="Adobe Arabic"/>
                <a:ea typeface="Adobe Arabic"/>
                <a:cs typeface="B Zar" panose="00000400000000000000" pitchFamily="2" charset="-78"/>
                <a:hlinkClick r:id="rId3" action="ppaction://hlinkfile"/>
              </a:rPr>
              <a:t> </a:t>
            </a:r>
            <a:endParaRPr lang="fa-IR" sz="1800" b="1" dirty="0" smtClean="0">
              <a:latin typeface="Adobe Arabic"/>
              <a:ea typeface="Adobe Arabic"/>
              <a:cs typeface="B Zar" panose="00000400000000000000" pitchFamily="2" charset="-78"/>
            </a:endParaRPr>
          </a:p>
          <a:p>
            <a:pPr marL="0" indent="0" algn="just">
              <a:lnSpc>
                <a:spcPct val="150000"/>
              </a:lnSpc>
              <a:buNone/>
            </a:pPr>
            <a:r>
              <a:rPr lang="fa-IR" sz="1800" dirty="0">
                <a:latin typeface="Adobe Arabic"/>
                <a:ea typeface="Adobe Arabic"/>
                <a:cs typeface="B Zar" panose="00000400000000000000" pitchFamily="2" charset="-78"/>
              </a:rPr>
              <a:t>نوسازی 11608 دستگاه تاکسی فرسوده در طرح ملی نوسازی 90 هزار تاکسی فرسوده </a:t>
            </a:r>
            <a:endParaRPr lang="fa-IR" sz="1800" dirty="0" smtClean="0">
              <a:latin typeface="Adobe Arabic"/>
              <a:ea typeface="Adobe Arabic"/>
              <a:cs typeface="B Zar" panose="00000400000000000000" pitchFamily="2" charset="-78"/>
            </a:endParaRPr>
          </a:p>
          <a:p>
            <a:pPr algn="just">
              <a:lnSpc>
                <a:spcPct val="150000"/>
              </a:lnSpc>
            </a:pPr>
            <a:r>
              <a:rPr lang="fa-IR" sz="1800" b="1" dirty="0">
                <a:latin typeface="Adobe Arabic"/>
                <a:ea typeface="Adobe Arabic"/>
                <a:cs typeface="B Zar" panose="00000400000000000000" pitchFamily="2" charset="-78"/>
              </a:rPr>
              <a:t>در راستای تحقق </a:t>
            </a:r>
            <a:r>
              <a:rPr lang="fa-IR" sz="1800" b="1" dirty="0">
                <a:latin typeface="Adobe Arabic"/>
                <a:ea typeface="Adobe Arabic"/>
                <a:cs typeface="B Zar" panose="00000400000000000000" pitchFamily="2" charset="-78"/>
                <a:hlinkClick r:id="rId4" action="ppaction://hlinkfile"/>
              </a:rPr>
              <a:t>تبصره </a:t>
            </a:r>
            <a:r>
              <a:rPr lang="fa-IR" sz="1800" b="1" dirty="0" smtClean="0">
                <a:latin typeface="Adobe Arabic"/>
                <a:ea typeface="Adobe Arabic"/>
                <a:cs typeface="B Zar" panose="00000400000000000000" pitchFamily="2" charset="-78"/>
                <a:hlinkClick r:id="rId4" action="ppaction://hlinkfile"/>
              </a:rPr>
              <a:t>9 ذیل ماده </a:t>
            </a:r>
            <a:r>
              <a:rPr lang="fa-IR" sz="1800" b="1" dirty="0">
                <a:latin typeface="Adobe Arabic"/>
                <a:ea typeface="Adobe Arabic"/>
                <a:cs typeface="B Zar" panose="00000400000000000000" pitchFamily="2" charset="-78"/>
                <a:hlinkClick r:id="rId4" action="ppaction://hlinkfile"/>
              </a:rPr>
              <a:t>3 </a:t>
            </a:r>
            <a:r>
              <a:rPr lang="fa-IR" sz="1800" b="1" dirty="0" smtClean="0">
                <a:latin typeface="Adobe Arabic"/>
                <a:ea typeface="Adobe Arabic"/>
                <a:cs typeface="B Zar" panose="00000400000000000000" pitchFamily="2" charset="-78"/>
                <a:hlinkClick r:id="rId4" action="ppaction://hlinkfile"/>
              </a:rPr>
              <a:t> </a:t>
            </a:r>
            <a:endParaRPr lang="fa-IR" sz="1800" b="1" dirty="0">
              <a:latin typeface="Adobe Arabic"/>
              <a:ea typeface="Adobe Arabic"/>
              <a:cs typeface="B Zar" panose="00000400000000000000" pitchFamily="2" charset="-78"/>
            </a:endParaRPr>
          </a:p>
          <a:p>
            <a:pPr marL="0" indent="0" algn="just">
              <a:lnSpc>
                <a:spcPct val="150000"/>
              </a:lnSpc>
              <a:buNone/>
            </a:pPr>
            <a:r>
              <a:rPr lang="fa-IR" sz="1800" dirty="0">
                <a:latin typeface="Adobe Arabic"/>
                <a:ea typeface="Adobe Arabic"/>
                <a:cs typeface="B Zar" panose="00000400000000000000" pitchFamily="2" charset="-78"/>
              </a:rPr>
              <a:t>ارایه پیشنهاد راهکارهای اجرایی شدن </a:t>
            </a:r>
            <a:r>
              <a:rPr lang="fa-IR" sz="1800" dirty="0">
                <a:latin typeface="Adobe Arabic"/>
                <a:ea typeface="Adobe Arabic"/>
                <a:cs typeface="B Zar" panose="00000400000000000000" pitchFamily="2" charset="-78"/>
                <a:hlinkClick r:id="rId5" action="ppaction://hlinkfile"/>
              </a:rPr>
              <a:t>طرح </a:t>
            </a:r>
            <a:r>
              <a:rPr lang="fa-IR" sz="1800" dirty="0" smtClean="0">
                <a:latin typeface="Adobe Arabic"/>
                <a:ea typeface="Adobe Arabic"/>
                <a:cs typeface="B Zar" panose="00000400000000000000" pitchFamily="2" charset="-78"/>
                <a:hlinkClick r:id="rId5" action="ppaction://hlinkfile"/>
              </a:rPr>
              <a:t>کاهش </a:t>
            </a:r>
            <a:r>
              <a:rPr lang="fa-IR" sz="1800" dirty="0" smtClean="0">
                <a:latin typeface="Adobe Arabic"/>
                <a:ea typeface="Adobe Arabic"/>
                <a:cs typeface="B Zar" panose="00000400000000000000" pitchFamily="2" charset="-78"/>
              </a:rPr>
              <a:t>(کاهش آلودگی هوا از طریق محدویت تردد خودرو های آلاینده با عنوان منطقه کم انتشار آلایندگی شهر تهران) </a:t>
            </a:r>
            <a:r>
              <a:rPr lang="fa-IR" sz="1800" dirty="0">
                <a:latin typeface="Adobe Arabic"/>
                <a:ea typeface="Adobe Arabic"/>
                <a:cs typeface="B Zar" panose="00000400000000000000" pitchFamily="2" charset="-78"/>
              </a:rPr>
              <a:t>توسط شهرداری به وزارت کشور، تصویب طرح کاهش در جلسه 128 شورای عالی هماهنگی ترافیک کشور مورخ 95/4/9 و ابلاغ آن در تاریخ 95/5/19، اطلاع رسانی طرح از طریق جراید، آغاز </a:t>
            </a:r>
            <a:r>
              <a:rPr lang="ar-SA" sz="1800" dirty="0">
                <a:latin typeface="Adobe Arabic"/>
                <a:ea typeface="Adobe Arabic"/>
                <a:cs typeface="B Zar" panose="00000400000000000000" pitchFamily="2" charset="-78"/>
              </a:rPr>
              <a:t>اجرای طرح "کاهش" به صورت آزمایشی از ابتدای مهرماه </a:t>
            </a:r>
            <a:r>
              <a:rPr lang="fa-IR" sz="1800" dirty="0">
                <a:latin typeface="Adobe Arabic"/>
                <a:ea typeface="Adobe Arabic"/>
                <a:cs typeface="B Zar" panose="00000400000000000000" pitchFamily="2" charset="-78"/>
              </a:rPr>
              <a:t>و تعریف </a:t>
            </a:r>
            <a:r>
              <a:rPr lang="ar-SA" sz="1800" dirty="0">
                <a:latin typeface="Adobe Arabic"/>
                <a:ea typeface="Adobe Arabic"/>
                <a:cs typeface="B Zar" panose="00000400000000000000" pitchFamily="2" charset="-78"/>
              </a:rPr>
              <a:t>کد جریمه </a:t>
            </a:r>
            <a:r>
              <a:rPr lang="fa-IR" sz="1800" dirty="0">
                <a:latin typeface="Adobe Arabic"/>
                <a:ea typeface="Adobe Arabic"/>
                <a:cs typeface="B Zar" panose="00000400000000000000" pitchFamily="2" charset="-78"/>
              </a:rPr>
              <a:t>و </a:t>
            </a:r>
            <a:r>
              <a:rPr lang="ar-SA" sz="1800" dirty="0">
                <a:latin typeface="Adobe Arabic"/>
                <a:ea typeface="Adobe Arabic"/>
                <a:cs typeface="B Zar" panose="00000400000000000000" pitchFamily="2" charset="-78"/>
              </a:rPr>
              <a:t>اجرای طرح جریمه خودروهای فاقد معاینه فنی توسط کلیه دوربین‌های ثبت تخلف منصوبه در سطح شهر تهران</a:t>
            </a:r>
            <a:r>
              <a:rPr lang="fa-IR" sz="1800" dirty="0">
                <a:latin typeface="Adobe Arabic"/>
                <a:ea typeface="Adobe Arabic"/>
                <a:cs typeface="B Zar" panose="00000400000000000000" pitchFamily="2" charset="-78"/>
              </a:rPr>
              <a:t> به صورت رسمی</a:t>
            </a:r>
            <a:r>
              <a:rPr lang="ar-SA" sz="1800" dirty="0">
                <a:latin typeface="Adobe Arabic"/>
                <a:ea typeface="Adobe Arabic"/>
                <a:cs typeface="B Zar" panose="00000400000000000000" pitchFamily="2" charset="-78"/>
              </a:rPr>
              <a:t> از مورخ </a:t>
            </a:r>
            <a:r>
              <a:rPr lang="fa-IR" sz="1800" dirty="0">
                <a:latin typeface="Adobe Arabic"/>
                <a:ea typeface="Adobe Arabic"/>
                <a:cs typeface="B Zar" panose="00000400000000000000" pitchFamily="2" charset="-78"/>
              </a:rPr>
              <a:t>95</a:t>
            </a:r>
            <a:r>
              <a:rPr lang="ar-SA" sz="1800" dirty="0">
                <a:latin typeface="Adobe Arabic"/>
                <a:ea typeface="Adobe Arabic"/>
                <a:cs typeface="B Zar" panose="00000400000000000000" pitchFamily="2" charset="-78"/>
              </a:rPr>
              <a:t>/10/1</a:t>
            </a:r>
            <a:endParaRPr lang="fa-IR" sz="1800" dirty="0">
              <a:latin typeface="Adobe Arabic"/>
              <a:ea typeface="Adobe Arabic"/>
              <a:cs typeface="B Zar" panose="00000400000000000000" pitchFamily="2" charset="-78"/>
            </a:endParaRPr>
          </a:p>
          <a:p>
            <a:pPr marL="0" indent="0" algn="just">
              <a:lnSpc>
                <a:spcPct val="150000"/>
              </a:lnSpc>
              <a:buNone/>
            </a:pPr>
            <a:endParaRPr lang="fa-IR" sz="2000" dirty="0">
              <a:latin typeface="Adobe Arabic"/>
              <a:ea typeface="Adobe Arabic"/>
              <a:cs typeface="B Zar" panose="00000400000000000000" pitchFamily="2" charset="-78"/>
            </a:endParaRPr>
          </a:p>
          <a:p>
            <a:pPr marL="0" indent="0" algn="just">
              <a:lnSpc>
                <a:spcPct val="150000"/>
              </a:lnSpc>
              <a:buNone/>
            </a:pPr>
            <a:endParaRPr lang="fa-IR" sz="1700" dirty="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28337"/>
            <a:ext cx="7875388" cy="131946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28</a:t>
            </a:fld>
            <a:endParaRPr lang="fa-IR"/>
          </a:p>
        </p:txBody>
      </p:sp>
    </p:spTree>
    <p:extLst>
      <p:ext uri="{BB962C8B-B14F-4D97-AF65-F5344CB8AC3E}">
        <p14:creationId xmlns:p14="http://schemas.microsoft.com/office/powerpoint/2010/main" val="4143268212"/>
      </p:ext>
    </p:extLst>
  </p:cSld>
  <p:clrMapOvr>
    <a:masterClrMapping/>
  </p:clrMapOvr>
  <p:transition spd="med"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458200" cy="4724400"/>
          </a:xfrm>
          <a:noFill/>
          <a:ln>
            <a:noFill/>
          </a:ln>
        </p:spPr>
        <p:txBody>
          <a:bodyPr>
            <a:normAutofit fontScale="77500" lnSpcReduction="20000"/>
          </a:bodyPr>
          <a:lstStyle/>
          <a:p>
            <a:pPr algn="just">
              <a:lnSpc>
                <a:spcPct val="170000"/>
              </a:lnSpc>
            </a:pPr>
            <a:r>
              <a:rPr lang="fa-IR" sz="3100" dirty="0" smtClean="0">
                <a:cs typeface="B Zar" panose="00000400000000000000" pitchFamily="2" charset="-78"/>
              </a:rPr>
              <a:t>این </a:t>
            </a:r>
            <a:r>
              <a:rPr lang="fa-IR" sz="3100" dirty="0">
                <a:cs typeface="B Zar" panose="00000400000000000000" pitchFamily="2" charset="-78"/>
              </a:rPr>
              <a:t>بخش به فراهم کردن زمینه‏های مشارکت فعالانه شهروندان، سازمان‏های مردم نهاد و بخش خصوصی با حوزه حمل‏ونقل می‏پردازد. در این راستا شهرداری موظف است نسبت به «ترویج، ارتقاء و آموزش فرهنگ ترافیک، رفتار و دانش ترافیکی و نسبت به تجهیز فنی و افزایش ظرفیت‌های مدیریتی پلیس راهنمایی و رانندگی شهر تهران» اقدام نماید</a:t>
            </a:r>
            <a:r>
              <a:rPr lang="fa-IR" sz="2300" dirty="0"/>
              <a:t>.</a:t>
            </a:r>
            <a:endParaRPr lang="en-US" sz="2300" dirty="0"/>
          </a:p>
          <a:p>
            <a:pPr>
              <a:lnSpc>
                <a:spcPct val="150000"/>
              </a:lnSpc>
            </a:pPr>
            <a:r>
              <a:rPr lang="fa-IR" sz="3100" dirty="0">
                <a:cs typeface="B Zar" panose="00000400000000000000" pitchFamily="2" charset="-78"/>
              </a:rPr>
              <a:t>این بخش </a:t>
            </a:r>
            <a:r>
              <a:rPr lang="fa-IR" sz="3100" b="1" dirty="0">
                <a:cs typeface="B Zar" panose="00000400000000000000" pitchFamily="2" charset="-78"/>
              </a:rPr>
              <a:t>شامل 2 ماده، 7 بند، 4 تبصره و 1هدف کمی </a:t>
            </a:r>
            <a:r>
              <a:rPr lang="fa-IR" sz="3100" dirty="0">
                <a:cs typeface="B Zar" panose="00000400000000000000" pitchFamily="2" charset="-78"/>
              </a:rPr>
              <a:t>می باشد</a:t>
            </a:r>
            <a:r>
              <a:rPr lang="fa-IR" sz="2600" dirty="0" smtClean="0">
                <a:cs typeface="B Zar" panose="00000400000000000000" pitchFamily="2" charset="-78"/>
              </a:rPr>
              <a:t>.</a:t>
            </a:r>
          </a:p>
          <a:p>
            <a:pPr>
              <a:lnSpc>
                <a:spcPct val="150000"/>
              </a:lnSpc>
            </a:pPr>
            <a:r>
              <a:rPr lang="fa-IR" sz="3100" dirty="0">
                <a:cs typeface="B Zar" panose="00000400000000000000" pitchFamily="2" charset="-78"/>
              </a:rPr>
              <a:t>مهم ترین اقدامات و عملکردهایی که در راستای تحقق مواد، احکام و هدف کمی مربوط به این بخش صورت پذیرفته است عبارتند از:</a:t>
            </a:r>
            <a:endParaRPr lang="en-US" sz="3100" dirty="0">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6" name="Title 1"/>
          <p:cNvSpPr txBox="1">
            <a:spLocks/>
          </p:cNvSpPr>
          <p:nvPr/>
        </p:nvSpPr>
        <p:spPr>
          <a:xfrm>
            <a:off x="1273202" y="1"/>
            <a:ext cx="7236492" cy="14478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ln w="6600">
                  <a:solidFill>
                    <a:srgbClr val="DE7E18"/>
                  </a:solidFill>
                  <a:prstDash val="solid"/>
                </a:ln>
                <a:solidFill>
                  <a:schemeClr val="tx1"/>
                </a:solidFill>
                <a:cs typeface="B Titr" pitchFamily="2" charset="-78"/>
              </a:rPr>
              <a:t>بخش دوم :</a:t>
            </a:r>
          </a:p>
          <a:p>
            <a:pPr algn="ctr" rtl="1"/>
            <a:r>
              <a:rPr lang="fa-IR" sz="2400" b="1" dirty="0" smtClean="0">
                <a:ln w="6600">
                  <a:solidFill>
                    <a:srgbClr val="DE7E18"/>
                  </a:solidFill>
                  <a:prstDash val="solid"/>
                </a:ln>
                <a:solidFill>
                  <a:schemeClr val="tx1"/>
                </a:solidFill>
                <a:cs typeface="B Titr" pitchFamily="2" charset="-78"/>
              </a:rPr>
              <a:t> فراهم نمودن زمینه ها و انجام اقدامات لازم برای جلب مشارکت فعالانه شهروندان و ...</a:t>
            </a:r>
            <a:endParaRPr lang="fa-IR" sz="2400" b="1" dirty="0">
              <a:ln w="6600">
                <a:solidFill>
                  <a:srgbClr val="DE7E18"/>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29</a:t>
            </a:fld>
            <a:endParaRPr lang="fa-IR"/>
          </a:p>
        </p:txBody>
      </p:sp>
    </p:spTree>
    <p:extLst>
      <p:ext uri="{BB962C8B-B14F-4D97-AF65-F5344CB8AC3E}">
        <p14:creationId xmlns:p14="http://schemas.microsoft.com/office/powerpoint/2010/main" val="4292100167"/>
      </p:ext>
    </p:extLst>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438400" y="63500"/>
            <a:ext cx="6699174" cy="1320800"/>
          </a:xfrm>
        </p:spPr>
        <p:txBody>
          <a:bodyPr>
            <a:normAutofit/>
          </a:bodyPr>
          <a:lstStyle/>
          <a:p>
            <a:pPr algn="ctr"/>
            <a:r>
              <a:rPr lang="fa-IR" sz="2800" dirty="0" smtClean="0">
                <a:cs typeface="B Titr" panose="00000700000000000000" pitchFamily="2" charset="-78"/>
              </a:rPr>
              <a:t>گزارش شناخت برنامه پنج ساله دوم شهرداری تهران</a:t>
            </a:r>
            <a:endParaRPr lang="fa-IR" sz="2800" dirty="0">
              <a:cs typeface="B Titr" panose="00000700000000000000" pitchFamily="2" charset="-78"/>
            </a:endParaRPr>
          </a:p>
        </p:txBody>
      </p:sp>
      <p:sp>
        <p:nvSpPr>
          <p:cNvPr id="3" name="Action Button: Return 2">
            <a:hlinkClick r:id="rId2" action="ppaction://hlinksldjump" highlightClick="1"/>
          </p:cNvPr>
          <p:cNvSpPr/>
          <p:nvPr/>
        </p:nvSpPr>
        <p:spPr>
          <a:xfrm>
            <a:off x="152400" y="337645"/>
            <a:ext cx="677918" cy="77251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Action Button: Forward or Next 3">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4" descr="C:\Users\user\Desktop\Untitl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905000"/>
            <a:ext cx="2908300" cy="4124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lide Number Placeholder 7"/>
          <p:cNvSpPr>
            <a:spLocks noGrp="1"/>
          </p:cNvSpPr>
          <p:nvPr>
            <p:ph type="sldNum" sz="quarter" idx="12"/>
          </p:nvPr>
        </p:nvSpPr>
        <p:spPr/>
        <p:txBody>
          <a:bodyPr/>
          <a:lstStyle/>
          <a:p>
            <a:fld id="{8AF34D74-9CAA-4A47-A7FD-3A4E4E9E2722}" type="slidenum">
              <a:rPr lang="fa-IR" smtClean="0"/>
              <a:pPr/>
              <a:t>3</a:t>
            </a:fld>
            <a:endParaRPr lang="fa-IR"/>
          </a:p>
        </p:txBody>
      </p:sp>
    </p:spTree>
    <p:extLst>
      <p:ext uri="{BB962C8B-B14F-4D97-AF65-F5344CB8AC3E}">
        <p14:creationId xmlns:p14="http://schemas.microsoft.com/office/powerpoint/2010/main" val="4087272792"/>
      </p:ext>
    </p:extLst>
  </p:cSld>
  <p:clrMapOvr>
    <a:masterClrMapping/>
  </p:clrMapOvr>
  <p:transition spd="med"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720090" y="1905000"/>
            <a:ext cx="7875388" cy="4648200"/>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2" action="ppaction://hlinkfile"/>
              </a:rPr>
              <a:t>بند</a:t>
            </a:r>
            <a:r>
              <a:rPr lang="en-US" sz="2000" b="1" dirty="0">
                <a:latin typeface="Adobe Arabic"/>
                <a:ea typeface="Adobe Arabic"/>
                <a:cs typeface="B Zar" panose="00000400000000000000" pitchFamily="2" charset="-78"/>
                <a:hlinkClick r:id="rId2" action="ppaction://hlinkfile"/>
              </a:rPr>
              <a:t> </a:t>
            </a:r>
            <a:r>
              <a:rPr lang="fa-IR" sz="2000" b="1" dirty="0" smtClean="0">
                <a:latin typeface="Adobe Arabic"/>
                <a:ea typeface="Adobe Arabic"/>
                <a:cs typeface="B Zar" panose="00000400000000000000" pitchFamily="2" charset="-78"/>
                <a:hlinkClick r:id="rId2" action="ppaction://hlinkfile"/>
              </a:rPr>
              <a:t>الف ماده </a:t>
            </a:r>
            <a:r>
              <a:rPr lang="fa-IR" sz="2000" b="1" dirty="0">
                <a:latin typeface="Adobe Arabic"/>
                <a:ea typeface="Adobe Arabic"/>
                <a:cs typeface="B Zar" panose="00000400000000000000" pitchFamily="2" charset="-78"/>
                <a:hlinkClick r:id="rId2" action="ppaction://hlinkfile"/>
              </a:rPr>
              <a:t>4</a:t>
            </a:r>
            <a:r>
              <a:rPr lang="fa-IR" sz="2000" b="1" dirty="0">
                <a:latin typeface="Adobe Arabic"/>
                <a:ea typeface="Adobe Arabic"/>
                <a:cs typeface="B Zar" panose="00000400000000000000" pitchFamily="2" charset="-78"/>
              </a:rPr>
              <a:t> </a:t>
            </a:r>
            <a:r>
              <a:rPr lang="fa-IR" sz="2000" b="1" dirty="0" smtClean="0">
                <a:latin typeface="Adobe Arabic"/>
                <a:ea typeface="Adobe Arabic"/>
                <a:cs typeface="B Zar" panose="00000400000000000000" pitchFamily="2" charset="-78"/>
              </a:rPr>
              <a:t> </a:t>
            </a:r>
            <a:endParaRPr lang="fa-IR" sz="2000" b="1" dirty="0">
              <a:latin typeface="Adobe Arabic"/>
              <a:ea typeface="Adobe Arabic"/>
              <a:cs typeface="B Zar" panose="00000400000000000000" pitchFamily="2" charset="-78"/>
            </a:endParaRPr>
          </a:p>
          <a:p>
            <a:pPr algn="just">
              <a:lnSpc>
                <a:spcPct val="150000"/>
              </a:lnSpc>
              <a:buFont typeface="Wingdings" pitchFamily="2" charset="2"/>
              <a:buChar char="ü"/>
            </a:pPr>
            <a:r>
              <a:rPr lang="fa-IR" sz="2000" dirty="0">
                <a:latin typeface="Adobe Arabic"/>
                <a:ea typeface="Adobe Arabic"/>
                <a:cs typeface="B Zar" panose="00000400000000000000" pitchFamily="2" charset="-78"/>
              </a:rPr>
              <a:t>افزایش پارک های آموزش ترافیک به 15 مجموعه به منظور آموزش دانش </a:t>
            </a:r>
            <a:r>
              <a:rPr lang="fa-IR" sz="2000" dirty="0" smtClean="0">
                <a:latin typeface="Adobe Arabic"/>
                <a:ea typeface="Adobe Arabic"/>
                <a:cs typeface="B Zar" panose="00000400000000000000" pitchFamily="2" charset="-78"/>
              </a:rPr>
              <a:t>آموزان</a:t>
            </a:r>
            <a:r>
              <a:rPr lang="fa-IR" sz="2000" dirty="0">
                <a:latin typeface="Adobe Arabic"/>
                <a:ea typeface="Adobe Arabic"/>
                <a:cs typeface="B Zar" panose="00000400000000000000" pitchFamily="2" charset="-78"/>
              </a:rPr>
              <a:t>؛</a:t>
            </a:r>
            <a:endParaRPr lang="fa-IR" sz="2000" dirty="0" smtClean="0">
              <a:latin typeface="Adobe Arabic"/>
              <a:ea typeface="Adobe Arabic"/>
              <a:cs typeface="B Zar" panose="00000400000000000000" pitchFamily="2" charset="-78"/>
            </a:endParaRPr>
          </a:p>
          <a:p>
            <a:pPr algn="just">
              <a:lnSpc>
                <a:spcPct val="150000"/>
              </a:lnSpc>
              <a:buFont typeface="Wingdings" pitchFamily="2" charset="2"/>
              <a:buChar char="ü"/>
            </a:pPr>
            <a:r>
              <a:rPr lang="fa-IR" sz="2000" dirty="0" smtClean="0">
                <a:latin typeface="Adobe Arabic"/>
                <a:ea typeface="Adobe Arabic"/>
                <a:cs typeface="B Zar" panose="00000400000000000000" pitchFamily="2" charset="-78"/>
              </a:rPr>
              <a:t> </a:t>
            </a:r>
            <a:r>
              <a:rPr lang="fa-IR" sz="2000" dirty="0">
                <a:latin typeface="Adobe Arabic"/>
                <a:ea typeface="Adobe Arabic"/>
                <a:cs typeface="B Zar" panose="00000400000000000000" pitchFamily="2" charset="-78"/>
              </a:rPr>
              <a:t>توزیع 150 هزار عدد محصولات آموزشی در پارک های آموزش ترافیک و مناطق فاقد پارک آموزش </a:t>
            </a:r>
            <a:r>
              <a:rPr lang="fa-IR" sz="2000" dirty="0" smtClean="0">
                <a:latin typeface="Adobe Arabic"/>
                <a:ea typeface="Adobe Arabic"/>
                <a:cs typeface="B Zar" panose="00000400000000000000" pitchFamily="2" charset="-78"/>
              </a:rPr>
              <a:t>ترافیک؛</a:t>
            </a:r>
            <a:endParaRPr lang="fa-IR" sz="2000" dirty="0">
              <a:latin typeface="Adobe Arabic"/>
              <a:ea typeface="Adobe Arabic"/>
              <a:cs typeface="B Zar" panose="00000400000000000000" pitchFamily="2" charset="-78"/>
            </a:endParaRPr>
          </a:p>
          <a:p>
            <a:pPr algn="just">
              <a:lnSpc>
                <a:spcPct val="150000"/>
              </a:lnSpc>
              <a:buFont typeface="Wingdings" pitchFamily="2" charset="2"/>
              <a:buChar char="ü"/>
            </a:pPr>
            <a:r>
              <a:rPr lang="fa-IR" sz="2000" dirty="0" smtClean="0">
                <a:latin typeface="Adobe Arabic"/>
                <a:ea typeface="Adobe Arabic"/>
                <a:cs typeface="B Zar" panose="00000400000000000000" pitchFamily="2" charset="-78"/>
              </a:rPr>
              <a:t>تهيه </a:t>
            </a:r>
            <a:r>
              <a:rPr lang="fa-IR" sz="2000" dirty="0">
                <a:latin typeface="Adobe Arabic"/>
                <a:ea typeface="Adobe Arabic"/>
                <a:cs typeface="B Zar" panose="00000400000000000000" pitchFamily="2" charset="-78"/>
              </a:rPr>
              <a:t>و چاپ سیصد هزار جلد ويژه نامه نوروزي ترافیکی كودكانه در روزنامه </a:t>
            </a:r>
            <a:r>
              <a:rPr lang="fa-IR" sz="2000" dirty="0" smtClean="0">
                <a:latin typeface="Adobe Arabic"/>
                <a:ea typeface="Adobe Arabic"/>
                <a:cs typeface="B Zar" panose="00000400000000000000" pitchFamily="2" charset="-78"/>
              </a:rPr>
              <a:t>همشهري.</a:t>
            </a:r>
          </a:p>
          <a:p>
            <a:pPr algn="just">
              <a:lnSpc>
                <a:spcPct val="150000"/>
              </a:lnSpc>
              <a:buFont typeface="Wingdings" pitchFamily="2" charset="2"/>
              <a:buChar char="ü"/>
            </a:pPr>
            <a:endParaRPr lang="fa-IR" sz="2000" dirty="0" smtClean="0">
              <a:latin typeface="Adobe Arabic"/>
              <a:ea typeface="Adobe Arabic"/>
              <a:cs typeface="B Zar" panose="00000400000000000000" pitchFamily="2" charset="-78"/>
            </a:endParaRPr>
          </a:p>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3" action="ppaction://hlinkfile"/>
              </a:rPr>
              <a:t>بند</a:t>
            </a:r>
            <a:r>
              <a:rPr lang="en-US" sz="2000" b="1" dirty="0">
                <a:latin typeface="Adobe Arabic"/>
                <a:ea typeface="Adobe Arabic"/>
                <a:cs typeface="B Zar" panose="00000400000000000000" pitchFamily="2" charset="-78"/>
                <a:hlinkClick r:id="rId3" action="ppaction://hlinkfile"/>
              </a:rPr>
              <a:t> </a:t>
            </a:r>
            <a:r>
              <a:rPr lang="fa-IR" sz="2000" b="1" dirty="0" smtClean="0">
                <a:latin typeface="Adobe Arabic"/>
                <a:ea typeface="Adobe Arabic"/>
                <a:cs typeface="B Zar" panose="00000400000000000000" pitchFamily="2" charset="-78"/>
                <a:hlinkClick r:id="rId3" action="ppaction://hlinkfile"/>
              </a:rPr>
              <a:t>ب ماده </a:t>
            </a:r>
            <a:r>
              <a:rPr lang="fa-IR" sz="2000" b="1" dirty="0">
                <a:latin typeface="Adobe Arabic"/>
                <a:ea typeface="Adobe Arabic"/>
                <a:cs typeface="B Zar" panose="00000400000000000000" pitchFamily="2" charset="-78"/>
                <a:hlinkClick r:id="rId3" action="ppaction://hlinkfile"/>
              </a:rPr>
              <a:t>4 </a:t>
            </a:r>
            <a:r>
              <a:rPr lang="fa-IR" sz="2000" b="1" dirty="0" smtClean="0">
                <a:latin typeface="Adobe Arabic"/>
                <a:ea typeface="Adobe Arabic"/>
                <a:cs typeface="B Zar" panose="00000400000000000000" pitchFamily="2" charset="-78"/>
                <a:hlinkClick r:id="rId3" action="ppaction://hlinkfile"/>
              </a:rPr>
              <a:t> </a:t>
            </a:r>
            <a:endParaRPr lang="fa-IR" sz="2000" b="1" dirty="0">
              <a:latin typeface="Adobe Arabic"/>
              <a:ea typeface="Adobe Arabic"/>
              <a:cs typeface="B Zar" panose="00000400000000000000" pitchFamily="2" charset="-78"/>
            </a:endParaRPr>
          </a:p>
          <a:p>
            <a:pPr marL="0" indent="0" algn="just">
              <a:lnSpc>
                <a:spcPct val="150000"/>
              </a:lnSpc>
              <a:buNone/>
            </a:pPr>
            <a:r>
              <a:rPr lang="fa-IR" sz="2000" dirty="0">
                <a:latin typeface="Adobe Arabic"/>
                <a:ea typeface="Adobe Arabic"/>
                <a:cs typeface="B Zar" panose="00000400000000000000" pitchFamily="2" charset="-78"/>
              </a:rPr>
              <a:t>آموزش بیش از 200 هزار نفر از رانندگان  ناوگان حمل و نقل عمومی</a:t>
            </a:r>
          </a:p>
          <a:p>
            <a:pPr algn="just">
              <a:lnSpc>
                <a:spcPct val="150000"/>
              </a:lnSpc>
              <a:buFont typeface="Arial" panose="020B0604020202020204" pitchFamily="34" charset="0"/>
              <a:buChar char="•"/>
            </a:pPr>
            <a:endParaRPr lang="fa-IR" sz="2000" dirty="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720090" y="-76200"/>
            <a:ext cx="7875388" cy="15240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chemeClr val="accent2"/>
                  </a:solidFill>
                  <a:prstDash val="solid"/>
                </a:ln>
                <a:solidFill>
                  <a:schemeClr val="tx1"/>
                </a:solidFill>
                <a:cs typeface="B Titr" pitchFamily="2" charset="-78"/>
              </a:rPr>
              <a:t>مهمترین عملکردهای </a:t>
            </a:r>
            <a:r>
              <a:rPr lang="fa-IR" sz="2400" b="1" dirty="0" smtClean="0">
                <a:ln w="6600">
                  <a:solidFill>
                    <a:schemeClr val="accent2"/>
                  </a:solidFill>
                  <a:prstDash val="solid"/>
                </a:ln>
                <a:solidFill>
                  <a:schemeClr val="tx1"/>
                </a:solidFill>
                <a:cs typeface="B Titr" pitchFamily="2" charset="-78"/>
              </a:rPr>
              <a:t>سه ساله </a:t>
            </a:r>
            <a:r>
              <a:rPr lang="fa-IR" sz="2400" b="1" dirty="0">
                <a:ln w="6600">
                  <a:solidFill>
                    <a:schemeClr val="accent2"/>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chemeClr val="accent2"/>
                  </a:solidFill>
                  <a:prstDash val="solid"/>
                </a:ln>
                <a:solidFill>
                  <a:schemeClr val="tx1"/>
                </a:solidFill>
                <a:cs typeface="B Titr" pitchFamily="2" charset="-78"/>
              </a:rPr>
              <a:t>حوزه مأموریتی حمل و نقل و ترافیک</a:t>
            </a:r>
            <a:endParaRPr lang="en-US" sz="2400" b="1" dirty="0">
              <a:ln w="6600">
                <a:solidFill>
                  <a:schemeClr val="accent2"/>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30</a:t>
            </a:fld>
            <a:endParaRPr lang="fa-IR"/>
          </a:p>
        </p:txBody>
      </p:sp>
    </p:spTree>
    <p:extLst>
      <p:ext uri="{BB962C8B-B14F-4D97-AF65-F5344CB8AC3E}">
        <p14:creationId xmlns:p14="http://schemas.microsoft.com/office/powerpoint/2010/main" val="3069693488"/>
      </p:ext>
    </p:extLst>
  </p:cSld>
  <p:clrMapOvr>
    <a:masterClrMapping/>
  </p:clrMapOvr>
  <p:transition spd="med"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85800" y="1598997"/>
            <a:ext cx="7875388" cy="4876800"/>
          </a:xfrm>
          <a:noFill/>
          <a:ln>
            <a:noFill/>
          </a:ln>
        </p:spPr>
        <p:txBody>
          <a:bodyPr>
            <a:noAutofit/>
          </a:bodyPr>
          <a:lstStyle/>
          <a:p>
            <a:pPr algn="just"/>
            <a:endParaRPr lang="fa-IR" sz="2000" b="1" dirty="0" smtClean="0">
              <a:latin typeface="Adobe Arabic"/>
              <a:ea typeface="Adobe Arabic"/>
              <a:cs typeface="B Zar" panose="00000400000000000000" pitchFamily="2" charset="-78"/>
            </a:endParaRPr>
          </a:p>
          <a:p>
            <a:pPr algn="just">
              <a:lnSpc>
                <a:spcPct val="150000"/>
              </a:lnSpc>
            </a:pPr>
            <a:r>
              <a:rPr lang="fa-IR" sz="2000" b="1" dirty="0" smtClean="0">
                <a:latin typeface="Adobe Arabic"/>
                <a:ea typeface="Adobe Arabic"/>
                <a:cs typeface="B Zar" panose="00000400000000000000" pitchFamily="2" charset="-78"/>
              </a:rPr>
              <a:t>در </a:t>
            </a:r>
            <a:r>
              <a:rPr lang="fa-IR" sz="2000" b="1" dirty="0">
                <a:latin typeface="Adobe Arabic"/>
                <a:ea typeface="Adobe Arabic"/>
                <a:cs typeface="B Zar" panose="00000400000000000000" pitchFamily="2" charset="-78"/>
              </a:rPr>
              <a:t>راستای تحقق </a:t>
            </a:r>
            <a:r>
              <a:rPr lang="fa-IR" sz="2000" b="1" dirty="0">
                <a:latin typeface="Adobe Arabic"/>
                <a:ea typeface="Adobe Arabic"/>
                <a:cs typeface="B Zar" panose="00000400000000000000" pitchFamily="2" charset="-78"/>
                <a:hlinkClick r:id="rId2" action="ppaction://hlinkfile"/>
              </a:rPr>
              <a:t>بند</a:t>
            </a:r>
            <a:r>
              <a:rPr lang="en-US" sz="2000" b="1" dirty="0">
                <a:latin typeface="Adobe Arabic"/>
                <a:ea typeface="Adobe Arabic"/>
                <a:cs typeface="B Zar" panose="00000400000000000000" pitchFamily="2" charset="-78"/>
                <a:hlinkClick r:id="rId2" action="ppaction://hlinkfile"/>
              </a:rPr>
              <a:t> </a:t>
            </a:r>
            <a:r>
              <a:rPr lang="fa-IR" sz="2000" b="1" dirty="0" smtClean="0">
                <a:latin typeface="Adobe Arabic"/>
                <a:ea typeface="Adobe Arabic"/>
                <a:cs typeface="B Zar" panose="00000400000000000000" pitchFamily="2" charset="-78"/>
                <a:hlinkClick r:id="rId2" action="ppaction://hlinkfile"/>
              </a:rPr>
              <a:t>پ ماده </a:t>
            </a:r>
            <a:r>
              <a:rPr lang="fa-IR" sz="2000" b="1" dirty="0">
                <a:latin typeface="Adobe Arabic"/>
                <a:ea typeface="Adobe Arabic"/>
                <a:cs typeface="B Zar" panose="00000400000000000000" pitchFamily="2" charset="-78"/>
                <a:hlinkClick r:id="rId2" action="ppaction://hlinkfile"/>
              </a:rPr>
              <a:t>4 </a:t>
            </a:r>
            <a:r>
              <a:rPr lang="fa-IR" sz="2000" b="1" dirty="0" smtClean="0">
                <a:latin typeface="Adobe Arabic"/>
                <a:ea typeface="Adobe Arabic"/>
                <a:cs typeface="B Zar" panose="00000400000000000000" pitchFamily="2" charset="-78"/>
                <a:hlinkClick r:id="rId2" action="ppaction://hlinkfile"/>
              </a:rPr>
              <a:t> </a:t>
            </a:r>
            <a:endParaRPr lang="fa-IR" sz="2000" b="1" dirty="0">
              <a:latin typeface="Adobe Arabic"/>
              <a:ea typeface="Adobe Arabic"/>
              <a:cs typeface="B Zar" panose="00000400000000000000" pitchFamily="2" charset="-78"/>
            </a:endParaRPr>
          </a:p>
          <a:p>
            <a:pPr marL="0" indent="0" algn="just">
              <a:lnSpc>
                <a:spcPct val="150000"/>
              </a:lnSpc>
              <a:buNone/>
            </a:pPr>
            <a:r>
              <a:rPr lang="fa-IR" sz="2200" dirty="0" smtClean="0">
                <a:latin typeface="Adobe Arabic"/>
                <a:ea typeface="Adobe Arabic"/>
                <a:cs typeface="B Zar" panose="00000400000000000000" pitchFamily="2" charset="-78"/>
              </a:rPr>
              <a:t>صدور و شارژ مجموعاً  302970کارت </a:t>
            </a:r>
            <a:r>
              <a:rPr lang="fa-IR" sz="2200" dirty="0">
                <a:latin typeface="Adobe Arabic"/>
                <a:ea typeface="Adobe Arabic"/>
                <a:cs typeface="B Zar" panose="00000400000000000000" pitchFamily="2" charset="-78"/>
              </a:rPr>
              <a:t>بلیت الکترونیک تا پایان سال سوم  برنامه </a:t>
            </a:r>
            <a:r>
              <a:rPr lang="fa-IR" sz="2200" dirty="0" smtClean="0">
                <a:latin typeface="Adobe Arabic"/>
                <a:ea typeface="Adobe Arabic"/>
                <a:cs typeface="B Zar" panose="00000400000000000000" pitchFamily="2" charset="-78"/>
              </a:rPr>
              <a:t>(که شامل </a:t>
            </a:r>
            <a:r>
              <a:rPr lang="fa-IR" sz="2200" dirty="0">
                <a:latin typeface="Adobe Arabic"/>
                <a:ea typeface="Adobe Arabic"/>
                <a:cs typeface="B Zar" panose="00000400000000000000" pitchFamily="2" charset="-78"/>
              </a:rPr>
              <a:t>53762 كارت بليت اقشار خاص(رايگان)، 124913 كارت بليت سالمندان، 2648 كارت بيلت تك منظوره مترو، 3850 كارت تك منظوره اتوبوس، 3107 دومنظوره مترو و اتوبوس، 91343 كارت بليت دانشجويي، 22870 كارت بليت دانش آموزي، 268 كارت بليت اقشار خاص بهزيستي و 209 کارت بلیت كميته </a:t>
            </a:r>
            <a:r>
              <a:rPr lang="fa-IR" sz="2200" dirty="0" smtClean="0">
                <a:latin typeface="Adobe Arabic"/>
                <a:ea typeface="Adobe Arabic"/>
                <a:cs typeface="B Zar" panose="00000400000000000000" pitchFamily="2" charset="-78"/>
              </a:rPr>
              <a:t>امداد).</a:t>
            </a:r>
          </a:p>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smtClean="0">
                <a:latin typeface="Adobe Arabic"/>
                <a:ea typeface="Adobe Arabic"/>
                <a:cs typeface="B Zar" panose="00000400000000000000" pitchFamily="2" charset="-78"/>
                <a:hlinkClick r:id="rId3" action="ppaction://hlinkfile"/>
              </a:rPr>
              <a:t>بندث ماده </a:t>
            </a:r>
            <a:r>
              <a:rPr lang="fa-IR" sz="2000" b="1" dirty="0">
                <a:latin typeface="Adobe Arabic"/>
                <a:ea typeface="Adobe Arabic"/>
                <a:cs typeface="B Zar" panose="00000400000000000000" pitchFamily="2" charset="-78"/>
                <a:hlinkClick r:id="rId3" action="ppaction://hlinkfile"/>
              </a:rPr>
              <a:t>4 </a:t>
            </a:r>
            <a:r>
              <a:rPr lang="fa-IR" sz="2000" b="1" dirty="0" smtClean="0">
                <a:latin typeface="Adobe Arabic"/>
                <a:ea typeface="Adobe Arabic"/>
                <a:cs typeface="B Zar" panose="00000400000000000000" pitchFamily="2" charset="-78"/>
                <a:hlinkClick r:id="rId3" action="ppaction://hlinkfile"/>
              </a:rPr>
              <a:t> </a:t>
            </a:r>
            <a:endParaRPr lang="fa-IR" sz="2000" b="1" dirty="0">
              <a:latin typeface="Adobe Arabic"/>
              <a:ea typeface="Adobe Arabic"/>
              <a:cs typeface="B Zar" panose="00000400000000000000" pitchFamily="2" charset="-78"/>
            </a:endParaRPr>
          </a:p>
          <a:p>
            <a:pPr marL="0" indent="0" algn="just">
              <a:lnSpc>
                <a:spcPct val="150000"/>
              </a:lnSpc>
              <a:buNone/>
            </a:pPr>
            <a:r>
              <a:rPr lang="fa-IR" sz="2200" dirty="0">
                <a:latin typeface="Adobe Arabic"/>
                <a:ea typeface="Adobe Arabic"/>
                <a:cs typeface="B Zar" panose="00000400000000000000" pitchFamily="2" charset="-78"/>
              </a:rPr>
              <a:t>اجرای پروژه خط سفید در مناطق 22گانه به منظور اصلاح رفتار ترافیکی شهروندان</a:t>
            </a:r>
          </a:p>
          <a:p>
            <a:pPr algn="just">
              <a:lnSpc>
                <a:spcPct val="150000"/>
              </a:lnSpc>
              <a:buFont typeface="Arial" panose="020B0604020202020204" pitchFamily="34" charset="0"/>
              <a:buChar char="•"/>
            </a:pPr>
            <a:endParaRPr lang="fa-IR" sz="2000" dirty="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28337"/>
            <a:ext cx="7875388" cy="131946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31</a:t>
            </a:fld>
            <a:endParaRPr lang="fa-IR"/>
          </a:p>
        </p:txBody>
      </p:sp>
    </p:spTree>
    <p:extLst>
      <p:ext uri="{BB962C8B-B14F-4D97-AF65-F5344CB8AC3E}">
        <p14:creationId xmlns:p14="http://schemas.microsoft.com/office/powerpoint/2010/main" val="3542260450"/>
      </p:ext>
    </p:extLst>
  </p:cSld>
  <p:clrMapOvr>
    <a:masterClrMapping/>
  </p:clrMapOvr>
  <p:transition spd="med"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762000" y="1576138"/>
            <a:ext cx="7875388" cy="2386262"/>
          </a:xfrm>
          <a:noFill/>
          <a:ln>
            <a:noFill/>
          </a:ln>
        </p:spPr>
        <p:txBody>
          <a:bodyPr>
            <a:noAutofit/>
          </a:bodyPr>
          <a:lstStyle/>
          <a:p>
            <a:pPr algn="just">
              <a:lnSpc>
                <a:spcPct val="150000"/>
              </a:lnSpc>
            </a:pPr>
            <a:r>
              <a:rPr lang="fa-IR" sz="2000" b="1" dirty="0" smtClean="0">
                <a:latin typeface="Adobe Arabic"/>
                <a:ea typeface="Adobe Arabic"/>
                <a:cs typeface="B Zar" panose="00000400000000000000" pitchFamily="2" charset="-78"/>
              </a:rPr>
              <a:t>در </a:t>
            </a:r>
            <a:r>
              <a:rPr lang="fa-IR" sz="2000" b="1" dirty="0">
                <a:latin typeface="Adobe Arabic"/>
                <a:ea typeface="Adobe Arabic"/>
                <a:cs typeface="B Zar" panose="00000400000000000000" pitchFamily="2" charset="-78"/>
              </a:rPr>
              <a:t>راستای تحقق </a:t>
            </a:r>
            <a:r>
              <a:rPr lang="fa-IR" sz="2000" b="1" dirty="0">
                <a:latin typeface="Adobe Arabic"/>
                <a:ea typeface="Adobe Arabic"/>
                <a:cs typeface="B Zar" panose="00000400000000000000" pitchFamily="2" charset="-78"/>
                <a:hlinkClick r:id="rId2" action="ppaction://hlinkfile"/>
              </a:rPr>
              <a:t>ماده </a:t>
            </a:r>
            <a:r>
              <a:rPr lang="fa-IR" sz="2000" b="1" dirty="0" smtClean="0">
                <a:latin typeface="Adobe Arabic"/>
                <a:ea typeface="Adobe Arabic"/>
                <a:cs typeface="B Zar" panose="00000400000000000000" pitchFamily="2" charset="-78"/>
                <a:hlinkClick r:id="rId2" action="ppaction://hlinkfile"/>
              </a:rPr>
              <a:t>5 </a:t>
            </a:r>
            <a:r>
              <a:rPr lang="fa-IR" sz="2000" b="1" dirty="0">
                <a:latin typeface="Adobe Arabic"/>
                <a:ea typeface="Adobe Arabic"/>
                <a:cs typeface="B Zar" panose="00000400000000000000" pitchFamily="2" charset="-78"/>
                <a:hlinkClick r:id="rId2" action="ppaction://hlinkfile"/>
              </a:rPr>
              <a:t>بند</a:t>
            </a:r>
            <a:r>
              <a:rPr lang="en-US" sz="2000" b="1" dirty="0">
                <a:latin typeface="Adobe Arabic"/>
                <a:ea typeface="Adobe Arabic"/>
                <a:cs typeface="B Zar" panose="00000400000000000000" pitchFamily="2" charset="-78"/>
                <a:hlinkClick r:id="rId2" action="ppaction://hlinkfile"/>
              </a:rPr>
              <a:t> </a:t>
            </a:r>
            <a:r>
              <a:rPr lang="fa-IR" sz="2000" b="1" dirty="0" smtClean="0">
                <a:latin typeface="Adobe Arabic"/>
                <a:ea typeface="Adobe Arabic"/>
                <a:cs typeface="B Zar" panose="00000400000000000000" pitchFamily="2" charset="-78"/>
                <a:hlinkClick r:id="rId2" action="ppaction://hlinkfile"/>
              </a:rPr>
              <a:t>الف </a:t>
            </a:r>
            <a:endParaRPr lang="fa-IR" sz="2000" b="1" dirty="0" smtClean="0">
              <a:latin typeface="Adobe Arabic"/>
              <a:ea typeface="Adobe Arabic"/>
              <a:cs typeface="B Zar" panose="00000400000000000000" pitchFamily="2" charset="-78"/>
            </a:endParaRPr>
          </a:p>
          <a:p>
            <a:pPr marL="0" indent="0" algn="just">
              <a:lnSpc>
                <a:spcPct val="150000"/>
              </a:lnSpc>
              <a:buNone/>
            </a:pPr>
            <a:r>
              <a:rPr lang="fa-IR" sz="2200" dirty="0">
                <a:latin typeface="Adobe Arabic"/>
                <a:ea typeface="Adobe Arabic"/>
                <a:cs typeface="B Zar" panose="00000400000000000000" pitchFamily="2" charset="-78"/>
              </a:rPr>
              <a:t>خرید تعداد 100 دستگاه خودرو سراتو، 23 دستگاه جرثقیل و 2 دستگاه باسکول سیار جهت توسعه تجهیزات و تقویت ناوگان پلیس راهور از محل اعتبارات </a:t>
            </a:r>
            <a:r>
              <a:rPr lang="fa-IR" sz="2200" dirty="0" smtClean="0">
                <a:latin typeface="Adobe Arabic"/>
                <a:ea typeface="Adobe Arabic"/>
                <a:cs typeface="B Zar" panose="00000400000000000000" pitchFamily="2" charset="-78"/>
              </a:rPr>
              <a:t>شهرداری</a:t>
            </a:r>
            <a:endParaRPr lang="fa-IR" sz="2200" dirty="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28337"/>
            <a:ext cx="7875388" cy="131946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32</a:t>
            </a:fld>
            <a:endParaRPr lang="fa-IR"/>
          </a:p>
        </p:txBody>
      </p:sp>
    </p:spTree>
    <p:extLst>
      <p:ext uri="{BB962C8B-B14F-4D97-AF65-F5344CB8AC3E}">
        <p14:creationId xmlns:p14="http://schemas.microsoft.com/office/powerpoint/2010/main" val="3443636740"/>
      </p:ext>
    </p:extLst>
  </p:cSld>
  <p:clrMapOvr>
    <a:masterClrMapping/>
  </p:clrMapOvr>
  <p:transition spd="med"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848600" cy="4311022"/>
          </a:xfrm>
          <a:noFill/>
          <a:ln>
            <a:noFill/>
          </a:ln>
        </p:spPr>
        <p:txBody>
          <a:bodyPr>
            <a:normAutofit fontScale="92500"/>
          </a:bodyPr>
          <a:lstStyle/>
          <a:p>
            <a:endParaRPr lang="fa-IR" sz="2400" dirty="0" smtClean="0">
              <a:cs typeface="B Zar" panose="00000400000000000000" pitchFamily="2" charset="-78"/>
            </a:endParaRPr>
          </a:p>
          <a:p>
            <a:pPr algn="just">
              <a:lnSpc>
                <a:spcPct val="170000"/>
              </a:lnSpc>
            </a:pPr>
            <a:r>
              <a:rPr lang="fa-IR" sz="2400" dirty="0">
                <a:cs typeface="B Zar" panose="00000400000000000000" pitchFamily="2" charset="-78"/>
              </a:rPr>
              <a:t>در</a:t>
            </a:r>
            <a:r>
              <a:rPr lang="fa-IR" sz="2000" dirty="0"/>
              <a:t> </a:t>
            </a:r>
            <a:r>
              <a:rPr lang="fa-IR" sz="2400" dirty="0" smtClean="0">
                <a:cs typeface="B Zar" panose="00000400000000000000" pitchFamily="2" charset="-78"/>
              </a:rPr>
              <a:t>راستای توسعه حمل و نقل عمومی، </a:t>
            </a:r>
            <a:r>
              <a:rPr lang="fa-IR" sz="2400" dirty="0">
                <a:cs typeface="B Zar" panose="00000400000000000000" pitchFamily="2" charset="-78"/>
              </a:rPr>
              <a:t>شهرداری موظف است نسبت به «گسترش بهینه شبکه، ظرفیت و تسهیلات حمل‏ونقل عمومی با رویکرد حداکثر کردن دسترسی شهروندان و افزایش سهم حمل‏ونقل عمومی در جابه­جایی‏های درون شهری» اقدام نماید.اقدام نماید</a:t>
            </a:r>
            <a:r>
              <a:rPr lang="fa-IR" sz="2000" dirty="0"/>
              <a:t>.</a:t>
            </a:r>
            <a:endParaRPr lang="en-US" sz="2000" dirty="0"/>
          </a:p>
          <a:p>
            <a:pPr>
              <a:lnSpc>
                <a:spcPct val="150000"/>
              </a:lnSpc>
            </a:pPr>
            <a:r>
              <a:rPr lang="fa-IR" sz="2400" dirty="0" smtClean="0">
                <a:cs typeface="B Zar" panose="00000400000000000000" pitchFamily="2" charset="-78"/>
              </a:rPr>
              <a:t>این بخش </a:t>
            </a:r>
            <a:r>
              <a:rPr lang="fa-IR" sz="2400" b="1" dirty="0" smtClean="0">
                <a:cs typeface="B Zar" panose="00000400000000000000" pitchFamily="2" charset="-78"/>
              </a:rPr>
              <a:t>شامل</a:t>
            </a:r>
            <a:r>
              <a:rPr lang="fa-IR" sz="2400" b="1" dirty="0">
                <a:cs typeface="B Zar" panose="00000400000000000000" pitchFamily="2" charset="-78"/>
              </a:rPr>
              <a:t> 1ماده، 5 بند و 3 تبصره </a:t>
            </a:r>
            <a:r>
              <a:rPr lang="fa-IR" sz="2400" b="1" dirty="0" smtClean="0">
                <a:cs typeface="B Zar" panose="00000400000000000000" pitchFamily="2" charset="-78"/>
              </a:rPr>
              <a:t>و 10هدف کمی </a:t>
            </a:r>
            <a:r>
              <a:rPr lang="fa-IR" sz="2400" dirty="0" smtClean="0">
                <a:cs typeface="B Zar" panose="00000400000000000000" pitchFamily="2" charset="-78"/>
              </a:rPr>
              <a:t>می باشد.</a:t>
            </a:r>
          </a:p>
          <a:p>
            <a:pPr>
              <a:lnSpc>
                <a:spcPct val="150000"/>
              </a:lnSpc>
            </a:pPr>
            <a:r>
              <a:rPr lang="fa-IR" sz="2400" dirty="0" smtClean="0">
                <a:cs typeface="B Zar" panose="00000400000000000000" pitchFamily="2" charset="-78"/>
              </a:rPr>
              <a:t>مهم ترین اقدامات و عملکردهایی که در راستای تحقق مواد، احکام و اهداف کمی مربوط به این بخش صورت پذیرفته است عبارتند از:</a:t>
            </a:r>
            <a:endParaRPr lang="en-US" sz="2400" dirty="0">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6" name="Title 1"/>
          <p:cNvSpPr txBox="1">
            <a:spLocks/>
          </p:cNvSpPr>
          <p:nvPr/>
        </p:nvSpPr>
        <p:spPr>
          <a:xfrm>
            <a:off x="811412" y="76201"/>
            <a:ext cx="7875388" cy="12192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ln w="6600">
                  <a:solidFill>
                    <a:srgbClr val="DE7E18"/>
                  </a:solidFill>
                  <a:prstDash val="solid"/>
                </a:ln>
                <a:solidFill>
                  <a:schemeClr val="tx1"/>
                </a:solidFill>
                <a:cs typeface="B Titr" pitchFamily="2" charset="-78"/>
              </a:rPr>
              <a:t>بخش سوم : </a:t>
            </a:r>
          </a:p>
          <a:p>
            <a:pPr algn="ctr" rtl="1"/>
            <a:r>
              <a:rPr lang="fa-IR" sz="2400" b="1" dirty="0" smtClean="0">
                <a:ln w="6600">
                  <a:solidFill>
                    <a:srgbClr val="DE7E18"/>
                  </a:solidFill>
                  <a:prstDash val="solid"/>
                </a:ln>
                <a:solidFill>
                  <a:schemeClr val="tx1"/>
                </a:solidFill>
                <a:cs typeface="B Titr" pitchFamily="2" charset="-78"/>
              </a:rPr>
              <a:t>توسعه حمل و نقل عمومی</a:t>
            </a:r>
          </a:p>
          <a:p>
            <a:pPr algn="ctr" rtl="1"/>
            <a:endParaRPr lang="fa-IR" sz="2400" b="1" dirty="0">
              <a:ln w="6600">
                <a:solidFill>
                  <a:srgbClr val="DE7E18"/>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33</a:t>
            </a:fld>
            <a:endParaRPr lang="fa-IR"/>
          </a:p>
        </p:txBody>
      </p:sp>
    </p:spTree>
    <p:extLst>
      <p:ext uri="{BB962C8B-B14F-4D97-AF65-F5344CB8AC3E}">
        <p14:creationId xmlns:p14="http://schemas.microsoft.com/office/powerpoint/2010/main" val="1715095754"/>
      </p:ext>
    </p:extLst>
  </p:cSld>
  <p:clrMapOvr>
    <a:masterClrMapping/>
  </p:clrMapOvr>
  <p:transition spd="med"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85800" y="1825406"/>
            <a:ext cx="7875388" cy="4807406"/>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2" action="ppaction://hlinkfile"/>
              </a:rPr>
              <a:t>تحقق ماده 6 </a:t>
            </a:r>
            <a:r>
              <a:rPr lang="fa-IR" sz="2000" b="1" dirty="0" smtClean="0">
                <a:latin typeface="Adobe Arabic"/>
                <a:ea typeface="Adobe Arabic"/>
                <a:cs typeface="B Zar" panose="00000400000000000000" pitchFamily="2" charset="-78"/>
                <a:hlinkClick r:id="rId2" action="ppaction://hlinkfile"/>
              </a:rPr>
              <a:t> </a:t>
            </a:r>
            <a:endParaRPr lang="fa-IR" sz="2000" b="1" dirty="0">
              <a:latin typeface="Adobe Arabic"/>
              <a:ea typeface="Adobe Arabic"/>
              <a:cs typeface="B Zar" panose="00000400000000000000" pitchFamily="2" charset="-78"/>
            </a:endParaRPr>
          </a:p>
          <a:p>
            <a:pPr marL="0" indent="0" algn="just">
              <a:lnSpc>
                <a:spcPct val="150000"/>
              </a:lnSpc>
              <a:buNone/>
            </a:pPr>
            <a:r>
              <a:rPr lang="fa-IR" sz="2000" dirty="0" smtClean="0">
                <a:latin typeface="Adobe Arabic"/>
                <a:ea typeface="Adobe Arabic"/>
                <a:cs typeface="B Zar" panose="00000400000000000000" pitchFamily="2" charset="-78"/>
              </a:rPr>
              <a:t>افزایش </a:t>
            </a:r>
            <a:r>
              <a:rPr lang="fa-IR" sz="2000" dirty="0">
                <a:latin typeface="Adobe Arabic"/>
                <a:ea typeface="Adobe Arabic"/>
                <a:cs typeface="B Zar" panose="00000400000000000000" pitchFamily="2" charset="-78"/>
              </a:rPr>
              <a:t>سهم مترو از جابجایی‌های درون </a:t>
            </a:r>
            <a:r>
              <a:rPr lang="fa-IR" sz="2000" dirty="0" smtClean="0">
                <a:latin typeface="Adobe Arabic"/>
                <a:ea typeface="Adobe Arabic"/>
                <a:cs typeface="B Zar" panose="00000400000000000000" pitchFamily="2" charset="-78"/>
              </a:rPr>
              <a:t>شهری از 13/8 در سال 92 </a:t>
            </a:r>
            <a:r>
              <a:rPr lang="fa-IR" sz="2000" dirty="0">
                <a:latin typeface="Adobe Arabic"/>
                <a:ea typeface="Adobe Arabic"/>
                <a:cs typeface="B Zar" panose="00000400000000000000" pitchFamily="2" charset="-78"/>
              </a:rPr>
              <a:t>به 18 </a:t>
            </a:r>
            <a:r>
              <a:rPr lang="fa-IR" sz="2000" dirty="0" smtClean="0">
                <a:latin typeface="Adobe Arabic"/>
                <a:ea typeface="Adobe Arabic"/>
                <a:cs typeface="B Zar" panose="00000400000000000000" pitchFamily="2" charset="-78"/>
              </a:rPr>
              <a:t>درصد تا پایان سال 95؛</a:t>
            </a:r>
            <a:endParaRPr lang="fa-IR" sz="2000" dirty="0">
              <a:latin typeface="Adobe Arabic"/>
              <a:ea typeface="Adobe Arabic"/>
              <a:cs typeface="B Zar" panose="00000400000000000000" pitchFamily="2" charset="-78"/>
            </a:endParaRPr>
          </a:p>
          <a:p>
            <a:pPr algn="just">
              <a:lnSpc>
                <a:spcPct val="150000"/>
              </a:lnSpc>
            </a:pPr>
            <a:r>
              <a:rPr lang="fa-IR" sz="2000" b="1" dirty="0" smtClean="0">
                <a:latin typeface="Adobe Arabic"/>
                <a:ea typeface="Adobe Arabic"/>
                <a:cs typeface="B Zar" panose="00000400000000000000" pitchFamily="2" charset="-78"/>
              </a:rPr>
              <a:t>در </a:t>
            </a:r>
            <a:r>
              <a:rPr lang="fa-IR" sz="2000" b="1" dirty="0">
                <a:latin typeface="Adobe Arabic"/>
                <a:ea typeface="Adobe Arabic"/>
                <a:cs typeface="B Zar" panose="00000400000000000000" pitchFamily="2" charset="-78"/>
              </a:rPr>
              <a:t>راستای تحقق </a:t>
            </a:r>
            <a:r>
              <a:rPr lang="fa-IR" sz="2000" b="1" dirty="0">
                <a:latin typeface="Adobe Arabic"/>
                <a:ea typeface="Adobe Arabic"/>
                <a:cs typeface="B Zar" panose="00000400000000000000" pitchFamily="2" charset="-78"/>
                <a:hlinkClick r:id="rId3" action="ppaction://hlinkfile"/>
              </a:rPr>
              <a:t>ماده 6 بند</a:t>
            </a:r>
            <a:r>
              <a:rPr lang="en-US" sz="2000" b="1" dirty="0">
                <a:latin typeface="Adobe Arabic"/>
                <a:ea typeface="Adobe Arabic"/>
                <a:cs typeface="B Zar" panose="00000400000000000000" pitchFamily="2" charset="-78"/>
                <a:hlinkClick r:id="rId3" action="ppaction://hlinkfile"/>
              </a:rPr>
              <a:t> </a:t>
            </a:r>
            <a:r>
              <a:rPr lang="fa-IR" sz="2000" b="1" dirty="0" smtClean="0">
                <a:latin typeface="Adobe Arabic"/>
                <a:ea typeface="Adobe Arabic"/>
                <a:cs typeface="B Zar" panose="00000400000000000000" pitchFamily="2" charset="-78"/>
                <a:hlinkClick r:id="rId3" action="ppaction://hlinkfile"/>
              </a:rPr>
              <a:t>الف </a:t>
            </a:r>
            <a:endParaRPr lang="fa-IR" sz="2000" b="1" dirty="0" smtClean="0">
              <a:latin typeface="Adobe Arabic"/>
              <a:ea typeface="Adobe Arabic"/>
              <a:cs typeface="B Zar" panose="00000400000000000000" pitchFamily="2" charset="-78"/>
            </a:endParaRPr>
          </a:p>
          <a:p>
            <a:pPr algn="just">
              <a:lnSpc>
                <a:spcPct val="150000"/>
              </a:lnSpc>
              <a:buFont typeface="Wingdings" pitchFamily="2" charset="2"/>
              <a:buChar char="ü"/>
            </a:pPr>
            <a:r>
              <a:rPr lang="fa-IR" sz="2000" dirty="0" smtClean="0">
                <a:latin typeface="Adobe Arabic"/>
                <a:ea typeface="Adobe Arabic"/>
                <a:cs typeface="B Zar" panose="00000400000000000000" pitchFamily="2" charset="-78"/>
              </a:rPr>
              <a:t>افزایش </a:t>
            </a:r>
            <a:r>
              <a:rPr lang="fa-IR" sz="2000" dirty="0">
                <a:latin typeface="Adobe Arabic"/>
                <a:ea typeface="Adobe Arabic"/>
                <a:cs typeface="B Zar" panose="00000400000000000000" pitchFamily="2" charset="-78"/>
              </a:rPr>
              <a:t>طول خطوط </a:t>
            </a:r>
            <a:r>
              <a:rPr lang="en-US" sz="2000" dirty="0" smtClean="0">
                <a:latin typeface="Adobe Arabic"/>
                <a:ea typeface="Adobe Arabic"/>
                <a:cs typeface="B Zar" panose="00000400000000000000" pitchFamily="2" charset="-78"/>
              </a:rPr>
              <a:t>BRT </a:t>
            </a:r>
            <a:r>
              <a:rPr lang="fa-IR" sz="2000" dirty="0" smtClean="0">
                <a:latin typeface="Adobe Arabic"/>
                <a:ea typeface="Adobe Arabic"/>
                <a:cs typeface="B Zar" panose="00000400000000000000" pitchFamily="2" charset="-78"/>
              </a:rPr>
              <a:t> و </a:t>
            </a:r>
            <a:r>
              <a:rPr lang="fa-IR" sz="2000" dirty="0">
                <a:latin typeface="Adobe Arabic"/>
                <a:ea typeface="Adobe Arabic"/>
                <a:cs typeface="B Zar" panose="00000400000000000000" pitchFamily="2" charset="-78"/>
              </a:rPr>
              <a:t>ویژه اتوبوسرانی به 194.5 </a:t>
            </a:r>
            <a:r>
              <a:rPr lang="fa-IR" sz="2000" dirty="0" smtClean="0">
                <a:latin typeface="Adobe Arabic"/>
                <a:ea typeface="Adobe Arabic"/>
                <a:cs typeface="B Zar" panose="00000400000000000000" pitchFamily="2" charset="-78"/>
              </a:rPr>
              <a:t>کیلومتر</a:t>
            </a:r>
            <a:r>
              <a:rPr lang="fa-IR" sz="2000" dirty="0">
                <a:latin typeface="Adobe Arabic"/>
                <a:ea typeface="Adobe Arabic"/>
                <a:cs typeface="B Zar" panose="00000400000000000000" pitchFamily="2" charset="-78"/>
              </a:rPr>
              <a:t> </a:t>
            </a:r>
            <a:r>
              <a:rPr lang="fa-IR" sz="2000" dirty="0" smtClean="0">
                <a:latin typeface="Adobe Arabic"/>
                <a:ea typeface="Adobe Arabic"/>
                <a:cs typeface="B Zar" panose="00000400000000000000" pitchFamily="2" charset="-78"/>
              </a:rPr>
              <a:t>(که با </a:t>
            </a:r>
            <a:r>
              <a:rPr lang="fa-IR" sz="2000" dirty="0">
                <a:latin typeface="Adobe Arabic"/>
                <a:ea typeface="Adobe Arabic"/>
                <a:cs typeface="B Zar" panose="00000400000000000000" pitchFamily="2" charset="-78"/>
              </a:rPr>
              <a:t>افتتاح و بهره برداری از امتداد خط 10</a:t>
            </a:r>
            <a:r>
              <a:rPr lang="en-US" sz="2000" dirty="0">
                <a:latin typeface="Adobe Arabic"/>
                <a:ea typeface="Adobe Arabic"/>
                <a:cs typeface="B Zar" panose="00000400000000000000" pitchFamily="2" charset="-78"/>
              </a:rPr>
              <a:t>BRT </a:t>
            </a:r>
            <a:r>
              <a:rPr lang="fa-IR" sz="2000" dirty="0">
                <a:latin typeface="Adobe Arabic"/>
                <a:ea typeface="Adobe Arabic"/>
                <a:cs typeface="B Zar" panose="00000400000000000000" pitchFamily="2" charset="-78"/>
              </a:rPr>
              <a:t>به طول 11.7 کیلومتر حد فاصل میدان آزادی تا پایانه اسماعیل‌آباد در سال  </a:t>
            </a:r>
            <a:r>
              <a:rPr lang="fa-IR" sz="2000" dirty="0" smtClean="0">
                <a:latin typeface="Adobe Arabic"/>
                <a:ea typeface="Adobe Arabic"/>
                <a:cs typeface="B Zar" panose="00000400000000000000" pitchFamily="2" charset="-78"/>
              </a:rPr>
              <a:t>1395 </a:t>
            </a:r>
            <a:r>
              <a:rPr lang="fa-IR" sz="2000" dirty="0">
                <a:latin typeface="Adobe Arabic"/>
                <a:ea typeface="Adobe Arabic"/>
                <a:cs typeface="B Zar" panose="00000400000000000000" pitchFamily="2" charset="-78"/>
              </a:rPr>
              <a:t>این هدف </a:t>
            </a:r>
            <a:r>
              <a:rPr lang="fa-IR" sz="2000" dirty="0" smtClean="0">
                <a:latin typeface="Adobe Arabic"/>
                <a:ea typeface="Adobe Arabic"/>
                <a:cs typeface="B Zar" panose="00000400000000000000" pitchFamily="2" charset="-78"/>
              </a:rPr>
              <a:t>بیش از 100درصد تحقق یافته است. هدفگذاری سال 1395 معادل 191 </a:t>
            </a:r>
            <a:r>
              <a:rPr lang="fa-IR" sz="2000" dirty="0">
                <a:latin typeface="Adobe Arabic"/>
                <a:ea typeface="Adobe Arabic"/>
                <a:cs typeface="B Zar" panose="00000400000000000000" pitchFamily="2" charset="-78"/>
              </a:rPr>
              <a:t>کیلومتر</a:t>
            </a:r>
            <a:r>
              <a:rPr lang="fa-IR" sz="2000" dirty="0" smtClean="0">
                <a:latin typeface="Adobe Arabic"/>
                <a:ea typeface="Adobe Arabic"/>
                <a:cs typeface="B Zar" panose="00000400000000000000" pitchFamily="2" charset="-78"/>
              </a:rPr>
              <a:t>)؛</a:t>
            </a:r>
          </a:p>
          <a:p>
            <a:pPr algn="just">
              <a:lnSpc>
                <a:spcPct val="150000"/>
              </a:lnSpc>
              <a:buFont typeface="Wingdings" pitchFamily="2" charset="2"/>
              <a:buChar char="ü"/>
            </a:pPr>
            <a:r>
              <a:rPr lang="fa-IR" sz="2000" dirty="0" smtClean="0">
                <a:latin typeface="Adobe Arabic"/>
                <a:ea typeface="Adobe Arabic"/>
                <a:cs typeface="B Zar" panose="00000400000000000000" pitchFamily="2" charset="-78"/>
              </a:rPr>
              <a:t>بهره </a:t>
            </a:r>
            <a:r>
              <a:rPr lang="fa-IR" sz="2000" dirty="0">
                <a:latin typeface="Adobe Arabic"/>
                <a:ea typeface="Adobe Arabic"/>
                <a:cs typeface="B Zar" panose="00000400000000000000" pitchFamily="2" charset="-78"/>
              </a:rPr>
              <a:t>برداری از ادامه خط اتوبوس برقی (خیابان 17 شهریور حدفاصل میدان خراسان تا بزرگراه بعثت) و نیز مسیر ویژه شهید بهشتی – شهید مطهری بطول 11 </a:t>
            </a:r>
            <a:r>
              <a:rPr lang="fa-IR" sz="2000" dirty="0" smtClean="0">
                <a:latin typeface="Adobe Arabic"/>
                <a:ea typeface="Adobe Arabic"/>
                <a:cs typeface="B Zar" panose="00000400000000000000" pitchFamily="2" charset="-78"/>
              </a:rPr>
              <a:t>کیلومتر.</a:t>
            </a: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28337"/>
            <a:ext cx="7875388" cy="131946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34</a:t>
            </a:fld>
            <a:endParaRPr lang="fa-IR"/>
          </a:p>
        </p:txBody>
      </p:sp>
    </p:spTree>
    <p:extLst>
      <p:ext uri="{BB962C8B-B14F-4D97-AF65-F5344CB8AC3E}">
        <p14:creationId xmlns:p14="http://schemas.microsoft.com/office/powerpoint/2010/main" val="4145935083"/>
      </p:ext>
    </p:extLst>
  </p:cSld>
  <p:clrMapOvr>
    <a:masterClrMapping/>
  </p:clrMapOvr>
  <p:transition spd="med"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533401" y="1828800"/>
            <a:ext cx="8153400" cy="4800600"/>
          </a:xfrm>
          <a:noFill/>
          <a:ln>
            <a:noFill/>
          </a:ln>
        </p:spPr>
        <p:txBody>
          <a:bodyPr>
            <a:noAutofit/>
          </a:bodyPr>
          <a:lstStyle/>
          <a:p>
            <a:pPr algn="just">
              <a:lnSpc>
                <a:spcPct val="150000"/>
              </a:lnSpc>
            </a:pPr>
            <a:r>
              <a:rPr lang="fa-IR" sz="1800" b="1" dirty="0">
                <a:latin typeface="Adobe Arabic"/>
                <a:ea typeface="Adobe Arabic"/>
                <a:cs typeface="B Zar" panose="00000400000000000000" pitchFamily="2" charset="-78"/>
              </a:rPr>
              <a:t>در راستای تحقق </a:t>
            </a:r>
            <a:r>
              <a:rPr lang="fa-IR" sz="1800" b="1" dirty="0">
                <a:latin typeface="Adobe Arabic"/>
                <a:ea typeface="Adobe Arabic"/>
                <a:cs typeface="B Zar" panose="00000400000000000000" pitchFamily="2" charset="-78"/>
                <a:hlinkClick r:id="rId2" action="ppaction://hlinkfile"/>
              </a:rPr>
              <a:t>ماده </a:t>
            </a:r>
            <a:r>
              <a:rPr lang="fa-IR" sz="1800" b="1" dirty="0" smtClean="0">
                <a:latin typeface="Adobe Arabic"/>
                <a:ea typeface="Adobe Arabic"/>
                <a:cs typeface="B Zar" panose="00000400000000000000" pitchFamily="2" charset="-78"/>
                <a:hlinkClick r:id="rId2" action="ppaction://hlinkfile"/>
              </a:rPr>
              <a:t>6 </a:t>
            </a:r>
            <a:r>
              <a:rPr lang="fa-IR" sz="1800" b="1" dirty="0">
                <a:latin typeface="Adobe Arabic"/>
                <a:ea typeface="Adobe Arabic"/>
                <a:cs typeface="B Zar" panose="00000400000000000000" pitchFamily="2" charset="-78"/>
                <a:hlinkClick r:id="rId2" action="ppaction://hlinkfile"/>
              </a:rPr>
              <a:t>بند</a:t>
            </a:r>
            <a:r>
              <a:rPr lang="en-US" sz="1800" b="1" dirty="0">
                <a:latin typeface="Adobe Arabic"/>
                <a:ea typeface="Adobe Arabic"/>
                <a:cs typeface="B Zar" panose="00000400000000000000" pitchFamily="2" charset="-78"/>
                <a:hlinkClick r:id="rId2" action="ppaction://hlinkfile"/>
              </a:rPr>
              <a:t> </a:t>
            </a:r>
            <a:r>
              <a:rPr lang="fa-IR" sz="1800" b="1" dirty="0" smtClean="0">
                <a:latin typeface="Adobe Arabic"/>
                <a:ea typeface="Adobe Arabic"/>
                <a:cs typeface="B Zar" panose="00000400000000000000" pitchFamily="2" charset="-78"/>
                <a:hlinkClick r:id="rId2" action="ppaction://hlinkfile"/>
              </a:rPr>
              <a:t>ب </a:t>
            </a:r>
            <a:endParaRPr lang="fa-IR" sz="1800" b="1" dirty="0" smtClean="0">
              <a:latin typeface="Adobe Arabic"/>
              <a:ea typeface="Adobe Arabic"/>
              <a:cs typeface="B Zar" panose="00000400000000000000" pitchFamily="2" charset="-78"/>
            </a:endParaRPr>
          </a:p>
          <a:p>
            <a:pPr marL="0" indent="0" algn="just">
              <a:lnSpc>
                <a:spcPct val="150000"/>
              </a:lnSpc>
              <a:buNone/>
            </a:pPr>
            <a:r>
              <a:rPr lang="fa-IR" sz="1800" dirty="0">
                <a:latin typeface="Adobe Arabic"/>
                <a:ea typeface="Adobe Arabic"/>
                <a:cs typeface="B Zar" panose="00000400000000000000" pitchFamily="2" charset="-78"/>
              </a:rPr>
              <a:t>افزایش طول خطوط بهره برداری شده مترو از 140 کیلومتر در ابتدای سال 93 به 189  کیلومتردر پایان سال 1395 (شهرداری تهران با توجه به سهم 50 درصدی خود، موظف به بهره برداری از 48.7 کیلومتر مسیر  در پایان سال 95 بوده است که موفق به بهره برداری از  49 کیلومتر طول مسیر مترو شده است. بنابراین درصد تحقق این هدف بدون در نظر گرفتن سهم دولت 100درصد می باشد).</a:t>
            </a:r>
          </a:p>
          <a:p>
            <a:pPr marL="0" indent="0" algn="just">
              <a:lnSpc>
                <a:spcPct val="150000"/>
              </a:lnSpc>
              <a:buNone/>
            </a:pPr>
            <a:r>
              <a:rPr lang="fa-IR" sz="1800" dirty="0">
                <a:latin typeface="Adobe Arabic"/>
                <a:ea typeface="Adobe Arabic"/>
                <a:cs typeface="B Zar" panose="00000400000000000000" pitchFamily="2" charset="-78"/>
              </a:rPr>
              <a:t>شایان ذکر است 62 کیلومتر مسیر دیگر نیز در سال 1395 جهت بهره برداری در خطوط 6، 7 و 8 آماده سازی گردید که از این مقدار 12 کیلومتر دیگر از خط 7 در سال 96 به بهره داری رسید و در نتیجه طول کل خط 7 به 22 کیلومتر افزایش و به تبع آن طول خطوط بهره برداری شده به 201کیلومتر در حال حاضر افزایش یافته است.</a:t>
            </a:r>
            <a:endParaRPr lang="en-US" sz="1800" dirty="0">
              <a:latin typeface="Adobe Arabic"/>
              <a:ea typeface="Adobe Arabic"/>
              <a:cs typeface="B Zar" panose="00000400000000000000" pitchFamily="2" charset="-78"/>
            </a:endParaRPr>
          </a:p>
          <a:p>
            <a:pPr marL="0" indent="0" algn="ctr">
              <a:lnSpc>
                <a:spcPct val="150000"/>
              </a:lnSpc>
              <a:buNone/>
            </a:pPr>
            <a:r>
              <a:rPr lang="fa-IR" sz="1800" i="1" dirty="0">
                <a:solidFill>
                  <a:srgbClr val="FF0000"/>
                </a:solidFill>
                <a:cs typeface="B Zar" panose="00000400000000000000" pitchFamily="2" charset="-78"/>
              </a:rPr>
              <a:t>*</a:t>
            </a:r>
            <a:r>
              <a:rPr lang="fa-IR" sz="1800" b="1" dirty="0">
                <a:solidFill>
                  <a:srgbClr val="FF0000"/>
                </a:solidFill>
                <a:cs typeface="B Zar" panose="00000400000000000000" pitchFamily="2" charset="-78"/>
              </a:rPr>
              <a:t>طول خطوط قطار شهری در سال 1392، 140 کیلومتر بوده است که در هدفگذاری به اشتباه 152 کیلومتر درج شده است. </a:t>
            </a:r>
          </a:p>
          <a:p>
            <a:pPr marL="0" indent="0" algn="just">
              <a:lnSpc>
                <a:spcPct val="150000"/>
              </a:lnSpc>
              <a:buNone/>
            </a:pPr>
            <a:endParaRPr lang="fa-IR" sz="1800" dirty="0" smtClean="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28337"/>
            <a:ext cx="7875388" cy="131946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35</a:t>
            </a:fld>
            <a:endParaRPr lang="fa-IR"/>
          </a:p>
        </p:txBody>
      </p:sp>
    </p:spTree>
    <p:extLst>
      <p:ext uri="{BB962C8B-B14F-4D97-AF65-F5344CB8AC3E}">
        <p14:creationId xmlns:p14="http://schemas.microsoft.com/office/powerpoint/2010/main" val="3635365253"/>
      </p:ext>
    </p:extLst>
  </p:cSld>
  <p:clrMapOvr>
    <a:masterClrMapping/>
  </p:clrMapOvr>
  <p:transition spd="med"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85800" y="1752600"/>
            <a:ext cx="8001000" cy="4710113"/>
          </a:xfrm>
          <a:noFill/>
          <a:ln>
            <a:noFill/>
          </a:ln>
        </p:spPr>
        <p:txBody>
          <a:bodyPr>
            <a:noAutofit/>
          </a:bodyPr>
          <a:lstStyle/>
          <a:p>
            <a:pPr marL="0" indent="0" algn="just">
              <a:lnSpc>
                <a:spcPct val="150000"/>
              </a:lnSpc>
              <a:buNone/>
            </a:pPr>
            <a:r>
              <a:rPr lang="fa-IR" i="1" dirty="0" smtClean="0">
                <a:solidFill>
                  <a:srgbClr val="FF0000"/>
                </a:solidFill>
                <a:cs typeface="B Zar" panose="00000400000000000000" pitchFamily="2" charset="-78"/>
              </a:rPr>
              <a:t>*تعداد </a:t>
            </a:r>
            <a:r>
              <a:rPr lang="fa-IR" i="1" dirty="0">
                <a:solidFill>
                  <a:srgbClr val="FF0000"/>
                </a:solidFill>
                <a:cs typeface="B Zar" panose="00000400000000000000" pitchFamily="2" charset="-78"/>
              </a:rPr>
              <a:t>ایستگاه ها در سال1392 به اشتباه 91 درج شده و رقم صحیح آن 88 ایستگاه می‏</a:t>
            </a:r>
            <a:r>
              <a:rPr lang="fa-IR" i="1" dirty="0" smtClean="0">
                <a:solidFill>
                  <a:srgbClr val="FF0000"/>
                </a:solidFill>
                <a:cs typeface="B Zar" panose="00000400000000000000" pitchFamily="2" charset="-78"/>
              </a:rPr>
              <a:t>باشد.</a:t>
            </a:r>
            <a:endParaRPr lang="fa-IR" dirty="0">
              <a:solidFill>
                <a:srgbClr val="FF0000"/>
              </a:solidFill>
              <a:latin typeface="Adobe Arabic"/>
              <a:ea typeface="Adobe Arabic"/>
              <a:cs typeface="B Zar" panose="00000400000000000000" pitchFamily="2" charset="-78"/>
            </a:endParaRPr>
          </a:p>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2" action="ppaction://hlinkfile"/>
              </a:rPr>
              <a:t>ماده 6 بند</a:t>
            </a:r>
            <a:r>
              <a:rPr lang="en-US" sz="2000" b="1" dirty="0">
                <a:latin typeface="Adobe Arabic"/>
                <a:ea typeface="Adobe Arabic"/>
                <a:cs typeface="B Zar" panose="00000400000000000000" pitchFamily="2" charset="-78"/>
                <a:hlinkClick r:id="rId2" action="ppaction://hlinkfile"/>
              </a:rPr>
              <a:t> </a:t>
            </a:r>
            <a:r>
              <a:rPr lang="fa-IR" sz="2000" b="1" dirty="0">
                <a:latin typeface="Adobe Arabic"/>
                <a:ea typeface="Adobe Arabic"/>
                <a:cs typeface="B Zar" panose="00000400000000000000" pitchFamily="2" charset="-78"/>
                <a:hlinkClick r:id="rId2" action="ppaction://hlinkfile"/>
              </a:rPr>
              <a:t>ب:</a:t>
            </a:r>
            <a:endParaRPr lang="fa-IR" sz="2000" b="1" dirty="0">
              <a:latin typeface="Adobe Arabic"/>
              <a:ea typeface="Adobe Arabic"/>
              <a:cs typeface="B Zar" panose="00000400000000000000" pitchFamily="2" charset="-78"/>
            </a:endParaRPr>
          </a:p>
          <a:p>
            <a:pPr marL="0" indent="0" algn="just">
              <a:lnSpc>
                <a:spcPct val="150000"/>
              </a:lnSpc>
              <a:buNone/>
            </a:pPr>
            <a:r>
              <a:rPr lang="fa-IR" sz="2000" dirty="0">
                <a:latin typeface="Adobe Arabic"/>
                <a:ea typeface="Adobe Arabic"/>
                <a:cs typeface="B Zar" panose="00000400000000000000" pitchFamily="2" charset="-78"/>
              </a:rPr>
              <a:t>افزایش تعداد ایستگاه های مترو از 88 ایستگاه در ابتدای سال 93 به 112 ایستگاه تا پایان سال 95 (شهرداری تهران با توجه به سهم 50 درصدی خود، موظف به بهره برداری از 42 ایستگاه مترو در پایان سال 95 بوده است که موفق به بهره برداری از  24 ایستگاه شده است. بنابراین درصد تحقق این هدف بدون در نظر گرفتن سهم دولت 57 درصد می باشد).</a:t>
            </a:r>
          </a:p>
          <a:p>
            <a:pPr marL="0" indent="0" algn="just">
              <a:lnSpc>
                <a:spcPct val="150000"/>
              </a:lnSpc>
              <a:buNone/>
            </a:pPr>
            <a:r>
              <a:rPr lang="fa-IR" sz="2000" dirty="0">
                <a:solidFill>
                  <a:srgbClr val="FF0000"/>
                </a:solidFill>
                <a:latin typeface="Adobe Arabic"/>
                <a:ea typeface="Adobe Arabic"/>
                <a:cs typeface="B Zar" panose="00000400000000000000" pitchFamily="2" charset="-78"/>
              </a:rPr>
              <a:t>شایان ذکر است با </a:t>
            </a:r>
            <a:r>
              <a:rPr lang="fa-IR" sz="2000" dirty="0" smtClean="0">
                <a:solidFill>
                  <a:srgbClr val="FF0000"/>
                </a:solidFill>
                <a:latin typeface="Adobe Arabic"/>
                <a:ea typeface="Adobe Arabic"/>
                <a:cs typeface="B Zar" panose="00000400000000000000" pitchFamily="2" charset="-78"/>
              </a:rPr>
              <a:t>افتتاح دو ایستگاه از خط 7و یک ایستگاه از خط 3، در </a:t>
            </a:r>
            <a:r>
              <a:rPr lang="fa-IR" sz="2000" dirty="0">
                <a:solidFill>
                  <a:srgbClr val="FF0000"/>
                </a:solidFill>
                <a:latin typeface="Adobe Arabic"/>
                <a:ea typeface="Adobe Arabic"/>
                <a:cs typeface="B Zar" panose="00000400000000000000" pitchFamily="2" charset="-78"/>
              </a:rPr>
              <a:t>سال 1396، تعداد ایستگاه های مترو در حال حاضر </a:t>
            </a:r>
            <a:r>
              <a:rPr lang="fa-IR" sz="2000" dirty="0" smtClean="0">
                <a:solidFill>
                  <a:srgbClr val="FF0000"/>
                </a:solidFill>
                <a:latin typeface="Adobe Arabic"/>
                <a:ea typeface="Adobe Arabic"/>
                <a:cs typeface="B Zar" panose="00000400000000000000" pitchFamily="2" charset="-78"/>
              </a:rPr>
              <a:t>115ایستگاه </a:t>
            </a:r>
            <a:r>
              <a:rPr lang="fa-IR" sz="2000" dirty="0">
                <a:solidFill>
                  <a:srgbClr val="FF0000"/>
                </a:solidFill>
                <a:latin typeface="Adobe Arabic"/>
                <a:ea typeface="Adobe Arabic"/>
                <a:cs typeface="B Zar" panose="00000400000000000000" pitchFamily="2" charset="-78"/>
              </a:rPr>
              <a:t>می باشد.</a:t>
            </a:r>
            <a:endParaRPr lang="en-US" sz="2000" dirty="0">
              <a:solidFill>
                <a:srgbClr val="FF0000"/>
              </a:solidFill>
              <a:latin typeface="Adobe Arabic"/>
              <a:ea typeface="Adobe Arabic"/>
              <a:cs typeface="B Zar" panose="00000400000000000000" pitchFamily="2" charset="-78"/>
            </a:endParaRPr>
          </a:p>
          <a:p>
            <a:pPr marL="0" indent="0" algn="just">
              <a:lnSpc>
                <a:spcPct val="150000"/>
              </a:lnSpc>
              <a:buNone/>
            </a:pPr>
            <a:endParaRPr lang="fa-IR" sz="2000" dirty="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28337"/>
            <a:ext cx="7696200" cy="131946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سه ساله 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36</a:t>
            </a:fld>
            <a:endParaRPr lang="fa-IR"/>
          </a:p>
        </p:txBody>
      </p:sp>
    </p:spTree>
    <p:extLst>
      <p:ext uri="{BB962C8B-B14F-4D97-AF65-F5344CB8AC3E}">
        <p14:creationId xmlns:p14="http://schemas.microsoft.com/office/powerpoint/2010/main" val="682310936"/>
      </p:ext>
    </p:extLst>
  </p:cSld>
  <p:clrMapOvr>
    <a:masterClrMapping/>
  </p:clrMapOvr>
  <p:transition spd="med"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81000" y="1825406"/>
            <a:ext cx="8382000" cy="4880194"/>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2" action="ppaction://hlinkfile"/>
              </a:rPr>
              <a:t>ماده </a:t>
            </a:r>
            <a:r>
              <a:rPr lang="fa-IR" sz="2000" b="1" dirty="0" smtClean="0">
                <a:latin typeface="Adobe Arabic"/>
                <a:ea typeface="Adobe Arabic"/>
                <a:cs typeface="B Zar" panose="00000400000000000000" pitchFamily="2" charset="-78"/>
                <a:hlinkClick r:id="rId2" action="ppaction://hlinkfile"/>
              </a:rPr>
              <a:t>6 </a:t>
            </a:r>
            <a:r>
              <a:rPr lang="fa-IR" sz="2000" b="1" dirty="0">
                <a:latin typeface="Adobe Arabic"/>
                <a:ea typeface="Adobe Arabic"/>
                <a:cs typeface="B Zar" panose="00000400000000000000" pitchFamily="2" charset="-78"/>
                <a:hlinkClick r:id="rId2" action="ppaction://hlinkfile"/>
              </a:rPr>
              <a:t>بند</a:t>
            </a:r>
            <a:r>
              <a:rPr lang="en-US" sz="2000" b="1" dirty="0">
                <a:latin typeface="Adobe Arabic"/>
                <a:ea typeface="Adobe Arabic"/>
                <a:cs typeface="B Zar" panose="00000400000000000000" pitchFamily="2" charset="-78"/>
                <a:hlinkClick r:id="rId2" action="ppaction://hlinkfile"/>
              </a:rPr>
              <a:t> </a:t>
            </a:r>
            <a:r>
              <a:rPr lang="fa-IR" sz="2000" b="1" dirty="0" smtClean="0">
                <a:latin typeface="Adobe Arabic"/>
                <a:ea typeface="Adobe Arabic"/>
                <a:cs typeface="B Zar" panose="00000400000000000000" pitchFamily="2" charset="-78"/>
                <a:hlinkClick r:id="rId2" action="ppaction://hlinkfile"/>
              </a:rPr>
              <a:t>ت </a:t>
            </a:r>
            <a:endParaRPr lang="fa-IR" sz="2000" b="1" dirty="0" smtClean="0">
              <a:latin typeface="Adobe Arabic"/>
              <a:ea typeface="Adobe Arabic"/>
              <a:cs typeface="B Zar" panose="00000400000000000000" pitchFamily="2" charset="-78"/>
            </a:endParaRPr>
          </a:p>
          <a:p>
            <a:pPr marL="536575" indent="-536575" algn="just">
              <a:lnSpc>
                <a:spcPct val="150000"/>
              </a:lnSpc>
              <a:buFont typeface="Wingdings" pitchFamily="2" charset="2"/>
              <a:buChar char="ü"/>
            </a:pPr>
            <a:r>
              <a:rPr lang="fa-IR" sz="1600" dirty="0">
                <a:latin typeface="Adobe Arabic"/>
                <a:ea typeface="Adobe Arabic"/>
                <a:cs typeface="B Zar" panose="00000400000000000000" pitchFamily="2" charset="-78"/>
              </a:rPr>
              <a:t>افزایش </a:t>
            </a:r>
            <a:r>
              <a:rPr lang="fa-IR" sz="1800" dirty="0">
                <a:latin typeface="Adobe Arabic"/>
                <a:ea typeface="Adobe Arabic"/>
                <a:cs typeface="B Zar" panose="00000400000000000000" pitchFamily="2" charset="-78"/>
              </a:rPr>
              <a:t>خودروهای استاندارد ناوگان تاکسیرانی به 1311 دستگاه خودرو شامل : تعداد 250 دستگاه خودرو تویوتا کمری</a:t>
            </a:r>
            <a:r>
              <a:rPr lang="en-US" sz="1800" dirty="0">
                <a:latin typeface="Adobe Arabic"/>
                <a:ea typeface="Adobe Arabic"/>
                <a:cs typeface="B Zar" panose="00000400000000000000" pitchFamily="2" charset="-78"/>
              </a:rPr>
              <a:t>GL ، </a:t>
            </a:r>
            <a:r>
              <a:rPr lang="fa-IR" sz="1800" dirty="0">
                <a:latin typeface="Adobe Arabic"/>
                <a:ea typeface="Adobe Arabic"/>
                <a:cs typeface="B Zar" panose="00000400000000000000" pitchFamily="2" charset="-78"/>
              </a:rPr>
              <a:t>200 دستگاه خودرو تویوتا هیبریدی، 71 دستگاه خودرو رنو فلوئنس، 150 دستگاه خودرو هیوندا اکسنت، 473 دستگاه آریو ، 100 دستگاه سوناتا هیبریدی و 67 دستگاه تویوتا پریوس هیبریدی  به ناوگان تاکسیرانی؛</a:t>
            </a:r>
          </a:p>
          <a:p>
            <a:pPr marL="536575" indent="-536575" algn="just">
              <a:lnSpc>
                <a:spcPct val="150000"/>
              </a:lnSpc>
              <a:buFont typeface="Wingdings" pitchFamily="2" charset="2"/>
              <a:buChar char="ü"/>
            </a:pPr>
            <a:r>
              <a:rPr lang="fa-IR" sz="1800" dirty="0">
                <a:latin typeface="Adobe Arabic"/>
                <a:ea typeface="Adobe Arabic"/>
                <a:cs typeface="B Zar" panose="00000400000000000000" pitchFamily="2" charset="-78"/>
              </a:rPr>
              <a:t>خرید 222 دستگاه انواع اتوبوس شامل 200 دستگاه اتوبوس دوکابین و 22 دستگاه اتوبوس تک کابین توسط شهرداری تهران از ابتدای سال 1393 و ورود 50 دستگاه اتوبوس تک کابین از سوی بخش خصوصی؛</a:t>
            </a:r>
          </a:p>
          <a:p>
            <a:pPr marL="536575" indent="-536575" algn="just">
              <a:lnSpc>
                <a:spcPct val="150000"/>
              </a:lnSpc>
              <a:buFont typeface="Wingdings" pitchFamily="2" charset="2"/>
              <a:buChar char="ü"/>
            </a:pPr>
            <a:r>
              <a:rPr lang="fa-IR" sz="1800" dirty="0">
                <a:latin typeface="Adobe Arabic"/>
                <a:ea typeface="Adobe Arabic"/>
                <a:cs typeface="B Zar" panose="00000400000000000000" pitchFamily="2" charset="-78"/>
              </a:rPr>
              <a:t>بازسازی 1145 دستگاه از ناوگان فرسوده اتوبوسرانی از ابتدای سال 1393 با توجه به عدم همکاری دولت در تحویل اتوبوس </a:t>
            </a:r>
            <a:r>
              <a:rPr lang="fa-IR" sz="1800" dirty="0" smtClean="0">
                <a:latin typeface="Adobe Arabic"/>
                <a:ea typeface="Adobe Arabic"/>
                <a:cs typeface="B Zar" panose="00000400000000000000" pitchFamily="2" charset="-78"/>
              </a:rPr>
              <a:t>جدید؛</a:t>
            </a:r>
          </a:p>
          <a:p>
            <a:pPr marL="536575" indent="-536575" algn="just">
              <a:lnSpc>
                <a:spcPct val="150000"/>
              </a:lnSpc>
              <a:buFont typeface="Wingdings" pitchFamily="2" charset="2"/>
              <a:buChar char="ü"/>
            </a:pPr>
            <a:r>
              <a:rPr lang="fa-IR" sz="1800" dirty="0">
                <a:latin typeface="Adobe Arabic"/>
                <a:ea typeface="Adobe Arabic"/>
                <a:cs typeface="B Zar" panose="00000400000000000000" pitchFamily="2" charset="-78"/>
              </a:rPr>
              <a:t>بازسازی و اورهال </a:t>
            </a:r>
            <a:r>
              <a:rPr lang="fa-IR" sz="1800" dirty="0" smtClean="0">
                <a:latin typeface="Adobe Arabic"/>
                <a:ea typeface="Adobe Arabic"/>
                <a:cs typeface="B Zar" panose="00000400000000000000" pitchFamily="2" charset="-78"/>
              </a:rPr>
              <a:t>158دستگاه واگن </a:t>
            </a:r>
            <a:r>
              <a:rPr lang="fa-IR" sz="1800" dirty="0">
                <a:latin typeface="Adobe Arabic"/>
                <a:ea typeface="Adobe Arabic"/>
                <a:cs typeface="B Zar" panose="00000400000000000000" pitchFamily="2" charset="-78"/>
              </a:rPr>
              <a:t>از ناوگان مترو شهر تهران از سال 1393 تا پایان سال </a:t>
            </a:r>
            <a:r>
              <a:rPr lang="fa-IR" sz="1800" dirty="0" smtClean="0">
                <a:latin typeface="Adobe Arabic"/>
                <a:ea typeface="Adobe Arabic"/>
                <a:cs typeface="B Zar" panose="00000400000000000000" pitchFamily="2" charset="-78"/>
              </a:rPr>
              <a:t>1395.</a:t>
            </a:r>
            <a:endParaRPr lang="fa-IR" sz="1800" dirty="0">
              <a:latin typeface="Adobe Arabic"/>
              <a:ea typeface="Adobe Arabic"/>
              <a:cs typeface="B Zar" panose="00000400000000000000" pitchFamily="2" charset="-78"/>
            </a:endParaRPr>
          </a:p>
          <a:p>
            <a:pPr marL="0" indent="0" algn="just">
              <a:lnSpc>
                <a:spcPct val="150000"/>
              </a:lnSpc>
              <a:buNone/>
            </a:pPr>
            <a:endParaRPr lang="fa-IR" sz="2000" b="1" dirty="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28337"/>
            <a:ext cx="7875388" cy="131946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37</a:t>
            </a:fld>
            <a:endParaRPr lang="fa-IR"/>
          </a:p>
        </p:txBody>
      </p:sp>
    </p:spTree>
    <p:extLst>
      <p:ext uri="{BB962C8B-B14F-4D97-AF65-F5344CB8AC3E}">
        <p14:creationId xmlns:p14="http://schemas.microsoft.com/office/powerpoint/2010/main" val="348917478"/>
      </p:ext>
    </p:extLst>
  </p:cSld>
  <p:clrMapOvr>
    <a:masterClrMapping/>
  </p:clrMapOvr>
  <p:transition spd="med"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81000" y="1676400"/>
            <a:ext cx="8458200" cy="5029200"/>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2" action="ppaction://hlinkfile"/>
              </a:rPr>
              <a:t>ماده </a:t>
            </a:r>
            <a:r>
              <a:rPr lang="fa-IR" sz="2000" b="1" dirty="0" smtClean="0">
                <a:latin typeface="Adobe Arabic"/>
                <a:ea typeface="Adobe Arabic"/>
                <a:cs typeface="B Zar" panose="00000400000000000000" pitchFamily="2" charset="-78"/>
                <a:hlinkClick r:id="rId2" action="ppaction://hlinkfile"/>
              </a:rPr>
              <a:t>6 </a:t>
            </a:r>
            <a:r>
              <a:rPr lang="fa-IR" sz="2000" b="1" dirty="0">
                <a:latin typeface="Adobe Arabic"/>
                <a:ea typeface="Adobe Arabic"/>
                <a:cs typeface="B Zar" panose="00000400000000000000" pitchFamily="2" charset="-78"/>
                <a:hlinkClick r:id="rId2" action="ppaction://hlinkfile"/>
              </a:rPr>
              <a:t>بند</a:t>
            </a:r>
            <a:r>
              <a:rPr lang="en-US" sz="2000" b="1" dirty="0">
                <a:latin typeface="Adobe Arabic"/>
                <a:ea typeface="Adobe Arabic"/>
                <a:cs typeface="B Zar" panose="00000400000000000000" pitchFamily="2" charset="-78"/>
                <a:hlinkClick r:id="rId2" action="ppaction://hlinkfile"/>
              </a:rPr>
              <a:t> </a:t>
            </a:r>
            <a:r>
              <a:rPr lang="fa-IR" sz="2000" b="1" dirty="0" smtClean="0">
                <a:latin typeface="Adobe Arabic"/>
                <a:ea typeface="Adobe Arabic"/>
                <a:cs typeface="B Zar" panose="00000400000000000000" pitchFamily="2" charset="-78"/>
                <a:hlinkClick r:id="rId2" action="ppaction://hlinkfile"/>
              </a:rPr>
              <a:t>ث </a:t>
            </a:r>
            <a:endParaRPr lang="fa-IR" sz="2000" b="1" dirty="0" smtClean="0">
              <a:latin typeface="Adobe Arabic"/>
              <a:ea typeface="Adobe Arabic"/>
              <a:cs typeface="B Zar" panose="00000400000000000000" pitchFamily="2" charset="-78"/>
            </a:endParaRPr>
          </a:p>
          <a:p>
            <a:pPr marL="0" indent="0" algn="just">
              <a:lnSpc>
                <a:spcPct val="150000"/>
              </a:lnSpc>
              <a:buNone/>
            </a:pPr>
            <a:r>
              <a:rPr lang="fa-IR" sz="2000" dirty="0">
                <a:latin typeface="Adobe Arabic"/>
                <a:ea typeface="Adobe Arabic"/>
                <a:cs typeface="B Zar" panose="00000400000000000000" pitchFamily="2" charset="-78"/>
              </a:rPr>
              <a:t>افزایش مجموع ناوگان مترو تهران از 1087 دستگاه در ابتدای سال 1393 به 1343 دستگاه واگن مشتمل بر 1027 واگن یک طبقه، 250 واگن دوطبقه و 66 لوکوموتیو در پایان سال 1395.</a:t>
            </a:r>
          </a:p>
          <a:p>
            <a:pPr marL="0" indent="0">
              <a:lnSpc>
                <a:spcPct val="150000"/>
              </a:lnSpc>
              <a:buNone/>
            </a:pPr>
            <a:r>
              <a:rPr lang="fa-IR" sz="2000" dirty="0">
                <a:latin typeface="Adobe Arabic"/>
                <a:ea typeface="Adobe Arabic"/>
                <a:cs typeface="B Zar" panose="00000400000000000000" pitchFamily="2" charset="-78"/>
              </a:rPr>
              <a:t>لازم به توضیح است که تعداد واگن های سرفاصله 4.5 و 2.5 دقیقه ایی در سال 1392 اشتباهاً 1298 دستگاه درج شده و مقدار صحیح آن 1087 دستگاه می‏باشد؛  بنابراین با توجه به هدفگذاری سال 1395 معادل 1958 و بهره برداری از1343 واگن در سال 1395، با در نظر گرفتن سهم 50 درصدی دولت در تأمین منابع مالی، شهرداری تهران،  این هدف حدود 58.8درصد در تحقق واگن های سر فاصله 4.5 دقیقه موفق بوده است.</a:t>
            </a:r>
          </a:p>
          <a:p>
            <a:pPr marL="0" indent="0">
              <a:lnSpc>
                <a:spcPct val="150000"/>
              </a:lnSpc>
              <a:buNone/>
            </a:pPr>
            <a:r>
              <a:rPr lang="fa-IR" sz="2000" dirty="0">
                <a:latin typeface="Adobe Arabic"/>
                <a:ea typeface="Adobe Arabic"/>
                <a:cs typeface="B Zar" panose="00000400000000000000" pitchFamily="2" charset="-78"/>
              </a:rPr>
              <a:t>* این درصد تحقق برای واگن های سرفاصله  2.5 دقیقه ای با توجه به هدفگذاری سال 1395 معادل 3050 واگن با عملکرد مشابه (1343 دستگاه واگن) 25 درصد می باشد.</a:t>
            </a: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28337"/>
            <a:ext cx="7875388" cy="131946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38</a:t>
            </a:fld>
            <a:endParaRPr lang="fa-IR"/>
          </a:p>
        </p:txBody>
      </p:sp>
    </p:spTree>
    <p:extLst>
      <p:ext uri="{BB962C8B-B14F-4D97-AF65-F5344CB8AC3E}">
        <p14:creationId xmlns:p14="http://schemas.microsoft.com/office/powerpoint/2010/main" val="994015651"/>
      </p:ext>
    </p:extLst>
  </p:cSld>
  <p:clrMapOvr>
    <a:masterClrMapping/>
  </p:clrMapOvr>
  <p:transition spd="med"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690" y="1981200"/>
            <a:ext cx="8305800" cy="3777622"/>
          </a:xfrm>
          <a:noFill/>
          <a:ln>
            <a:noFill/>
          </a:ln>
        </p:spPr>
        <p:txBody>
          <a:bodyPr>
            <a:normAutofit/>
          </a:bodyPr>
          <a:lstStyle/>
          <a:p>
            <a:pPr algn="just">
              <a:lnSpc>
                <a:spcPct val="150000"/>
              </a:lnSpc>
            </a:pPr>
            <a:r>
              <a:rPr lang="fa-IR" sz="2000" dirty="0" smtClean="0">
                <a:cs typeface="B Zar" panose="00000400000000000000" pitchFamily="2" charset="-78"/>
              </a:rPr>
              <a:t>در راستای انسان محور نمودن نظام حمل و نقل و ترافیک </a:t>
            </a:r>
            <a:r>
              <a:rPr lang="fa-IR" sz="2000" dirty="0">
                <a:cs typeface="B Zar" panose="00000400000000000000" pitchFamily="2" charset="-78"/>
              </a:rPr>
              <a:t>شهرداری موظف است نسبت به «گسترش سیستم حمل‏ونقل پایدار شهری، ایجاد شهری با رفاه فراگیر برای همه اقشار، ارتقای ایمنی معابر و کاهش حوادث و سوانح ترافیکی» اقدام نماید.</a:t>
            </a:r>
            <a:endParaRPr lang="en-US" sz="2000" dirty="0">
              <a:cs typeface="B Zar" panose="00000400000000000000" pitchFamily="2" charset="-78"/>
            </a:endParaRPr>
          </a:p>
          <a:p>
            <a:pPr algn="just">
              <a:lnSpc>
                <a:spcPct val="150000"/>
              </a:lnSpc>
            </a:pPr>
            <a:r>
              <a:rPr lang="fa-IR" sz="2000" dirty="0" smtClean="0">
                <a:cs typeface="B Zar" panose="00000400000000000000" pitchFamily="2" charset="-78"/>
              </a:rPr>
              <a:t>این بخش </a:t>
            </a:r>
            <a:r>
              <a:rPr lang="fa-IR" sz="2000" b="1" dirty="0" smtClean="0">
                <a:cs typeface="B Zar" panose="00000400000000000000" pitchFamily="2" charset="-78"/>
              </a:rPr>
              <a:t>شامل</a:t>
            </a:r>
            <a:r>
              <a:rPr lang="fa-IR" sz="2000" b="1" dirty="0">
                <a:cs typeface="B Zar" panose="00000400000000000000" pitchFamily="2" charset="-78"/>
              </a:rPr>
              <a:t> </a:t>
            </a:r>
            <a:r>
              <a:rPr lang="fa-IR" sz="2000" b="1" dirty="0" smtClean="0">
                <a:cs typeface="B Zar" panose="00000400000000000000" pitchFamily="2" charset="-78"/>
              </a:rPr>
              <a:t>3 ماده</a:t>
            </a:r>
            <a:r>
              <a:rPr lang="fa-IR" sz="2000" b="1" dirty="0">
                <a:cs typeface="B Zar" panose="00000400000000000000" pitchFamily="2" charset="-78"/>
              </a:rPr>
              <a:t>، 5 </a:t>
            </a:r>
            <a:r>
              <a:rPr lang="fa-IR" sz="2000" b="1" dirty="0" smtClean="0">
                <a:cs typeface="B Zar" panose="00000400000000000000" pitchFamily="2" charset="-78"/>
              </a:rPr>
              <a:t>بند، 1 </a:t>
            </a:r>
            <a:r>
              <a:rPr lang="fa-IR" sz="2000" b="1" dirty="0">
                <a:cs typeface="B Zar" panose="00000400000000000000" pitchFamily="2" charset="-78"/>
              </a:rPr>
              <a:t>تبصره </a:t>
            </a:r>
            <a:r>
              <a:rPr lang="fa-IR" sz="2000" b="1" dirty="0" smtClean="0">
                <a:cs typeface="B Zar" panose="00000400000000000000" pitchFamily="2" charset="-78"/>
              </a:rPr>
              <a:t>و 5 هدف کمی </a:t>
            </a:r>
            <a:r>
              <a:rPr lang="fa-IR" sz="2000" dirty="0" smtClean="0">
                <a:cs typeface="B Zar" panose="00000400000000000000" pitchFamily="2" charset="-78"/>
              </a:rPr>
              <a:t>می باشد.</a:t>
            </a:r>
          </a:p>
          <a:p>
            <a:pPr algn="just">
              <a:lnSpc>
                <a:spcPct val="150000"/>
              </a:lnSpc>
            </a:pPr>
            <a:r>
              <a:rPr lang="fa-IR" sz="2000" dirty="0" smtClean="0">
                <a:cs typeface="B Zar" panose="00000400000000000000" pitchFamily="2" charset="-78"/>
              </a:rPr>
              <a:t>مهم ترین اقدامات و عملکردهایی که در راستای تحقق مواد، احکام و اهداف کمی مربوط به این بخش صورت پذیرفته است عبارتند از:</a:t>
            </a:r>
            <a:endParaRPr lang="en-US" sz="2000" dirty="0">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6" name="Title 1"/>
          <p:cNvSpPr txBox="1">
            <a:spLocks/>
          </p:cNvSpPr>
          <p:nvPr/>
        </p:nvSpPr>
        <p:spPr>
          <a:xfrm>
            <a:off x="811412" y="76200"/>
            <a:ext cx="7875388" cy="1600199"/>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lnSpc>
                <a:spcPct val="150000"/>
              </a:lnSpc>
            </a:pPr>
            <a:r>
              <a:rPr lang="fa-IR" sz="2400" b="1" dirty="0" smtClean="0">
                <a:ln w="6600">
                  <a:solidFill>
                    <a:srgbClr val="DE7E18"/>
                  </a:solidFill>
                  <a:prstDash val="solid"/>
                </a:ln>
                <a:solidFill>
                  <a:schemeClr val="tx1"/>
                </a:solidFill>
                <a:cs typeface="B Titr" pitchFamily="2" charset="-78"/>
              </a:rPr>
              <a:t>بخش چهارم :</a:t>
            </a:r>
          </a:p>
          <a:p>
            <a:pPr algn="ctr" rtl="1">
              <a:lnSpc>
                <a:spcPct val="150000"/>
              </a:lnSpc>
            </a:pPr>
            <a:r>
              <a:rPr lang="fa-IR" sz="2400" b="1" dirty="0" smtClean="0">
                <a:ln w="6600">
                  <a:solidFill>
                    <a:srgbClr val="DE7E18"/>
                  </a:solidFill>
                  <a:prstDash val="solid"/>
                </a:ln>
                <a:solidFill>
                  <a:schemeClr val="tx1"/>
                </a:solidFill>
                <a:cs typeface="B Titr" pitchFamily="2" charset="-78"/>
              </a:rPr>
              <a:t> انسان </a:t>
            </a:r>
            <a:r>
              <a:rPr lang="fa-IR" sz="2400" b="1" dirty="0">
                <a:ln w="6600">
                  <a:solidFill>
                    <a:srgbClr val="DE7E18"/>
                  </a:solidFill>
                  <a:prstDash val="solid"/>
                </a:ln>
                <a:solidFill>
                  <a:schemeClr val="tx1"/>
                </a:solidFill>
                <a:cs typeface="B Titr" pitchFamily="2" charset="-78"/>
              </a:rPr>
              <a:t>محور نمودن نظام حمل‏ونقل و </a:t>
            </a:r>
            <a:r>
              <a:rPr lang="fa-IR" sz="2400" b="1" dirty="0" smtClean="0">
                <a:ln w="6600">
                  <a:solidFill>
                    <a:srgbClr val="DE7E18"/>
                  </a:solidFill>
                  <a:prstDash val="solid"/>
                </a:ln>
                <a:solidFill>
                  <a:schemeClr val="tx1"/>
                </a:solidFill>
                <a:cs typeface="B Titr" pitchFamily="2" charset="-78"/>
              </a:rPr>
              <a:t>ترافیک</a:t>
            </a:r>
          </a:p>
          <a:p>
            <a:pPr algn="ctr" rtl="1">
              <a:lnSpc>
                <a:spcPct val="150000"/>
              </a:lnSpc>
            </a:pPr>
            <a:endParaRPr lang="fa-IR" sz="2400" b="1" dirty="0">
              <a:ln w="6600">
                <a:solidFill>
                  <a:srgbClr val="DE7E18"/>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39</a:t>
            </a:fld>
            <a:endParaRPr lang="fa-IR"/>
          </a:p>
        </p:txBody>
      </p:sp>
    </p:spTree>
    <p:extLst>
      <p:ext uri="{BB962C8B-B14F-4D97-AF65-F5344CB8AC3E}">
        <p14:creationId xmlns:p14="http://schemas.microsoft.com/office/powerpoint/2010/main" val="1807272031"/>
      </p:ext>
    </p:extLst>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1447801" y="624110"/>
            <a:ext cx="7086600" cy="671290"/>
          </a:xfrm>
          <a:noFill/>
        </p:spPr>
        <p:txBody>
          <a:bodyPr>
            <a:normAutofit/>
          </a:bodyPr>
          <a:lstStyle/>
          <a:p>
            <a:pPr algn="r"/>
            <a:r>
              <a:rPr lang="fa-IR" b="1" dirty="0" smtClean="0">
                <a:cs typeface="B Nazanin" pitchFamily="2" charset="-78"/>
              </a:rPr>
              <a:t>مقدمه</a:t>
            </a:r>
            <a:endParaRPr lang="fa-IR" b="1" dirty="0">
              <a:cs typeface="B Nazanin" pitchFamily="2" charset="-78"/>
            </a:endParaRPr>
          </a:p>
        </p:txBody>
      </p:sp>
      <p:sp>
        <p:nvSpPr>
          <p:cNvPr id="3" name="Content Placeholder 2"/>
          <p:cNvSpPr>
            <a:spLocks noGrp="1"/>
          </p:cNvSpPr>
          <p:nvPr>
            <p:ph idx="1"/>
          </p:nvPr>
        </p:nvSpPr>
        <p:spPr>
          <a:xfrm>
            <a:off x="609598" y="1512346"/>
            <a:ext cx="7924801" cy="3999480"/>
          </a:xfrm>
          <a:solidFill>
            <a:schemeClr val="bg2">
              <a:lumMod val="90000"/>
            </a:schemeClr>
          </a:solidFill>
        </p:spPr>
        <p:txBody>
          <a:bodyPr>
            <a:noAutofit/>
          </a:bodyPr>
          <a:lstStyle/>
          <a:p>
            <a:pPr algn="just">
              <a:lnSpc>
                <a:spcPct val="150000"/>
              </a:lnSpc>
            </a:pPr>
            <a:r>
              <a:rPr lang="fa-IR" dirty="0">
                <a:cs typeface="B Nazanin" pitchFamily="2" charset="-78"/>
              </a:rPr>
              <a:t>اولین برنامه </a:t>
            </a:r>
            <a:r>
              <a:rPr lang="fa-IR" dirty="0" smtClean="0">
                <a:cs typeface="B Nazanin" pitchFamily="2" charset="-78"/>
              </a:rPr>
              <a:t>پنج ساله </a:t>
            </a:r>
            <a:r>
              <a:rPr lang="fa-IR" dirty="0">
                <a:cs typeface="B Nazanin" pitchFamily="2" charset="-78"/>
              </a:rPr>
              <a:t>شهرداری تهران بر مبنای طرح جامع جدید برای دوره زمانی 1392 - 1388 در تاریخ </a:t>
            </a:r>
            <a:r>
              <a:rPr lang="fa-IR" dirty="0" smtClean="0">
                <a:cs typeface="B Nazanin" pitchFamily="2" charset="-78"/>
              </a:rPr>
              <a:t>1388/03/12 </a:t>
            </a:r>
            <a:r>
              <a:rPr lang="fa-IR" dirty="0">
                <a:cs typeface="B Nazanin" pitchFamily="2" charset="-78"/>
              </a:rPr>
              <a:t>به تصویب شورای اسلامی شهر تهران رسید و دو سال بعد، بر مبنای آن، اولین برنامه عملیاتی میان </a:t>
            </a:r>
            <a:r>
              <a:rPr lang="fa-IR" dirty="0" smtClean="0">
                <a:cs typeface="B Nazanin" pitchFamily="2" charset="-78"/>
              </a:rPr>
              <a:t> مدت </a:t>
            </a:r>
            <a:r>
              <a:rPr lang="fa-IR" dirty="0">
                <a:cs typeface="B Nazanin" pitchFamily="2" charset="-78"/>
              </a:rPr>
              <a:t>شهرداری تهران (1392- 1390) تهیه گردید. در همین راستا و با توجه به نزدیک شدن به پایان دوره زمانی برنامه قبل، تهیه برنامه </a:t>
            </a:r>
            <a:r>
              <a:rPr lang="fa-IR" dirty="0" smtClean="0">
                <a:cs typeface="B Nazanin" pitchFamily="2" charset="-78"/>
              </a:rPr>
              <a:t>پنج ساله </a:t>
            </a:r>
            <a:r>
              <a:rPr lang="fa-IR" dirty="0">
                <a:cs typeface="B Nazanin" pitchFamily="2" charset="-78"/>
              </a:rPr>
              <a:t>جدید شهرداری تهران برای افق زمانی 1397- 1393 ضرورت </a:t>
            </a:r>
            <a:r>
              <a:rPr lang="fa-IR" dirty="0" smtClean="0">
                <a:cs typeface="B Nazanin" pitchFamily="2" charset="-78"/>
              </a:rPr>
              <a:t>یافت. </a:t>
            </a:r>
            <a:endParaRPr lang="fa-IR" dirty="0">
              <a:cs typeface="B Nazanin" pitchFamily="2" charset="-78"/>
            </a:endParaRPr>
          </a:p>
          <a:p>
            <a:pPr algn="just">
              <a:lnSpc>
                <a:spcPct val="150000"/>
              </a:lnSpc>
            </a:pPr>
            <a:r>
              <a:rPr lang="fa-IR" dirty="0">
                <a:cs typeface="B Nazanin" pitchFamily="2" charset="-78"/>
              </a:rPr>
              <a:t>این برنامه با رویکردی جدید که در واقع تلفیقی از </a:t>
            </a:r>
            <a:r>
              <a:rPr lang="fa-IR" dirty="0" smtClean="0">
                <a:cs typeface="B Nazanin" pitchFamily="2" charset="-78"/>
              </a:rPr>
              <a:t>ویژگی های </a:t>
            </a:r>
            <a:r>
              <a:rPr lang="fa-IR" dirty="0">
                <a:cs typeface="B Nazanin" pitchFamily="2" charset="-78"/>
              </a:rPr>
              <a:t>«برنامه </a:t>
            </a:r>
            <a:r>
              <a:rPr lang="fa-IR" dirty="0" smtClean="0">
                <a:cs typeface="B Nazanin" pitchFamily="2" charset="-78"/>
              </a:rPr>
              <a:t>پنج ساله </a:t>
            </a:r>
            <a:r>
              <a:rPr lang="fa-IR" dirty="0">
                <a:cs typeface="B Nazanin" pitchFamily="2" charset="-78"/>
              </a:rPr>
              <a:t>شهرداری» و «برنامه ریزی عملیاتی» </a:t>
            </a:r>
            <a:r>
              <a:rPr lang="fa-IR" dirty="0" smtClean="0">
                <a:cs typeface="B Nazanin" pitchFamily="2" charset="-78"/>
              </a:rPr>
              <a:t>می باشد </a:t>
            </a:r>
            <a:r>
              <a:rPr lang="fa-IR" dirty="0">
                <a:cs typeface="B Nazanin" pitchFamily="2" charset="-78"/>
              </a:rPr>
              <a:t>تهیه شده و «برنامه </a:t>
            </a:r>
            <a:r>
              <a:rPr lang="fa-IR" dirty="0" smtClean="0">
                <a:cs typeface="B Nazanin" pitchFamily="2" charset="-78"/>
              </a:rPr>
              <a:t>پنج ساله </a:t>
            </a:r>
            <a:r>
              <a:rPr lang="fa-IR" dirty="0">
                <a:cs typeface="B Nazanin" pitchFamily="2" charset="-78"/>
              </a:rPr>
              <a:t>دوم شهرداری </a:t>
            </a:r>
            <a:r>
              <a:rPr lang="fa-IR" dirty="0" smtClean="0">
                <a:cs typeface="B Nazanin" pitchFamily="2" charset="-78"/>
              </a:rPr>
              <a:t>تهران (</a:t>
            </a:r>
            <a:r>
              <a:rPr lang="fa-IR" dirty="0">
                <a:cs typeface="B Nazanin" pitchFamily="2" charset="-78"/>
              </a:rPr>
              <a:t>1397-1393)» </a:t>
            </a:r>
            <a:r>
              <a:rPr lang="fa-IR" dirty="0" smtClean="0">
                <a:cs typeface="B Nazanin" pitchFamily="2" charset="-78"/>
              </a:rPr>
              <a:t>نام گذاری </a:t>
            </a:r>
            <a:r>
              <a:rPr lang="fa-IR" dirty="0">
                <a:cs typeface="B Nazanin" pitchFamily="2" charset="-78"/>
              </a:rPr>
              <a:t>شده است.</a:t>
            </a:r>
          </a:p>
          <a:p>
            <a:pPr algn="just">
              <a:lnSpc>
                <a:spcPct val="150000"/>
              </a:lnSpc>
            </a:pPr>
            <a:endParaRPr lang="fa-IR" dirty="0">
              <a:cs typeface="B Nazanin" pitchFamily="2" charset="-78"/>
            </a:endParaRPr>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638800"/>
            <a:ext cx="9144001" cy="1219200"/>
          </a:xfrm>
          <a:prstGeom prst="rect">
            <a:avLst/>
          </a:prstGeom>
        </p:spPr>
      </p:pic>
      <p:sp>
        <p:nvSpPr>
          <p:cNvPr id="7" name="Action Button: Forward or Next 6">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4</a:t>
            </a:fld>
            <a:endParaRPr lang="fa-IR"/>
          </a:p>
        </p:txBody>
      </p:sp>
    </p:spTree>
    <p:extLst>
      <p:ext uri="{BB962C8B-B14F-4D97-AF65-F5344CB8AC3E}">
        <p14:creationId xmlns:p14="http://schemas.microsoft.com/office/powerpoint/2010/main" val="333012657"/>
      </p:ext>
    </p:extLst>
  </p:cSld>
  <p:clrMapOvr>
    <a:masterClrMapping/>
  </p:clrMapOvr>
  <p:transition spd="med"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533400" y="1828800"/>
            <a:ext cx="8229600" cy="3965794"/>
          </a:xfrm>
          <a:noFill/>
          <a:ln>
            <a:noFill/>
          </a:ln>
        </p:spPr>
        <p:txBody>
          <a:bodyPr>
            <a:noAutofit/>
          </a:bodyPr>
          <a:lstStyle/>
          <a:p>
            <a:pPr marL="0" indent="0" algn="just">
              <a:lnSpc>
                <a:spcPct val="150000"/>
              </a:lnSpc>
              <a:buNone/>
            </a:pPr>
            <a:r>
              <a:rPr lang="fa-IR" sz="2000" b="1" dirty="0" smtClean="0">
                <a:latin typeface="Adobe Arabic"/>
                <a:ea typeface="Adobe Arabic"/>
                <a:cs typeface="B Zar" panose="00000400000000000000" pitchFamily="2" charset="-78"/>
              </a:rPr>
              <a:t>در </a:t>
            </a:r>
            <a:r>
              <a:rPr lang="fa-IR" sz="2000" b="1" dirty="0">
                <a:latin typeface="Adobe Arabic"/>
                <a:ea typeface="Adobe Arabic"/>
                <a:cs typeface="B Zar" panose="00000400000000000000" pitchFamily="2" charset="-78"/>
              </a:rPr>
              <a:t>راستای تحقق </a:t>
            </a:r>
            <a:r>
              <a:rPr lang="fa-IR" sz="2000" b="1" dirty="0">
                <a:latin typeface="Adobe Arabic"/>
                <a:ea typeface="Adobe Arabic"/>
                <a:cs typeface="B Zar" panose="00000400000000000000" pitchFamily="2" charset="-78"/>
                <a:hlinkClick r:id="rId2" action="ppaction://hlinkfile"/>
              </a:rPr>
              <a:t>ماده </a:t>
            </a:r>
            <a:r>
              <a:rPr lang="fa-IR" sz="2000" b="1" dirty="0" smtClean="0">
                <a:latin typeface="Adobe Arabic"/>
                <a:ea typeface="Adobe Arabic"/>
                <a:cs typeface="B Zar" panose="00000400000000000000" pitchFamily="2" charset="-78"/>
                <a:hlinkClick r:id="rId2" action="ppaction://hlinkfile"/>
              </a:rPr>
              <a:t>9 </a:t>
            </a:r>
            <a:r>
              <a:rPr lang="fa-IR" sz="2000" b="1" dirty="0">
                <a:latin typeface="Adobe Arabic"/>
                <a:ea typeface="Adobe Arabic"/>
                <a:cs typeface="B Zar" panose="00000400000000000000" pitchFamily="2" charset="-78"/>
                <a:hlinkClick r:id="rId2" action="ppaction://hlinkfile"/>
              </a:rPr>
              <a:t>بند </a:t>
            </a:r>
            <a:r>
              <a:rPr lang="fa-IR" sz="2000" b="1" dirty="0" smtClean="0">
                <a:latin typeface="Adobe Arabic"/>
                <a:ea typeface="Adobe Arabic"/>
                <a:cs typeface="B Zar" panose="00000400000000000000" pitchFamily="2" charset="-78"/>
                <a:hlinkClick r:id="rId2" action="ppaction://hlinkfile"/>
              </a:rPr>
              <a:t>الف</a:t>
            </a:r>
            <a:r>
              <a:rPr lang="fa-IR" sz="2000" b="1" dirty="0" smtClean="0">
                <a:latin typeface="Adobe Arabic"/>
                <a:ea typeface="Adobe Arabic"/>
                <a:cs typeface="B Zar" panose="00000400000000000000" pitchFamily="2" charset="-78"/>
              </a:rPr>
              <a:t>:</a:t>
            </a:r>
            <a:endParaRPr lang="fa-IR" sz="2000" b="1" dirty="0">
              <a:latin typeface="Adobe Arabic"/>
              <a:ea typeface="Adobe Arabic"/>
              <a:cs typeface="B Zar" panose="00000400000000000000" pitchFamily="2" charset="-78"/>
            </a:endParaRPr>
          </a:p>
          <a:p>
            <a:pPr marL="446088" indent="-446088" algn="just">
              <a:lnSpc>
                <a:spcPct val="150000"/>
              </a:lnSpc>
              <a:buFont typeface="Wingdings" pitchFamily="2" charset="2"/>
              <a:buChar char="ü"/>
            </a:pPr>
            <a:r>
              <a:rPr lang="fa-IR" sz="2000" dirty="0" smtClean="0">
                <a:latin typeface="Adobe Arabic"/>
                <a:ea typeface="Adobe Arabic"/>
                <a:cs typeface="B Zar" panose="00000400000000000000" pitchFamily="2" charset="-78"/>
              </a:rPr>
              <a:t>اجرای 14.336.284 </a:t>
            </a:r>
            <a:r>
              <a:rPr lang="fa-IR" sz="2000" dirty="0">
                <a:latin typeface="Adobe Arabic"/>
                <a:ea typeface="Adobe Arabic"/>
                <a:cs typeface="B Zar" panose="00000400000000000000" pitchFamily="2" charset="-78"/>
              </a:rPr>
              <a:t>متر طول خط کشی محوری گرم ، اجرای 1204350 مترطول خط کشی محوری سرد، اجرای 129059 عدد فلش و نوشتار و خط کشی پارکبان، اجرای 556402 مترمربع  خط کشی بستر سطوح، نصب 5762 انواع  دکل  کنسولی، دروازه ای و صلیبی در سطح شهر تهران تا پایان سال سوم </a:t>
            </a:r>
            <a:r>
              <a:rPr lang="fa-IR" sz="2000" dirty="0" smtClean="0">
                <a:latin typeface="Adobe Arabic"/>
                <a:ea typeface="Adobe Arabic"/>
                <a:cs typeface="B Zar" panose="00000400000000000000" pitchFamily="2" charset="-78"/>
              </a:rPr>
              <a:t>برنامه.</a:t>
            </a:r>
          </a:p>
          <a:p>
            <a:pPr marL="446088" indent="-446088" algn="just">
              <a:lnSpc>
                <a:spcPct val="150000"/>
              </a:lnSpc>
              <a:buFont typeface="Wingdings" pitchFamily="2" charset="2"/>
              <a:buChar char="ü"/>
            </a:pPr>
            <a:r>
              <a:rPr lang="fa-IR" sz="2000" dirty="0">
                <a:latin typeface="Adobe Arabic"/>
                <a:ea typeface="Adobe Arabic"/>
                <a:cs typeface="B Zar" panose="00000400000000000000" pitchFamily="2" charset="-78"/>
              </a:rPr>
              <a:t>شناسایی و انجام مجموع  3383 مورد اصلاح هندسی  از سال 1393 تا سال 1395 ( که 1323 مورد اصلاح هندسی و رفع نقاط حادثه خیز در سال 1395 صورت گرفته است).</a:t>
            </a:r>
          </a:p>
          <a:p>
            <a:pPr algn="just">
              <a:lnSpc>
                <a:spcPct val="150000"/>
              </a:lnSpc>
              <a:buFont typeface="Wingdings" pitchFamily="2" charset="2"/>
              <a:buChar char="ü"/>
            </a:pPr>
            <a:endParaRPr lang="fa-IR" sz="2000" dirty="0" smtClean="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750570" y="-83820"/>
            <a:ext cx="7875388" cy="15240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chemeClr val="accent2"/>
                  </a:solidFill>
                  <a:prstDash val="solid"/>
                </a:ln>
                <a:solidFill>
                  <a:schemeClr val="tx1"/>
                </a:solidFill>
                <a:cs typeface="B Titr" pitchFamily="2" charset="-78"/>
              </a:rPr>
              <a:t>مهمترین عملکردهای </a:t>
            </a:r>
            <a:r>
              <a:rPr lang="fa-IR" sz="2400" b="1" dirty="0" smtClean="0">
                <a:ln w="6600">
                  <a:solidFill>
                    <a:schemeClr val="accent2"/>
                  </a:solidFill>
                  <a:prstDash val="solid"/>
                </a:ln>
                <a:solidFill>
                  <a:schemeClr val="tx1"/>
                </a:solidFill>
                <a:cs typeface="B Titr" pitchFamily="2" charset="-78"/>
              </a:rPr>
              <a:t>سه ساله </a:t>
            </a:r>
            <a:r>
              <a:rPr lang="fa-IR" sz="2400" b="1" dirty="0">
                <a:ln w="6600">
                  <a:solidFill>
                    <a:schemeClr val="accent2"/>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chemeClr val="accent2"/>
                  </a:solidFill>
                  <a:prstDash val="solid"/>
                </a:ln>
                <a:solidFill>
                  <a:schemeClr val="tx1"/>
                </a:solidFill>
                <a:cs typeface="B Titr" pitchFamily="2" charset="-78"/>
              </a:rPr>
              <a:t>حوزه مأموریتی حمل و نقل و ترافیک</a:t>
            </a:r>
            <a:endParaRPr lang="en-US" sz="2400" b="1" dirty="0">
              <a:ln w="6600">
                <a:solidFill>
                  <a:schemeClr val="accent2"/>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40</a:t>
            </a:fld>
            <a:endParaRPr lang="fa-IR"/>
          </a:p>
        </p:txBody>
      </p:sp>
    </p:spTree>
    <p:extLst>
      <p:ext uri="{BB962C8B-B14F-4D97-AF65-F5344CB8AC3E}">
        <p14:creationId xmlns:p14="http://schemas.microsoft.com/office/powerpoint/2010/main" val="4218136016"/>
      </p:ext>
    </p:extLst>
  </p:cSld>
  <p:clrMapOvr>
    <a:masterClrMapping/>
  </p:clrMapOvr>
  <p:transition spd="med"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73290" y="1905000"/>
            <a:ext cx="7875388" cy="4343400"/>
          </a:xfrm>
          <a:noFill/>
          <a:ln>
            <a:noFill/>
          </a:ln>
        </p:spPr>
        <p:txBody>
          <a:bodyPr>
            <a:noAutofit/>
          </a:bodyPr>
          <a:lstStyle/>
          <a:p>
            <a:pPr algn="just">
              <a:lnSpc>
                <a:spcPct val="150000"/>
              </a:lnSpc>
            </a:pPr>
            <a:r>
              <a:rPr lang="fa-IR" b="1" dirty="0" smtClean="0">
                <a:latin typeface="Adobe Arabic"/>
                <a:ea typeface="Adobe Arabic"/>
                <a:cs typeface="B Zar" panose="00000400000000000000" pitchFamily="2" charset="-78"/>
              </a:rPr>
              <a:t>در </a:t>
            </a:r>
            <a:r>
              <a:rPr lang="fa-IR" b="1" dirty="0">
                <a:latin typeface="Adobe Arabic"/>
                <a:ea typeface="Adobe Arabic"/>
                <a:cs typeface="B Zar" panose="00000400000000000000" pitchFamily="2" charset="-78"/>
              </a:rPr>
              <a:t>راستای تحقق </a:t>
            </a:r>
            <a:r>
              <a:rPr lang="fa-IR" b="1" dirty="0">
                <a:latin typeface="Adobe Arabic"/>
                <a:ea typeface="Adobe Arabic"/>
                <a:cs typeface="B Zar" panose="00000400000000000000" pitchFamily="2" charset="-78"/>
                <a:hlinkClick r:id="rId2" action="ppaction://hlinkfile"/>
              </a:rPr>
              <a:t>ماده 9 </a:t>
            </a:r>
            <a:r>
              <a:rPr lang="fa-IR" b="1" dirty="0" smtClean="0">
                <a:latin typeface="Adobe Arabic"/>
                <a:ea typeface="Adobe Arabic"/>
                <a:cs typeface="B Zar" panose="00000400000000000000" pitchFamily="2" charset="-78"/>
                <a:hlinkClick r:id="rId2" action="ppaction://hlinkfile"/>
              </a:rPr>
              <a:t>تبصره 1</a:t>
            </a:r>
            <a:endParaRPr lang="fa-IR" b="1" dirty="0" smtClean="0">
              <a:latin typeface="Adobe Arabic"/>
              <a:ea typeface="Adobe Arabic"/>
              <a:cs typeface="B Zar" panose="00000400000000000000" pitchFamily="2" charset="-78"/>
            </a:endParaRPr>
          </a:p>
          <a:p>
            <a:pPr marL="0" indent="0" algn="just">
              <a:lnSpc>
                <a:spcPct val="150000"/>
              </a:lnSpc>
              <a:buNone/>
            </a:pPr>
            <a:r>
              <a:rPr lang="fa-IR" sz="2000" dirty="0" smtClean="0">
                <a:latin typeface="Adobe Arabic"/>
                <a:ea typeface="Adobe Arabic"/>
                <a:cs typeface="B Zar" panose="00000400000000000000" pitchFamily="2" charset="-78"/>
              </a:rPr>
              <a:t>نصب </a:t>
            </a:r>
            <a:r>
              <a:rPr lang="fa-IR" sz="2000" dirty="0">
                <a:latin typeface="Adobe Arabic"/>
                <a:ea typeface="Adobe Arabic"/>
                <a:cs typeface="B Zar" panose="00000400000000000000" pitchFamily="2" charset="-78"/>
              </a:rPr>
              <a:t>مسير ويژه نابينايان در 47 ايستگاه مترو (اجرای پروژه احداث مسیر نابینایان در 25 ايستگاه‌ قلهك، دكتر شريعتي، ميرداماد، شهيد حقاني، شهيد همت، مصلي امام خميني، شهيد بهشتي، شهيد مفتح، هفت تير، طالقاني، فرهنگسرا، تهرانپارس، علم و صنعت، سرسبز، گلبرگ، فدك، سبلان، شهيد مدني، امام حسين(ع)، دروازه شميران(خط2)، دروازه </a:t>
            </a:r>
            <a:r>
              <a:rPr lang="fa-IR" sz="2000" dirty="0" smtClean="0">
                <a:latin typeface="Adobe Arabic"/>
                <a:ea typeface="Adobe Arabic"/>
                <a:cs typeface="B Zar" panose="00000400000000000000" pitchFamily="2" charset="-78"/>
              </a:rPr>
              <a:t>شميران و دروازه </a:t>
            </a:r>
            <a:r>
              <a:rPr lang="fa-IR" sz="2000" dirty="0">
                <a:latin typeface="Adobe Arabic"/>
                <a:ea typeface="Adobe Arabic"/>
                <a:cs typeface="B Zar" panose="00000400000000000000" pitchFamily="2" charset="-78"/>
              </a:rPr>
              <a:t>دولت(خط4)، فردوسي، تئاتر شهر، ميدان انقلاب اسلامي و  اجرای خط زرد لبه سكو در ايستگاه‌های تازه احداث </a:t>
            </a:r>
            <a:r>
              <a:rPr lang="fa-IR" sz="2000" dirty="0" smtClean="0">
                <a:latin typeface="Adobe Arabic"/>
                <a:ea typeface="Adobe Arabic"/>
                <a:cs typeface="B Zar" panose="00000400000000000000" pitchFamily="2" charset="-78"/>
              </a:rPr>
              <a:t>تا </a:t>
            </a:r>
            <a:r>
              <a:rPr lang="fa-IR" sz="2000" dirty="0">
                <a:latin typeface="Adobe Arabic"/>
                <a:ea typeface="Adobe Arabic"/>
                <a:cs typeface="B Zar" panose="00000400000000000000" pitchFamily="2" charset="-78"/>
              </a:rPr>
              <a:t>پایان سال 1395).</a:t>
            </a:r>
            <a:endParaRPr lang="en-US" sz="2000" dirty="0">
              <a:latin typeface="Adobe Arabic"/>
              <a:ea typeface="Adobe Arabic"/>
              <a:cs typeface="B Zar" panose="00000400000000000000" pitchFamily="2" charset="-78"/>
            </a:endParaRPr>
          </a:p>
          <a:p>
            <a:pPr marL="0" indent="0" algn="just">
              <a:lnSpc>
                <a:spcPct val="150000"/>
              </a:lnSpc>
              <a:buNone/>
            </a:pPr>
            <a:endParaRPr lang="fa-IR" dirty="0" smtClean="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73290" y="38100"/>
            <a:ext cx="7875388" cy="14097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41</a:t>
            </a:fld>
            <a:endParaRPr lang="fa-IR"/>
          </a:p>
        </p:txBody>
      </p:sp>
    </p:spTree>
    <p:extLst>
      <p:ext uri="{BB962C8B-B14F-4D97-AF65-F5344CB8AC3E}">
        <p14:creationId xmlns:p14="http://schemas.microsoft.com/office/powerpoint/2010/main" val="49227051"/>
      </p:ext>
    </p:extLst>
  </p:cSld>
  <p:clrMapOvr>
    <a:masterClrMapping/>
  </p:clrMapOvr>
  <p:transition spd="med"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290" y="1828800"/>
            <a:ext cx="7848600" cy="4572000"/>
          </a:xfrm>
          <a:noFill/>
          <a:ln>
            <a:noFill/>
          </a:ln>
        </p:spPr>
        <p:txBody>
          <a:bodyPr>
            <a:normAutofit fontScale="92500" lnSpcReduction="10000"/>
          </a:bodyPr>
          <a:lstStyle/>
          <a:p>
            <a:pPr algn="just">
              <a:lnSpc>
                <a:spcPct val="160000"/>
              </a:lnSpc>
            </a:pPr>
            <a:r>
              <a:rPr lang="fa-IR" sz="2400" dirty="0" smtClean="0">
                <a:cs typeface="B Zar" panose="00000400000000000000" pitchFamily="2" charset="-78"/>
              </a:rPr>
              <a:t>در راستای مدیریت عرضه تسهیلات و تقاضای سفر </a:t>
            </a:r>
            <a:r>
              <a:rPr lang="fa-IR" sz="2400" dirty="0">
                <a:cs typeface="B Zar" panose="00000400000000000000" pitchFamily="2" charset="-78"/>
              </a:rPr>
              <a:t>شهرداری موظف است نسبت به «کاهش ازدحام ترافیک در معابر، کاهش سهم استفاده از خودروهای شخصی، ساماندهی فضای پارکینگ، مدیریت تقاضای سفر، ساماندهی، توسعه و نگهداری پایانه‏ها و پارک­سوارها، بهره‏برداری بهینه از منابع و تسهیلات موجود در حوزه حمل‏ونقل، حفظ، نگهداشت، پایش، تکمیل و توسعه شبکه زیرساخت‏های مرتبط با حمل‏ونقل» اقدام نماید.</a:t>
            </a:r>
            <a:endParaRPr lang="en-US" sz="2400" dirty="0">
              <a:cs typeface="B Zar" panose="00000400000000000000" pitchFamily="2" charset="-78"/>
            </a:endParaRPr>
          </a:p>
          <a:p>
            <a:pPr>
              <a:lnSpc>
                <a:spcPct val="160000"/>
              </a:lnSpc>
            </a:pPr>
            <a:r>
              <a:rPr lang="fa-IR" sz="2400" dirty="0" smtClean="0">
                <a:cs typeface="B Zar" panose="00000400000000000000" pitchFamily="2" charset="-78"/>
              </a:rPr>
              <a:t>این بخش </a:t>
            </a:r>
            <a:r>
              <a:rPr lang="fa-IR" sz="2400" b="1" dirty="0" smtClean="0">
                <a:cs typeface="B Zar" panose="00000400000000000000" pitchFamily="2" charset="-78"/>
              </a:rPr>
              <a:t>شامل</a:t>
            </a:r>
            <a:r>
              <a:rPr lang="fa-IR" sz="2400" b="1" dirty="0">
                <a:cs typeface="B Zar" panose="00000400000000000000" pitchFamily="2" charset="-78"/>
              </a:rPr>
              <a:t> </a:t>
            </a:r>
            <a:r>
              <a:rPr lang="fa-IR" sz="2400" b="1" dirty="0" smtClean="0">
                <a:cs typeface="B Zar" panose="00000400000000000000" pitchFamily="2" charset="-78"/>
              </a:rPr>
              <a:t>6 ماده</a:t>
            </a:r>
            <a:r>
              <a:rPr lang="fa-IR" sz="2400" b="1" dirty="0">
                <a:cs typeface="B Zar" panose="00000400000000000000" pitchFamily="2" charset="-78"/>
              </a:rPr>
              <a:t>، </a:t>
            </a:r>
            <a:r>
              <a:rPr lang="fa-IR" sz="2400" b="1" dirty="0" smtClean="0">
                <a:cs typeface="B Zar" panose="00000400000000000000" pitchFamily="2" charset="-78"/>
              </a:rPr>
              <a:t>19بند، 5 </a:t>
            </a:r>
            <a:r>
              <a:rPr lang="fa-IR" sz="2400" b="1" dirty="0">
                <a:cs typeface="B Zar" panose="00000400000000000000" pitchFamily="2" charset="-78"/>
              </a:rPr>
              <a:t>تبصره </a:t>
            </a:r>
            <a:r>
              <a:rPr lang="fa-IR" sz="2400" b="1" dirty="0" smtClean="0">
                <a:cs typeface="B Zar" panose="00000400000000000000" pitchFamily="2" charset="-78"/>
              </a:rPr>
              <a:t>و 10 هدف کمی </a:t>
            </a:r>
            <a:r>
              <a:rPr lang="fa-IR" sz="2400" dirty="0" smtClean="0">
                <a:cs typeface="B Zar" panose="00000400000000000000" pitchFamily="2" charset="-78"/>
              </a:rPr>
              <a:t>می باشد.</a:t>
            </a:r>
          </a:p>
          <a:p>
            <a:pPr>
              <a:lnSpc>
                <a:spcPct val="160000"/>
              </a:lnSpc>
            </a:pPr>
            <a:r>
              <a:rPr lang="fa-IR" sz="2400" dirty="0" smtClean="0">
                <a:cs typeface="B Zar" panose="00000400000000000000" pitchFamily="2" charset="-78"/>
              </a:rPr>
              <a:t>مهم ترین اقدامات و عملکردهایی که در راستای تحقق مواد، احکام و اهداف کمی مربوط به این بخش صورت پذیرفته است عبارتند از:</a:t>
            </a:r>
            <a:endParaRPr lang="en-US" sz="2400" dirty="0">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6" name="Title 1"/>
          <p:cNvSpPr txBox="1">
            <a:spLocks/>
          </p:cNvSpPr>
          <p:nvPr/>
        </p:nvSpPr>
        <p:spPr>
          <a:xfrm>
            <a:off x="638896" y="1"/>
            <a:ext cx="7875388" cy="1447799"/>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ln w="6600">
                  <a:solidFill>
                    <a:srgbClr val="DE7E18"/>
                  </a:solidFill>
                  <a:prstDash val="solid"/>
                </a:ln>
                <a:solidFill>
                  <a:schemeClr val="tx1"/>
                </a:solidFill>
                <a:cs typeface="B Titr" pitchFamily="2" charset="-78"/>
              </a:rPr>
              <a:t>بخش پنجم :</a:t>
            </a:r>
          </a:p>
          <a:p>
            <a:pPr algn="ctr" rtl="1"/>
            <a:r>
              <a:rPr lang="fa-IR" sz="2400" b="1" dirty="0" smtClean="0">
                <a:ln w="6600">
                  <a:solidFill>
                    <a:srgbClr val="DE7E18"/>
                  </a:solidFill>
                  <a:prstDash val="solid"/>
                </a:ln>
                <a:solidFill>
                  <a:schemeClr val="tx1"/>
                </a:solidFill>
                <a:cs typeface="B Titr" pitchFamily="2" charset="-78"/>
              </a:rPr>
              <a:t> </a:t>
            </a:r>
            <a:r>
              <a:rPr lang="fa-IR" sz="2400" b="1" dirty="0">
                <a:ln w="6600">
                  <a:solidFill>
                    <a:srgbClr val="DE7E18"/>
                  </a:solidFill>
                  <a:prstDash val="solid"/>
                </a:ln>
                <a:solidFill>
                  <a:schemeClr val="tx1"/>
                </a:solidFill>
                <a:cs typeface="B Titr" pitchFamily="2" charset="-78"/>
              </a:rPr>
              <a:t>مدیریت عرضه تسهیلات و تقاضای </a:t>
            </a:r>
            <a:r>
              <a:rPr lang="fa-IR" sz="2400" b="1" dirty="0" smtClean="0">
                <a:ln w="6600">
                  <a:solidFill>
                    <a:srgbClr val="DE7E18"/>
                  </a:solidFill>
                  <a:prstDash val="solid"/>
                </a:ln>
                <a:solidFill>
                  <a:schemeClr val="tx1"/>
                </a:solidFill>
                <a:cs typeface="B Titr" pitchFamily="2" charset="-78"/>
              </a:rPr>
              <a:t>سفر</a:t>
            </a:r>
          </a:p>
          <a:p>
            <a:pPr algn="ctr" rtl="1"/>
            <a:endParaRPr lang="fa-IR" sz="2400" b="1" dirty="0">
              <a:ln w="6600">
                <a:solidFill>
                  <a:srgbClr val="DE7E18"/>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42</a:t>
            </a:fld>
            <a:endParaRPr lang="fa-IR"/>
          </a:p>
        </p:txBody>
      </p:sp>
    </p:spTree>
    <p:extLst>
      <p:ext uri="{BB962C8B-B14F-4D97-AF65-F5344CB8AC3E}">
        <p14:creationId xmlns:p14="http://schemas.microsoft.com/office/powerpoint/2010/main" val="3258805645"/>
      </p:ext>
    </p:extLst>
  </p:cSld>
  <p:clrMapOvr>
    <a:masterClrMapping/>
  </p:clrMapOvr>
  <p:transition spd="med"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457200" y="1676400"/>
            <a:ext cx="8281094" cy="4724399"/>
          </a:xfrm>
          <a:noFill/>
          <a:ln>
            <a:noFill/>
          </a:ln>
        </p:spPr>
        <p:txBody>
          <a:bodyPr>
            <a:noAutofit/>
          </a:bodyPr>
          <a:lstStyle/>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تحقق </a:t>
            </a:r>
            <a:r>
              <a:rPr lang="fa-IR" sz="1800" b="1" dirty="0">
                <a:latin typeface="Adobe Arabic"/>
                <a:ea typeface="Adobe Arabic"/>
                <a:cs typeface="B Zar" panose="00000400000000000000" pitchFamily="2" charset="-78"/>
                <a:hlinkClick r:id="rId2" action="ppaction://hlinkfile"/>
              </a:rPr>
              <a:t>ماده </a:t>
            </a:r>
            <a:r>
              <a:rPr lang="fa-IR" sz="1800" b="1" dirty="0" smtClean="0">
                <a:latin typeface="Adobe Arabic"/>
                <a:ea typeface="Adobe Arabic"/>
                <a:cs typeface="B Zar" panose="00000400000000000000" pitchFamily="2" charset="-78"/>
                <a:hlinkClick r:id="rId2" action="ppaction://hlinkfile"/>
              </a:rPr>
              <a:t>12بند الف: </a:t>
            </a:r>
            <a:endParaRPr lang="fa-IR" sz="1800" b="1" dirty="0" smtClean="0">
              <a:latin typeface="Adobe Arabic"/>
              <a:ea typeface="Adobe Arabic"/>
              <a:cs typeface="B Zar" panose="00000400000000000000" pitchFamily="2" charset="-78"/>
            </a:endParaRPr>
          </a:p>
          <a:p>
            <a:pPr marL="536575" indent="-273050" algn="just">
              <a:lnSpc>
                <a:spcPct val="150000"/>
              </a:lnSpc>
              <a:buFont typeface="Wingdings" panose="05000000000000000000" pitchFamily="2" charset="2"/>
              <a:buChar char="ü"/>
            </a:pPr>
            <a:r>
              <a:rPr lang="fa-IR" sz="1800" dirty="0">
                <a:latin typeface="Adobe Arabic"/>
                <a:ea typeface="Adobe Arabic"/>
                <a:cs typeface="B Zar" panose="00000400000000000000" pitchFamily="2" charset="-78"/>
              </a:rPr>
              <a:t>آغاز عملیات احداث پایانه شرق جدید و آماده سازی جهت بهره برداری در نیمه اول سال </a:t>
            </a:r>
            <a:r>
              <a:rPr lang="fa-IR" sz="1800" dirty="0" smtClean="0">
                <a:latin typeface="Adobe Arabic"/>
                <a:ea typeface="Adobe Arabic"/>
                <a:cs typeface="B Zar" panose="00000400000000000000" pitchFamily="2" charset="-78"/>
              </a:rPr>
              <a:t>1396.</a:t>
            </a:r>
          </a:p>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تحقق </a:t>
            </a:r>
            <a:r>
              <a:rPr lang="fa-IR" sz="1800" b="1" dirty="0">
                <a:latin typeface="Adobe Arabic"/>
                <a:ea typeface="Adobe Arabic"/>
                <a:cs typeface="B Zar" panose="00000400000000000000" pitchFamily="2" charset="-78"/>
                <a:hlinkClick r:id="rId3" action="ppaction://hlinkfile"/>
              </a:rPr>
              <a:t>ماده 12بند ب:</a:t>
            </a:r>
            <a:endParaRPr lang="fa-IR" sz="1800" b="1" dirty="0">
              <a:latin typeface="Adobe Arabic"/>
              <a:ea typeface="Adobe Arabic"/>
              <a:cs typeface="B Zar" panose="00000400000000000000" pitchFamily="2" charset="-78"/>
            </a:endParaRPr>
          </a:p>
          <a:p>
            <a:pPr marL="536575" indent="-273050" algn="just">
              <a:lnSpc>
                <a:spcPct val="150000"/>
              </a:lnSpc>
              <a:buFont typeface="Wingdings" pitchFamily="2" charset="2"/>
              <a:buChar char="ü"/>
            </a:pPr>
            <a:r>
              <a:rPr lang="fa-IR" sz="1800" dirty="0">
                <a:latin typeface="Adobe Arabic"/>
                <a:ea typeface="Adobe Arabic"/>
                <a:cs typeface="B Zar" panose="00000400000000000000" pitchFamily="2" charset="-78"/>
              </a:rPr>
              <a:t>بهره برداری از 60 پایانه اتوبوس رانی در سطح مناطق 22 گانه (</a:t>
            </a:r>
            <a:r>
              <a:rPr lang="ar-SA" sz="1800" dirty="0">
                <a:latin typeface="Adobe Arabic"/>
                <a:ea typeface="Adobe Arabic"/>
                <a:cs typeface="B Zar" panose="00000400000000000000" pitchFamily="2" charset="-78"/>
              </a:rPr>
              <a:t>پایانه‌هاي آزادگان و نعمت آباد در سال </a:t>
            </a:r>
            <a:r>
              <a:rPr lang="fa-IR" sz="1800" dirty="0">
                <a:latin typeface="Adobe Arabic"/>
                <a:ea typeface="Adobe Arabic"/>
                <a:cs typeface="B Zar" panose="00000400000000000000" pitchFamily="2" charset="-78"/>
              </a:rPr>
              <a:t> 1395 افتتاح شده اند</a:t>
            </a:r>
            <a:r>
              <a:rPr lang="fa-IR" sz="1800" dirty="0" smtClean="0">
                <a:latin typeface="Adobe Arabic"/>
                <a:ea typeface="Adobe Arabic"/>
                <a:cs typeface="B Zar" panose="00000400000000000000" pitchFamily="2" charset="-78"/>
              </a:rPr>
              <a:t>. هدفگذاری سال 95، معادل 65 پایانه و درصد تحقق این هدف برابر 92/3 درصد می باشد)؛ </a:t>
            </a:r>
            <a:endParaRPr lang="fa-IR" sz="1800" dirty="0">
              <a:latin typeface="Adobe Arabic"/>
              <a:ea typeface="Adobe Arabic"/>
              <a:cs typeface="B Zar" panose="00000400000000000000" pitchFamily="2" charset="-78"/>
            </a:endParaRPr>
          </a:p>
          <a:p>
            <a:pPr marL="536575" indent="-273050" algn="just">
              <a:lnSpc>
                <a:spcPct val="150000"/>
              </a:lnSpc>
              <a:buFont typeface="Wingdings" pitchFamily="2" charset="2"/>
              <a:buChar char="ü"/>
            </a:pPr>
            <a:r>
              <a:rPr lang="fa-IR" sz="1800" dirty="0">
                <a:latin typeface="Adobe Arabic"/>
                <a:ea typeface="Adobe Arabic"/>
                <a:cs typeface="B Zar" panose="00000400000000000000" pitchFamily="2" charset="-78"/>
              </a:rPr>
              <a:t>بهره برداری از 57 پایانه تاکسی رانی در سطح مناطق 22 گانه (</a:t>
            </a:r>
            <a:r>
              <a:rPr lang="ar-SA" sz="1800" dirty="0">
                <a:latin typeface="Adobe Arabic"/>
                <a:ea typeface="Adobe Arabic"/>
                <a:cs typeface="B Zar" panose="00000400000000000000" pitchFamily="2" charset="-78"/>
              </a:rPr>
              <a:t>پایانه تهرانپارس در سال 95 به بهره برداری رسیده </a:t>
            </a:r>
            <a:r>
              <a:rPr lang="fa-IR" sz="1800" dirty="0" smtClean="0">
                <a:latin typeface="Adobe Arabic"/>
                <a:ea typeface="Adobe Arabic"/>
                <a:cs typeface="B Zar" panose="00000400000000000000" pitchFamily="2" charset="-78"/>
              </a:rPr>
              <a:t>است. هدفگذاری سال 95 معادل 68 پایان و درصد تحقق برابر 83/8 می باشد).</a:t>
            </a:r>
          </a:p>
          <a:p>
            <a:pPr algn="just">
              <a:lnSpc>
                <a:spcPct val="150000"/>
              </a:lnSpc>
            </a:pPr>
            <a:r>
              <a:rPr lang="fa-IR" sz="1800" b="1" dirty="0">
                <a:latin typeface="Adobe Arabic"/>
                <a:ea typeface="Adobe Arabic"/>
                <a:cs typeface="B Zar" panose="00000400000000000000" pitchFamily="2" charset="-78"/>
              </a:rPr>
              <a:t>در راستای تحقق </a:t>
            </a:r>
            <a:r>
              <a:rPr lang="fa-IR" sz="1800" b="1" dirty="0">
                <a:latin typeface="Adobe Arabic"/>
                <a:ea typeface="Adobe Arabic"/>
                <a:cs typeface="B Zar" panose="00000400000000000000" pitchFamily="2" charset="-78"/>
                <a:hlinkClick r:id="rId4" action="ppaction://hlinkfile"/>
              </a:rPr>
              <a:t>ماده 12بند پ</a:t>
            </a:r>
            <a:r>
              <a:rPr lang="fa-IR" sz="1800" b="1" dirty="0">
                <a:latin typeface="Adobe Arabic"/>
                <a:ea typeface="Adobe Arabic"/>
                <a:cs typeface="B Zar" panose="00000400000000000000" pitchFamily="2" charset="-78"/>
              </a:rPr>
              <a:t>:</a:t>
            </a:r>
          </a:p>
          <a:p>
            <a:pPr marL="536575" indent="-273050" algn="just">
              <a:lnSpc>
                <a:spcPct val="150000"/>
              </a:lnSpc>
              <a:buFont typeface="Wingdings" panose="05000000000000000000" pitchFamily="2" charset="2"/>
              <a:buChar char="ü"/>
            </a:pPr>
            <a:r>
              <a:rPr lang="fa-IR" sz="1800" dirty="0">
                <a:latin typeface="Adobe Arabic"/>
                <a:ea typeface="Adobe Arabic"/>
                <a:cs typeface="B Zar" panose="00000400000000000000" pitchFamily="2" charset="-78"/>
              </a:rPr>
              <a:t>هوشمند سازی 4 پایانه برون شهری موجود در شهر </a:t>
            </a:r>
            <a:r>
              <a:rPr lang="fa-IR" sz="1800" dirty="0" smtClean="0">
                <a:latin typeface="Adobe Arabic"/>
                <a:ea typeface="Adobe Arabic"/>
                <a:cs typeface="B Zar" panose="00000400000000000000" pitchFamily="2" charset="-78"/>
              </a:rPr>
              <a:t>تهران</a:t>
            </a:r>
            <a:endParaRPr lang="fa-IR" sz="2000" dirty="0">
              <a:latin typeface="Adobe Arabic"/>
              <a:ea typeface="Adobe Arabic"/>
              <a:cs typeface="B Zar" panose="00000400000000000000" pitchFamily="2" charset="-78"/>
            </a:endParaRPr>
          </a:p>
          <a:p>
            <a:pPr marL="0" indent="0" algn="just">
              <a:lnSpc>
                <a:spcPct val="150000"/>
              </a:lnSpc>
              <a:buNone/>
            </a:pPr>
            <a:endParaRPr lang="fa-IR" sz="2000" dirty="0" smtClean="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38896" y="122943"/>
            <a:ext cx="7875388" cy="120191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200" b="1" dirty="0">
                <a:ln w="6600">
                  <a:solidFill>
                    <a:srgbClr val="DE7E18"/>
                  </a:solidFill>
                  <a:prstDash val="solid"/>
                </a:ln>
                <a:solidFill>
                  <a:schemeClr val="tx1"/>
                </a:solidFill>
                <a:cs typeface="B Titr" pitchFamily="2" charset="-78"/>
              </a:rPr>
              <a:t>مهمترین عملکردهای </a:t>
            </a:r>
            <a:r>
              <a:rPr lang="fa-IR" sz="2200" b="1" dirty="0" smtClean="0">
                <a:ln w="6600">
                  <a:solidFill>
                    <a:srgbClr val="DE7E18"/>
                  </a:solidFill>
                  <a:prstDash val="solid"/>
                </a:ln>
                <a:solidFill>
                  <a:schemeClr val="tx1"/>
                </a:solidFill>
                <a:cs typeface="B Titr" pitchFamily="2" charset="-78"/>
              </a:rPr>
              <a:t>سه ساله </a:t>
            </a:r>
            <a:r>
              <a:rPr lang="fa-IR" sz="22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200" b="1" dirty="0">
                <a:ln w="6600">
                  <a:solidFill>
                    <a:srgbClr val="DE7E18"/>
                  </a:solidFill>
                  <a:prstDash val="solid"/>
                </a:ln>
                <a:solidFill>
                  <a:schemeClr val="tx1"/>
                </a:solidFill>
                <a:cs typeface="B Titr" pitchFamily="2" charset="-78"/>
              </a:rPr>
              <a:t>حوزه مأموریتی حمل و نقل و ترافیک</a:t>
            </a:r>
            <a:endParaRPr lang="en-US" sz="22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43</a:t>
            </a:fld>
            <a:endParaRPr lang="fa-IR"/>
          </a:p>
        </p:txBody>
      </p:sp>
    </p:spTree>
    <p:extLst>
      <p:ext uri="{BB962C8B-B14F-4D97-AF65-F5344CB8AC3E}">
        <p14:creationId xmlns:p14="http://schemas.microsoft.com/office/powerpoint/2010/main" val="1340307954"/>
      </p:ext>
    </p:extLst>
  </p:cSld>
  <p:clrMapOvr>
    <a:masterClrMapping/>
  </p:clrMapOvr>
  <p:transition spd="med"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22531" name="Content Placeholder 2"/>
          <p:cNvSpPr>
            <a:spLocks noGrp="1"/>
          </p:cNvSpPr>
          <p:nvPr>
            <p:ph idx="1"/>
          </p:nvPr>
        </p:nvSpPr>
        <p:spPr>
          <a:xfrm>
            <a:off x="553171" y="1468285"/>
            <a:ext cx="8077200" cy="5237315"/>
          </a:xfrm>
          <a:noFill/>
          <a:ln>
            <a:noFill/>
          </a:ln>
        </p:spPr>
        <p:txBody>
          <a:bodyPr>
            <a:noAutofit/>
          </a:bodyPr>
          <a:lstStyle/>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تحقق </a:t>
            </a:r>
            <a:r>
              <a:rPr lang="fa-IR" sz="1800" b="1" dirty="0">
                <a:latin typeface="Adobe Arabic"/>
                <a:ea typeface="Adobe Arabic"/>
                <a:cs typeface="B Zar" panose="00000400000000000000" pitchFamily="2" charset="-78"/>
                <a:hlinkClick r:id="rId2" action="ppaction://hlinkfile"/>
              </a:rPr>
              <a:t>ماده </a:t>
            </a:r>
            <a:r>
              <a:rPr lang="fa-IR" sz="1800" b="1" dirty="0" smtClean="0">
                <a:latin typeface="Adobe Arabic"/>
                <a:ea typeface="Adobe Arabic"/>
                <a:cs typeface="B Zar" panose="00000400000000000000" pitchFamily="2" charset="-78"/>
                <a:hlinkClick r:id="rId2" action="ppaction://hlinkfile"/>
              </a:rPr>
              <a:t>13بند ب </a:t>
            </a:r>
            <a:endParaRPr lang="fa-IR" sz="1800" b="1" dirty="0">
              <a:latin typeface="Adobe Arabic"/>
              <a:ea typeface="Adobe Arabic"/>
              <a:cs typeface="B Zar" panose="00000400000000000000" pitchFamily="2" charset="-78"/>
            </a:endParaRPr>
          </a:p>
          <a:p>
            <a:pPr marL="536575" indent="-536575" algn="just">
              <a:lnSpc>
                <a:spcPct val="150000"/>
              </a:lnSpc>
              <a:buFont typeface="Wingdings" panose="05000000000000000000" pitchFamily="2" charset="2"/>
              <a:buChar char="ü"/>
            </a:pPr>
            <a:r>
              <a:rPr lang="fa-IR" sz="1800" dirty="0" smtClean="0">
                <a:latin typeface="Adobe Arabic"/>
                <a:ea typeface="Adobe Arabic"/>
                <a:cs typeface="B Zar" panose="00000400000000000000" pitchFamily="2" charset="-78"/>
              </a:rPr>
              <a:t>افزایش </a:t>
            </a:r>
            <a:r>
              <a:rPr lang="ar-SA" sz="1800" dirty="0" smtClean="0">
                <a:latin typeface="Adobe Arabic"/>
                <a:ea typeface="Adobe Arabic"/>
                <a:cs typeface="B Zar" panose="00000400000000000000" pitchFamily="2" charset="-78"/>
              </a:rPr>
              <a:t>سهم </a:t>
            </a:r>
            <a:r>
              <a:rPr lang="ar-SA" sz="1800" dirty="0">
                <a:latin typeface="Adobe Arabic"/>
                <a:ea typeface="Adobe Arabic"/>
                <a:cs typeface="B Zar" panose="00000400000000000000" pitchFamily="2" charset="-78"/>
              </a:rPr>
              <a:t>بخش خصوصی از </a:t>
            </a:r>
            <a:r>
              <a:rPr lang="ar-SA" sz="1800" b="1" dirty="0">
                <a:latin typeface="Adobe Arabic"/>
                <a:ea typeface="Adobe Arabic"/>
                <a:cs typeface="B Zar" panose="00000400000000000000" pitchFamily="2" charset="-78"/>
              </a:rPr>
              <a:t>ناوگان</a:t>
            </a:r>
            <a:r>
              <a:rPr lang="ar-SA" sz="1800" dirty="0">
                <a:latin typeface="Adobe Arabic"/>
                <a:ea typeface="Adobe Arabic"/>
                <a:cs typeface="B Zar" panose="00000400000000000000" pitchFamily="2" charset="-78"/>
              </a:rPr>
              <a:t> شرکت واحد به 78%  و سهم بخش خصوصی از </a:t>
            </a:r>
            <a:r>
              <a:rPr lang="ar-SA" sz="1800" b="1" dirty="0">
                <a:latin typeface="Adobe Arabic"/>
                <a:ea typeface="Adobe Arabic"/>
                <a:cs typeface="B Zar" panose="00000400000000000000" pitchFamily="2" charset="-78"/>
              </a:rPr>
              <a:t>خطوط </a:t>
            </a:r>
            <a:r>
              <a:rPr lang="ar-SA" sz="1800" dirty="0">
                <a:latin typeface="Adobe Arabic"/>
                <a:ea typeface="Adobe Arabic"/>
                <a:cs typeface="B Zar" panose="00000400000000000000" pitchFamily="2" charset="-78"/>
              </a:rPr>
              <a:t>شرکت واحد به 93% </a:t>
            </a:r>
            <a:r>
              <a:rPr lang="fa-IR" sz="1800" dirty="0" smtClean="0">
                <a:latin typeface="Adobe Arabic"/>
                <a:ea typeface="Adobe Arabic"/>
                <a:cs typeface="B Zar" panose="00000400000000000000" pitchFamily="2" charset="-78"/>
              </a:rPr>
              <a:t>(</a:t>
            </a:r>
            <a:r>
              <a:rPr lang="ar-SA" sz="1800" dirty="0" smtClean="0">
                <a:latin typeface="Adobe Arabic"/>
                <a:ea typeface="Adobe Arabic"/>
                <a:cs typeface="B Zar" panose="00000400000000000000" pitchFamily="2" charset="-78"/>
              </a:rPr>
              <a:t>با </a:t>
            </a:r>
            <a:r>
              <a:rPr lang="ar-SA" sz="1800" dirty="0">
                <a:latin typeface="Adobe Arabic"/>
                <a:ea typeface="Adobe Arabic"/>
                <a:cs typeface="B Zar" panose="00000400000000000000" pitchFamily="2" charset="-78"/>
              </a:rPr>
              <a:t>اجرای روش جدید خصوصی سازی (</a:t>
            </a:r>
            <a:r>
              <a:rPr lang="en-US" sz="1800" dirty="0">
                <a:latin typeface="Adobe Arabic"/>
                <a:ea typeface="Adobe Arabic"/>
                <a:cs typeface="B Zar" panose="00000400000000000000" pitchFamily="2" charset="-78"/>
              </a:rPr>
              <a:t>Per-Kilometer</a:t>
            </a:r>
            <a:r>
              <a:rPr lang="ar-SA" sz="1800" dirty="0">
                <a:latin typeface="Adobe Arabic"/>
                <a:ea typeface="Adobe Arabic"/>
                <a:cs typeface="B Zar" panose="00000400000000000000" pitchFamily="2" charset="-78"/>
              </a:rPr>
              <a:t>) این امر با سرعت بیشتری صورت می‌پذیرد</a:t>
            </a:r>
            <a:r>
              <a:rPr lang="ar-SA" sz="1800" dirty="0" smtClean="0">
                <a:latin typeface="Adobe Arabic"/>
                <a:ea typeface="Adobe Arabic"/>
                <a:cs typeface="B Zar" panose="00000400000000000000" pitchFamily="2" charset="-78"/>
              </a:rPr>
              <a:t>.</a:t>
            </a:r>
            <a:r>
              <a:rPr lang="fa-IR" sz="1800" dirty="0" smtClean="0">
                <a:latin typeface="Adobe Arabic"/>
                <a:ea typeface="Adobe Arabic"/>
                <a:cs typeface="B Zar" panose="00000400000000000000" pitchFamily="2" charset="-78"/>
              </a:rPr>
              <a:t>)</a:t>
            </a:r>
          </a:p>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3" action="ppaction://hlinkfile"/>
              </a:rPr>
              <a:t>تحقق ماده </a:t>
            </a:r>
            <a:r>
              <a:rPr lang="fa-IR" sz="1800" b="1" dirty="0" smtClean="0">
                <a:latin typeface="Adobe Arabic"/>
                <a:ea typeface="Adobe Arabic"/>
                <a:cs typeface="B Zar" panose="00000400000000000000" pitchFamily="2" charset="-78"/>
                <a:hlinkClick r:id="rId3" action="ppaction://hlinkfile"/>
              </a:rPr>
              <a:t>14 </a:t>
            </a:r>
            <a:endParaRPr lang="fa-IR" sz="1800" b="1" dirty="0">
              <a:latin typeface="Adobe Arabic"/>
              <a:ea typeface="Adobe Arabic"/>
              <a:cs typeface="B Zar" panose="00000400000000000000" pitchFamily="2" charset="-78"/>
            </a:endParaRPr>
          </a:p>
          <a:p>
            <a:pPr marL="536575" indent="-536575" algn="justLow">
              <a:lnSpc>
                <a:spcPct val="150000"/>
              </a:lnSpc>
              <a:buFont typeface="Wingdings" pitchFamily="2" charset="2"/>
              <a:buChar char="ü"/>
            </a:pPr>
            <a:r>
              <a:rPr lang="fa-IR" sz="1800" dirty="0">
                <a:latin typeface="Adobe Arabic"/>
                <a:ea typeface="Adobe Arabic"/>
                <a:cs typeface="B Zar" panose="00000400000000000000" pitchFamily="2" charset="-78"/>
              </a:rPr>
              <a:t>افزایش طول بزرگراه ها از 535 کیلومتر در ابتدای برنامه به 554 کیلومتر با احداث 24 کیلومتر بزرگراه تا پایان سال سوم برنامه  (19 کیلومتر در سال 1395 احداث شده است)؛</a:t>
            </a:r>
            <a:endParaRPr lang="en-US" sz="1800" dirty="0">
              <a:latin typeface="Adobe Arabic"/>
              <a:ea typeface="Adobe Arabic"/>
              <a:cs typeface="B Zar" panose="00000400000000000000" pitchFamily="2" charset="-78"/>
            </a:endParaRPr>
          </a:p>
          <a:p>
            <a:pPr marL="536575" indent="-536575" algn="justLow">
              <a:lnSpc>
                <a:spcPct val="150000"/>
              </a:lnSpc>
              <a:buFont typeface="Wingdings" pitchFamily="2" charset="2"/>
              <a:buChar char="ü"/>
            </a:pPr>
            <a:r>
              <a:rPr lang="fa-IR" sz="1800" dirty="0">
                <a:latin typeface="Adobe Arabic"/>
                <a:ea typeface="Adobe Arabic"/>
                <a:cs typeface="B Zar" panose="00000400000000000000" pitchFamily="2" charset="-78"/>
              </a:rPr>
              <a:t>احداث 28 دستگاه پل تا پایان سال سوم برنامه (19 دستگاه در سال 1395 احداث شده است) وبهره برداری از 2 کیلومتر تونل تا پایان سال سوم برنامه؛</a:t>
            </a:r>
            <a:endParaRPr lang="en-US" sz="1800" dirty="0">
              <a:latin typeface="Adobe Arabic"/>
              <a:ea typeface="Adobe Arabic"/>
              <a:cs typeface="B Zar" panose="00000400000000000000" pitchFamily="2" charset="-78"/>
            </a:endParaRPr>
          </a:p>
          <a:p>
            <a:pPr marL="536575" indent="-536575" algn="justLow">
              <a:lnSpc>
                <a:spcPct val="150000"/>
              </a:lnSpc>
              <a:buFont typeface="Wingdings" pitchFamily="2" charset="2"/>
              <a:buChar char="ü"/>
            </a:pPr>
            <a:r>
              <a:rPr lang="fa-IR" sz="1800" dirty="0">
                <a:latin typeface="Adobe Arabic"/>
                <a:ea typeface="Adobe Arabic"/>
                <a:cs typeface="B Zar" panose="00000400000000000000" pitchFamily="2" charset="-78"/>
              </a:rPr>
              <a:t>احداث 30.5 کیلومتر معابر غیربزرگراهی تا پایان سال سوم برنامه (7.5 در سال 1395 احداث شده است).</a:t>
            </a:r>
            <a:endParaRPr lang="en-US" sz="1800" dirty="0">
              <a:latin typeface="Adobe Arabic"/>
              <a:ea typeface="Adobe Arabic"/>
              <a:cs typeface="B Zar" panose="00000400000000000000" pitchFamily="2" charset="-78"/>
            </a:endParaRPr>
          </a:p>
          <a:p>
            <a:pPr marL="0" indent="0" algn="just">
              <a:lnSpc>
                <a:spcPct val="150000"/>
              </a:lnSpc>
              <a:buNone/>
            </a:pPr>
            <a:endParaRPr lang="fa-IR" sz="1800" dirty="0" smtClean="0">
              <a:latin typeface="Adobe Arabic"/>
              <a:ea typeface="Adobe Arabic"/>
              <a:cs typeface="B Zar" panose="00000400000000000000" pitchFamily="2" charset="-78"/>
            </a:endParaRPr>
          </a:p>
          <a:p>
            <a:pPr marL="0" indent="0" algn="just">
              <a:lnSpc>
                <a:spcPct val="150000"/>
              </a:lnSpc>
              <a:buNone/>
            </a:pPr>
            <a:endParaRPr lang="fa-IR" sz="2000" dirty="0" smtClean="0">
              <a:latin typeface="Adobe Arabic"/>
              <a:ea typeface="Adobe Arabic"/>
              <a:cs typeface="B Zar" panose="00000400000000000000" pitchFamily="2" charset="-78"/>
            </a:endParaRPr>
          </a:p>
          <a:p>
            <a:pPr algn="just">
              <a:lnSpc>
                <a:spcPct val="150000"/>
              </a:lnSpc>
              <a:buFont typeface="Arial" panose="020B0604020202020204" pitchFamily="34" charset="0"/>
              <a:buChar char="•"/>
            </a:pPr>
            <a:endParaRPr lang="fa-IR" sz="2000" dirty="0">
              <a:latin typeface="Adobe Arabic"/>
              <a:ea typeface="Adobe Arabic"/>
              <a:cs typeface="B Zar" panose="00000400000000000000" pitchFamily="2" charset="-78"/>
            </a:endParaRPr>
          </a:p>
        </p:txBody>
      </p:sp>
      <p:sp>
        <p:nvSpPr>
          <p:cNvPr id="5" name="Title 1"/>
          <p:cNvSpPr txBox="1">
            <a:spLocks/>
          </p:cNvSpPr>
          <p:nvPr/>
        </p:nvSpPr>
        <p:spPr>
          <a:xfrm>
            <a:off x="609600" y="152400"/>
            <a:ext cx="7875388" cy="120191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200" b="1" dirty="0">
                <a:ln w="6600">
                  <a:solidFill>
                    <a:srgbClr val="DE7E18"/>
                  </a:solidFill>
                  <a:prstDash val="solid"/>
                </a:ln>
                <a:solidFill>
                  <a:schemeClr val="tx1"/>
                </a:solidFill>
                <a:cs typeface="B Titr" pitchFamily="2" charset="-78"/>
              </a:rPr>
              <a:t>مهمترین عملکردهای </a:t>
            </a:r>
            <a:r>
              <a:rPr lang="fa-IR" sz="2200" b="1" dirty="0" smtClean="0">
                <a:ln w="6600">
                  <a:solidFill>
                    <a:srgbClr val="DE7E18"/>
                  </a:solidFill>
                  <a:prstDash val="solid"/>
                </a:ln>
                <a:solidFill>
                  <a:schemeClr val="tx1"/>
                </a:solidFill>
                <a:cs typeface="B Titr" pitchFamily="2" charset="-78"/>
              </a:rPr>
              <a:t>سه ساله </a:t>
            </a:r>
            <a:r>
              <a:rPr lang="fa-IR" sz="22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200" b="1" dirty="0">
                <a:ln w="6600">
                  <a:solidFill>
                    <a:srgbClr val="DE7E18"/>
                  </a:solidFill>
                  <a:prstDash val="solid"/>
                </a:ln>
                <a:solidFill>
                  <a:schemeClr val="tx1"/>
                </a:solidFill>
                <a:cs typeface="B Titr" pitchFamily="2" charset="-78"/>
              </a:rPr>
              <a:t>حوزه مأموریتی حمل و نقل و ترافیک</a:t>
            </a:r>
            <a:endParaRPr lang="en-US" sz="22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44</a:t>
            </a:fld>
            <a:endParaRPr lang="fa-IR"/>
          </a:p>
        </p:txBody>
      </p:sp>
    </p:spTree>
    <p:extLst>
      <p:ext uri="{BB962C8B-B14F-4D97-AF65-F5344CB8AC3E}">
        <p14:creationId xmlns:p14="http://schemas.microsoft.com/office/powerpoint/2010/main" val="3819406685"/>
      </p:ext>
    </p:extLst>
  </p:cSld>
  <p:clrMapOvr>
    <a:masterClrMapping/>
  </p:clrMapOvr>
  <p:transition spd="med"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7400"/>
            <a:ext cx="7875388" cy="4158622"/>
          </a:xfrm>
          <a:noFill/>
          <a:ln>
            <a:noFill/>
          </a:ln>
        </p:spPr>
        <p:txBody>
          <a:bodyPr>
            <a:normAutofit fontScale="92500" lnSpcReduction="10000"/>
          </a:bodyPr>
          <a:lstStyle/>
          <a:p>
            <a:pPr algn="just">
              <a:lnSpc>
                <a:spcPct val="150000"/>
              </a:lnSpc>
            </a:pPr>
            <a:r>
              <a:rPr lang="fa-IR" sz="2400" dirty="0" smtClean="0">
                <a:cs typeface="B Zar" panose="00000400000000000000" pitchFamily="2" charset="-78"/>
              </a:rPr>
              <a:t>در راستای ایجاد هماهنگی میان کاربری زمین و حمل و نقل </a:t>
            </a:r>
            <a:r>
              <a:rPr lang="fa-IR" sz="2400" dirty="0">
                <a:cs typeface="B Zar" panose="00000400000000000000" pitchFamily="2" charset="-78"/>
              </a:rPr>
              <a:t>شهرداری موظف است نسبت به «ایجاد ارتباط متقابل بین حمل‏ونقل و نحوه توزیع فضایی کاربری زمین و توامان نمودن برنامه­ریزی حمل‏ونقل و کاربری زمین، هماهنگی میان سرمايه­گذاري در بخش حمل ونقل همگاني با الگوهاي كاربري زمين، مدیریت توزیع و جابجایی بار، کالا و مواد خطرناک» اقدام نماید.</a:t>
            </a:r>
          </a:p>
          <a:p>
            <a:pPr algn="just">
              <a:lnSpc>
                <a:spcPct val="150000"/>
              </a:lnSpc>
            </a:pPr>
            <a:r>
              <a:rPr lang="fa-IR" sz="2400" dirty="0" smtClean="0">
                <a:cs typeface="B Zar" panose="00000400000000000000" pitchFamily="2" charset="-78"/>
              </a:rPr>
              <a:t>این بخش </a:t>
            </a:r>
            <a:r>
              <a:rPr lang="fa-IR" sz="2400" b="1" dirty="0" smtClean="0">
                <a:cs typeface="B Zar" panose="00000400000000000000" pitchFamily="2" charset="-78"/>
              </a:rPr>
              <a:t>شامل</a:t>
            </a:r>
            <a:r>
              <a:rPr lang="fa-IR" sz="2400" b="1" dirty="0">
                <a:cs typeface="B Zar" panose="00000400000000000000" pitchFamily="2" charset="-78"/>
              </a:rPr>
              <a:t> </a:t>
            </a:r>
            <a:r>
              <a:rPr lang="fa-IR" sz="2400" b="1" dirty="0" smtClean="0">
                <a:cs typeface="B Zar" panose="00000400000000000000" pitchFamily="2" charset="-78"/>
              </a:rPr>
              <a:t>2 ماده و 3 بند </a:t>
            </a:r>
            <a:r>
              <a:rPr lang="fa-IR" sz="2400" dirty="0" smtClean="0">
                <a:cs typeface="B Zar" panose="00000400000000000000" pitchFamily="2" charset="-78"/>
              </a:rPr>
              <a:t>می باشد.</a:t>
            </a:r>
          </a:p>
          <a:p>
            <a:pPr>
              <a:lnSpc>
                <a:spcPct val="150000"/>
              </a:lnSpc>
            </a:pPr>
            <a:r>
              <a:rPr lang="fa-IR" sz="2400" dirty="0" smtClean="0">
                <a:cs typeface="B Zar" panose="00000400000000000000" pitchFamily="2" charset="-78"/>
              </a:rPr>
              <a:t>مهم ترین اقدامات و عملکردهایی که در راستای تحقق مواد، احکام و اهداف کمی مربوط به این بخش صورت پذیرفته است عبارتند از:</a:t>
            </a:r>
            <a:endParaRPr lang="en-US" sz="2400" dirty="0">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6" name="Title 1"/>
          <p:cNvSpPr txBox="1">
            <a:spLocks/>
          </p:cNvSpPr>
          <p:nvPr/>
        </p:nvSpPr>
        <p:spPr>
          <a:xfrm>
            <a:off x="838200" y="95250"/>
            <a:ext cx="7875388" cy="13716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ln w="6600">
                  <a:solidFill>
                    <a:srgbClr val="DE7E18"/>
                  </a:solidFill>
                  <a:prstDash val="solid"/>
                </a:ln>
                <a:solidFill>
                  <a:schemeClr val="tx1"/>
                </a:solidFill>
                <a:cs typeface="B Titr" pitchFamily="2" charset="-78"/>
              </a:rPr>
              <a:t>بخش ششم:</a:t>
            </a:r>
          </a:p>
          <a:p>
            <a:pPr algn="ctr" rtl="1"/>
            <a:r>
              <a:rPr lang="fa-IR" sz="2400" b="1" dirty="0" smtClean="0">
                <a:ln w="6600">
                  <a:solidFill>
                    <a:srgbClr val="DE7E18"/>
                  </a:solidFill>
                  <a:prstDash val="solid"/>
                </a:ln>
                <a:solidFill>
                  <a:schemeClr val="tx1"/>
                </a:solidFill>
                <a:cs typeface="B Titr" pitchFamily="2" charset="-78"/>
              </a:rPr>
              <a:t> </a:t>
            </a:r>
            <a:r>
              <a:rPr lang="fa-IR" sz="2400" b="1" dirty="0">
                <a:ln w="6600">
                  <a:solidFill>
                    <a:srgbClr val="DE7E18"/>
                  </a:solidFill>
                  <a:prstDash val="solid"/>
                </a:ln>
                <a:solidFill>
                  <a:schemeClr val="tx1"/>
                </a:solidFill>
                <a:cs typeface="B Titr" pitchFamily="2" charset="-78"/>
              </a:rPr>
              <a:t>ایجاد هماهنگی میان کاربری زمین و حمل‏</a:t>
            </a:r>
            <a:r>
              <a:rPr lang="fa-IR" sz="2400" b="1" dirty="0" smtClean="0">
                <a:ln w="6600">
                  <a:solidFill>
                    <a:srgbClr val="DE7E18"/>
                  </a:solidFill>
                  <a:prstDash val="solid"/>
                </a:ln>
                <a:solidFill>
                  <a:schemeClr val="tx1"/>
                </a:solidFill>
                <a:cs typeface="B Titr" pitchFamily="2" charset="-78"/>
              </a:rPr>
              <a:t>ونقل</a:t>
            </a:r>
          </a:p>
          <a:p>
            <a:pPr algn="ctr" rtl="1"/>
            <a:endParaRPr lang="fa-IR" sz="2400" b="1" dirty="0">
              <a:ln w="6600">
                <a:solidFill>
                  <a:srgbClr val="DE7E18"/>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45</a:t>
            </a:fld>
            <a:endParaRPr lang="fa-IR"/>
          </a:p>
        </p:txBody>
      </p:sp>
    </p:spTree>
    <p:extLst>
      <p:ext uri="{BB962C8B-B14F-4D97-AF65-F5344CB8AC3E}">
        <p14:creationId xmlns:p14="http://schemas.microsoft.com/office/powerpoint/2010/main" val="3637895018"/>
      </p:ext>
    </p:extLst>
  </p:cSld>
  <p:clrMapOvr>
    <a:masterClrMapping/>
  </p:clrMapOvr>
  <p:transition spd="med"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22531" name="Content Placeholder 2"/>
          <p:cNvSpPr>
            <a:spLocks noGrp="1"/>
          </p:cNvSpPr>
          <p:nvPr>
            <p:ph idx="1"/>
          </p:nvPr>
        </p:nvSpPr>
        <p:spPr>
          <a:xfrm>
            <a:off x="609600" y="1652337"/>
            <a:ext cx="7875388" cy="4519863"/>
          </a:xfrm>
          <a:noFill/>
          <a:ln>
            <a:noFill/>
          </a:ln>
        </p:spPr>
        <p:txBody>
          <a:bodyPr>
            <a:noAutofit/>
          </a:bodyPr>
          <a:lstStyle/>
          <a:p>
            <a:pPr algn="just">
              <a:lnSpc>
                <a:spcPct val="150000"/>
              </a:lnSpc>
            </a:pPr>
            <a:r>
              <a:rPr lang="fa-IR" sz="2200" b="1" dirty="0" smtClean="0">
                <a:latin typeface="Adobe Arabic"/>
                <a:ea typeface="Adobe Arabic"/>
                <a:cs typeface="B Zar" panose="00000400000000000000" pitchFamily="2" charset="-78"/>
              </a:rPr>
              <a:t>در </a:t>
            </a:r>
            <a:r>
              <a:rPr lang="fa-IR" sz="2200" b="1" dirty="0">
                <a:latin typeface="Adobe Arabic"/>
                <a:ea typeface="Adobe Arabic"/>
                <a:cs typeface="B Zar" panose="00000400000000000000" pitchFamily="2" charset="-78"/>
              </a:rPr>
              <a:t>راستای تحقق </a:t>
            </a:r>
            <a:r>
              <a:rPr lang="fa-IR" sz="2200" b="1" dirty="0">
                <a:latin typeface="Adobe Arabic"/>
                <a:ea typeface="Adobe Arabic"/>
                <a:cs typeface="B Zar" panose="00000400000000000000" pitchFamily="2" charset="-78"/>
                <a:hlinkClick r:id="rId2" action="ppaction://hlinkfile"/>
              </a:rPr>
              <a:t>ماده </a:t>
            </a:r>
            <a:r>
              <a:rPr lang="fa-IR" sz="2200" b="1" dirty="0" smtClean="0">
                <a:latin typeface="Adobe Arabic"/>
                <a:ea typeface="Adobe Arabic"/>
                <a:cs typeface="B Zar" panose="00000400000000000000" pitchFamily="2" charset="-78"/>
                <a:hlinkClick r:id="rId2" action="ppaction://hlinkfile"/>
              </a:rPr>
              <a:t>16 بند پ</a:t>
            </a:r>
            <a:r>
              <a:rPr lang="fa-IR" sz="2400" b="1" dirty="0" smtClean="0">
                <a:latin typeface="Adobe Arabic"/>
                <a:ea typeface="Adobe Arabic"/>
                <a:cs typeface="B Zar" panose="00000400000000000000" pitchFamily="2" charset="-78"/>
              </a:rPr>
              <a:t>:</a:t>
            </a:r>
          </a:p>
          <a:p>
            <a:pPr marL="0" indent="0" algn="just">
              <a:lnSpc>
                <a:spcPct val="150000"/>
              </a:lnSpc>
              <a:buNone/>
            </a:pPr>
            <a:r>
              <a:rPr lang="fa-IR" sz="2400" dirty="0">
                <a:cs typeface="B Zar" panose="00000400000000000000" pitchFamily="2" charset="-78"/>
              </a:rPr>
              <a:t>انجام مطالعات عارضه سنجی </a:t>
            </a:r>
            <a:r>
              <a:rPr lang="ar-SA" sz="2400" dirty="0">
                <a:cs typeface="B Zar" panose="00000400000000000000" pitchFamily="2" charset="-78"/>
              </a:rPr>
              <a:t>پروژه های خاص </a:t>
            </a:r>
            <a:r>
              <a:rPr lang="fa-IR" sz="2400" dirty="0" smtClean="0">
                <a:cs typeface="B Zar" panose="00000400000000000000" pitchFamily="2" charset="-78"/>
              </a:rPr>
              <a:t>مانند </a:t>
            </a:r>
            <a:r>
              <a:rPr lang="ar-SA" sz="2400" dirty="0" smtClean="0">
                <a:cs typeface="B Zar" panose="00000400000000000000" pitchFamily="2" charset="-78"/>
              </a:rPr>
              <a:t>مطالعات </a:t>
            </a:r>
            <a:r>
              <a:rPr lang="ar-SA" sz="2400" dirty="0">
                <a:cs typeface="B Zar" panose="00000400000000000000" pitchFamily="2" charset="-78"/>
              </a:rPr>
              <a:t>دسترسی های پروژه آرتمیس واقع در منطقه 22 </a:t>
            </a:r>
            <a:r>
              <a:rPr lang="fa-IR" sz="2400" dirty="0">
                <a:cs typeface="B Zar" panose="00000400000000000000" pitchFamily="2" charset="-78"/>
              </a:rPr>
              <a:t>شهرداری </a:t>
            </a:r>
            <a:r>
              <a:rPr lang="fa-IR" sz="2400" dirty="0" smtClean="0">
                <a:cs typeface="B Zar" panose="00000400000000000000" pitchFamily="2" charset="-78"/>
              </a:rPr>
              <a:t>تهران.</a:t>
            </a:r>
          </a:p>
          <a:p>
            <a:pPr algn="just">
              <a:lnSpc>
                <a:spcPct val="150000"/>
              </a:lnSpc>
            </a:pPr>
            <a:r>
              <a:rPr lang="fa-IR" sz="2200" b="1" dirty="0">
                <a:latin typeface="Adobe Arabic"/>
                <a:ea typeface="Adobe Arabic"/>
                <a:cs typeface="B Zar" panose="00000400000000000000" pitchFamily="2" charset="-78"/>
              </a:rPr>
              <a:t>در راستای تحقق </a:t>
            </a:r>
            <a:r>
              <a:rPr lang="fa-IR" sz="2200" b="1" dirty="0">
                <a:latin typeface="Adobe Arabic"/>
                <a:ea typeface="Adobe Arabic"/>
                <a:cs typeface="B Zar" panose="00000400000000000000" pitchFamily="2" charset="-78"/>
                <a:hlinkClick r:id="rId3" action="ppaction://hlinkfile"/>
              </a:rPr>
              <a:t>ماده 17</a:t>
            </a:r>
            <a:r>
              <a:rPr lang="fa-IR" sz="2200" b="1" dirty="0">
                <a:latin typeface="Adobe Arabic"/>
                <a:ea typeface="Adobe Arabic"/>
                <a:cs typeface="B Zar" panose="00000400000000000000" pitchFamily="2" charset="-78"/>
              </a:rPr>
              <a:t>:</a:t>
            </a:r>
          </a:p>
          <a:p>
            <a:pPr marL="0" lvl="0" indent="0" algn="just">
              <a:lnSpc>
                <a:spcPct val="150000"/>
              </a:lnSpc>
              <a:buNone/>
            </a:pPr>
            <a:r>
              <a:rPr lang="fa-IR" sz="2400" dirty="0" smtClean="0">
                <a:cs typeface="B Zar" panose="00000400000000000000" pitchFamily="2" charset="-78"/>
              </a:rPr>
              <a:t>انجام مطالعات بررسی و ارزیابی ضوابط شهرسازی تهران بر مبنای اصول </a:t>
            </a:r>
            <a:r>
              <a:rPr lang="en-US" sz="2400" dirty="0" smtClean="0">
                <a:cs typeface="B Zar" panose="00000400000000000000" pitchFamily="2" charset="-78"/>
              </a:rPr>
              <a:t>TOD</a:t>
            </a:r>
            <a:r>
              <a:rPr lang="fa-IR" sz="2400" dirty="0" smtClean="0">
                <a:cs typeface="B Zar" panose="00000400000000000000" pitchFamily="2" charset="-78"/>
              </a:rPr>
              <a:t> </a:t>
            </a:r>
            <a:r>
              <a:rPr lang="fa-IR" sz="2400" dirty="0">
                <a:cs typeface="B Zar" panose="00000400000000000000" pitchFamily="2" charset="-78"/>
              </a:rPr>
              <a:t>توسط مركز مطالعات برنامه­ريزي شهر </a:t>
            </a:r>
            <a:r>
              <a:rPr lang="fa-IR" sz="2400" dirty="0" smtClean="0">
                <a:cs typeface="B Zar" panose="00000400000000000000" pitchFamily="2" charset="-78"/>
              </a:rPr>
              <a:t>تهران.</a:t>
            </a:r>
            <a:endParaRPr lang="en-US" sz="2400" dirty="0">
              <a:cs typeface="B Zar" panose="00000400000000000000" pitchFamily="2" charset="-78"/>
            </a:endParaRPr>
          </a:p>
          <a:p>
            <a:pPr algn="just">
              <a:lnSpc>
                <a:spcPct val="150000"/>
              </a:lnSpc>
              <a:buFont typeface="Arial" panose="020B0604020202020204" pitchFamily="34" charset="0"/>
              <a:buChar char="•"/>
            </a:pPr>
            <a:endParaRPr lang="fa-IR" sz="2200" dirty="0">
              <a:cs typeface="B Zar" panose="00000400000000000000" pitchFamily="2" charset="-78"/>
            </a:endParaRPr>
          </a:p>
          <a:p>
            <a:pPr marL="0" indent="0" algn="just">
              <a:lnSpc>
                <a:spcPct val="150000"/>
              </a:lnSpc>
              <a:buNone/>
            </a:pPr>
            <a:endParaRPr lang="fa-IR" b="1" dirty="0" smtClean="0">
              <a:latin typeface="Adobe Arabic"/>
              <a:ea typeface="Adobe Arabic"/>
              <a:cs typeface="B Zar" panose="00000400000000000000" pitchFamily="2" charset="-78"/>
            </a:endParaRPr>
          </a:p>
          <a:p>
            <a:pPr marL="0" indent="0" algn="just">
              <a:buNone/>
            </a:pPr>
            <a:endParaRPr lang="fa-IR" dirty="0" smtClean="0">
              <a:latin typeface="Adobe Arabic"/>
              <a:ea typeface="Adobe Arabic"/>
              <a:cs typeface="B Zar" panose="00000400000000000000" pitchFamily="2" charset="-78"/>
            </a:endParaRPr>
          </a:p>
          <a:p>
            <a:pPr algn="just">
              <a:buFont typeface="Arial" panose="020B0604020202020204" pitchFamily="34" charset="0"/>
              <a:buChar char="•"/>
            </a:pPr>
            <a:endParaRPr lang="fa-IR" dirty="0">
              <a:latin typeface="Adobe Arabic"/>
              <a:ea typeface="Adobe Arabic"/>
              <a:cs typeface="B Zar" panose="00000400000000000000" pitchFamily="2" charset="-78"/>
            </a:endParaRPr>
          </a:p>
        </p:txBody>
      </p:sp>
      <p:sp>
        <p:nvSpPr>
          <p:cNvPr id="5" name="Title 1"/>
          <p:cNvSpPr txBox="1">
            <a:spLocks/>
          </p:cNvSpPr>
          <p:nvPr/>
        </p:nvSpPr>
        <p:spPr>
          <a:xfrm>
            <a:off x="609600" y="122943"/>
            <a:ext cx="7875388" cy="1201913"/>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200" b="1" dirty="0">
                <a:ln w="6600">
                  <a:solidFill>
                    <a:srgbClr val="DE7E18"/>
                  </a:solidFill>
                  <a:prstDash val="solid"/>
                </a:ln>
                <a:solidFill>
                  <a:schemeClr val="tx1"/>
                </a:solidFill>
                <a:cs typeface="B Titr" pitchFamily="2" charset="-78"/>
              </a:rPr>
              <a:t>مهمترین عملکردهای </a:t>
            </a:r>
            <a:r>
              <a:rPr lang="fa-IR" sz="2200" b="1" dirty="0" smtClean="0">
                <a:ln w="6600">
                  <a:solidFill>
                    <a:srgbClr val="DE7E18"/>
                  </a:solidFill>
                  <a:prstDash val="solid"/>
                </a:ln>
                <a:solidFill>
                  <a:schemeClr val="tx1"/>
                </a:solidFill>
                <a:cs typeface="B Titr" pitchFamily="2" charset="-78"/>
              </a:rPr>
              <a:t>سه ساله </a:t>
            </a:r>
            <a:r>
              <a:rPr lang="fa-IR" sz="22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200" b="1" dirty="0">
                <a:ln w="6600">
                  <a:solidFill>
                    <a:srgbClr val="DE7E18"/>
                  </a:solidFill>
                  <a:prstDash val="solid"/>
                </a:ln>
                <a:solidFill>
                  <a:schemeClr val="tx1"/>
                </a:solidFill>
                <a:cs typeface="B Titr" pitchFamily="2" charset="-78"/>
              </a:rPr>
              <a:t>حوزه مأموریتی حمل و نقل و ترافیک</a:t>
            </a:r>
            <a:endParaRPr lang="en-US" sz="22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46</a:t>
            </a:fld>
            <a:endParaRPr lang="fa-IR"/>
          </a:p>
        </p:txBody>
      </p:sp>
    </p:spTree>
    <p:extLst>
      <p:ext uri="{BB962C8B-B14F-4D97-AF65-F5344CB8AC3E}">
        <p14:creationId xmlns:p14="http://schemas.microsoft.com/office/powerpoint/2010/main" val="4107423024"/>
      </p:ext>
    </p:extLst>
  </p:cSld>
  <p:clrMapOvr>
    <a:masterClrMapping/>
  </p:clrMapOvr>
  <p:transition spd="med"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905000"/>
            <a:ext cx="7848600" cy="4158622"/>
          </a:xfrm>
          <a:noFill/>
          <a:ln>
            <a:noFill/>
          </a:ln>
        </p:spPr>
        <p:txBody>
          <a:bodyPr>
            <a:normAutofit/>
          </a:bodyPr>
          <a:lstStyle/>
          <a:p>
            <a:pPr algn="just">
              <a:lnSpc>
                <a:spcPct val="150000"/>
              </a:lnSpc>
            </a:pPr>
            <a:r>
              <a:rPr lang="fa-IR" sz="2400" dirty="0" smtClean="0">
                <a:cs typeface="B Zar" panose="00000400000000000000" pitchFamily="2" charset="-78"/>
              </a:rPr>
              <a:t>در راستای استفاده از سیستم های هوشمند در مدیریت و روان سازی جریان ترافیک </a:t>
            </a:r>
            <a:r>
              <a:rPr lang="fa-IR" sz="2400" dirty="0">
                <a:cs typeface="B Zar" panose="00000400000000000000" pitchFamily="2" charset="-78"/>
              </a:rPr>
              <a:t>شهرداری موظف است نسبت به «ساماندهی وضعیت حمل‏ونقل بار و کالا، گسترش و ارتقای سیستم‏های حمل‏ونقل هوشمند و افزایش مطلوبیت سیستم‏ها و تسهیلات حمل‏ونقل شهری» اقدام نماید.</a:t>
            </a:r>
            <a:endParaRPr lang="en-US" sz="2400" dirty="0">
              <a:cs typeface="B Zar" panose="00000400000000000000" pitchFamily="2" charset="-78"/>
            </a:endParaRPr>
          </a:p>
          <a:p>
            <a:pPr algn="just">
              <a:lnSpc>
                <a:spcPct val="150000"/>
              </a:lnSpc>
            </a:pPr>
            <a:r>
              <a:rPr lang="fa-IR" sz="2400" dirty="0" smtClean="0">
                <a:cs typeface="B Zar" panose="00000400000000000000" pitchFamily="2" charset="-78"/>
              </a:rPr>
              <a:t>این بخش </a:t>
            </a:r>
            <a:r>
              <a:rPr lang="fa-IR" sz="2400" b="1" dirty="0" smtClean="0">
                <a:cs typeface="B Zar" panose="00000400000000000000" pitchFamily="2" charset="-78"/>
              </a:rPr>
              <a:t>شامل</a:t>
            </a:r>
            <a:r>
              <a:rPr lang="fa-IR" sz="2400" b="1" dirty="0">
                <a:cs typeface="B Zar" panose="00000400000000000000" pitchFamily="2" charset="-78"/>
              </a:rPr>
              <a:t> </a:t>
            </a:r>
            <a:r>
              <a:rPr lang="fa-IR" sz="2400" b="1" dirty="0" smtClean="0">
                <a:cs typeface="B Zar" panose="00000400000000000000" pitchFamily="2" charset="-78"/>
              </a:rPr>
              <a:t>3 ماده، 6 بند و 10 هدف کمی </a:t>
            </a:r>
            <a:r>
              <a:rPr lang="fa-IR" sz="2400" dirty="0" smtClean="0">
                <a:cs typeface="B Zar" panose="00000400000000000000" pitchFamily="2" charset="-78"/>
              </a:rPr>
              <a:t>می باشد.</a:t>
            </a:r>
          </a:p>
          <a:p>
            <a:pPr>
              <a:lnSpc>
                <a:spcPct val="150000"/>
              </a:lnSpc>
            </a:pPr>
            <a:r>
              <a:rPr lang="fa-IR" sz="2400" dirty="0" smtClean="0">
                <a:cs typeface="B Zar" panose="00000400000000000000" pitchFamily="2" charset="-78"/>
              </a:rPr>
              <a:t>مهم ترین اقدامات و عملکردهایی که در راستای تحقق مواد، احکام و اهداف کمی مربوط به این بخش صورت پذیرفته است عبارتند از:</a:t>
            </a:r>
            <a:endParaRPr lang="en-US" sz="2400" dirty="0">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6" name="Title 1"/>
          <p:cNvSpPr txBox="1">
            <a:spLocks/>
          </p:cNvSpPr>
          <p:nvPr/>
        </p:nvSpPr>
        <p:spPr>
          <a:xfrm>
            <a:off x="1066800" y="152400"/>
            <a:ext cx="7543800" cy="11430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ln w="6600">
                  <a:solidFill>
                    <a:srgbClr val="DE7E18"/>
                  </a:solidFill>
                  <a:prstDash val="solid"/>
                </a:ln>
                <a:solidFill>
                  <a:schemeClr val="tx1"/>
                </a:solidFill>
                <a:cs typeface="B Titr" pitchFamily="2" charset="-78"/>
              </a:rPr>
              <a:t>بخش هفتم: </a:t>
            </a:r>
          </a:p>
          <a:p>
            <a:pPr algn="ctr" rtl="1"/>
            <a:r>
              <a:rPr lang="fa-IR" sz="2400" b="1" dirty="0" smtClean="0">
                <a:ln w="6600">
                  <a:solidFill>
                    <a:srgbClr val="DE7E18"/>
                  </a:solidFill>
                  <a:prstDash val="solid"/>
                </a:ln>
                <a:solidFill>
                  <a:schemeClr val="tx1"/>
                </a:solidFill>
                <a:cs typeface="B Titr" pitchFamily="2" charset="-78"/>
              </a:rPr>
              <a:t>استفاده </a:t>
            </a:r>
            <a:r>
              <a:rPr lang="fa-IR" sz="2400" b="1" dirty="0">
                <a:ln w="6600">
                  <a:solidFill>
                    <a:srgbClr val="DE7E18"/>
                  </a:solidFill>
                  <a:prstDash val="solid"/>
                </a:ln>
                <a:solidFill>
                  <a:schemeClr val="tx1"/>
                </a:solidFill>
                <a:cs typeface="B Titr" pitchFamily="2" charset="-78"/>
              </a:rPr>
              <a:t>از سیستم‏های هوشمند در مدیریت و روان­سازی جریان ترافیک</a:t>
            </a: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47</a:t>
            </a:fld>
            <a:endParaRPr lang="fa-IR"/>
          </a:p>
        </p:txBody>
      </p:sp>
    </p:spTree>
    <p:extLst>
      <p:ext uri="{BB962C8B-B14F-4D97-AF65-F5344CB8AC3E}">
        <p14:creationId xmlns:p14="http://schemas.microsoft.com/office/powerpoint/2010/main" val="507040032"/>
      </p:ext>
    </p:extLst>
  </p:cSld>
  <p:clrMapOvr>
    <a:masterClrMapping/>
  </p:clrMapOvr>
  <p:transition spd="med" advClick="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85800" y="1825406"/>
            <a:ext cx="7875388" cy="4651594"/>
          </a:xfrm>
          <a:noFill/>
          <a:ln>
            <a:noFill/>
          </a:ln>
        </p:spPr>
        <p:txBody>
          <a:bodyPr>
            <a:noAutofit/>
          </a:bodyPr>
          <a:lstStyle/>
          <a:p>
            <a:pPr algn="just">
              <a:lnSpc>
                <a:spcPct val="150000"/>
              </a:lnSpc>
            </a:pPr>
            <a:r>
              <a:rPr lang="fa-IR" sz="2000" b="1" dirty="0" smtClean="0">
                <a:latin typeface="Adobe Arabic"/>
                <a:ea typeface="Adobe Arabic"/>
                <a:cs typeface="B Zar" panose="00000400000000000000" pitchFamily="2" charset="-78"/>
              </a:rPr>
              <a:t>در </a:t>
            </a:r>
            <a:r>
              <a:rPr lang="fa-IR" sz="2000" b="1" dirty="0">
                <a:latin typeface="Adobe Arabic"/>
                <a:ea typeface="Adobe Arabic"/>
                <a:cs typeface="B Zar" panose="00000400000000000000" pitchFamily="2" charset="-78"/>
              </a:rPr>
              <a:t>راستای تحقق </a:t>
            </a:r>
            <a:r>
              <a:rPr lang="fa-IR" sz="2000" b="1" dirty="0">
                <a:latin typeface="Adobe Arabic"/>
                <a:ea typeface="Adobe Arabic"/>
                <a:cs typeface="B Zar" panose="00000400000000000000" pitchFamily="2" charset="-78"/>
                <a:hlinkClick r:id="rId2" action="ppaction://hlinkfile"/>
              </a:rPr>
              <a:t>ماده </a:t>
            </a:r>
            <a:r>
              <a:rPr lang="fa-IR" sz="2000" b="1" dirty="0" smtClean="0">
                <a:latin typeface="Adobe Arabic"/>
                <a:ea typeface="Adobe Arabic"/>
                <a:cs typeface="B Zar" panose="00000400000000000000" pitchFamily="2" charset="-78"/>
                <a:hlinkClick r:id="rId2" action="ppaction://hlinkfile"/>
              </a:rPr>
              <a:t>19بند الف</a:t>
            </a:r>
            <a:r>
              <a:rPr lang="fa-IR" sz="2000" b="1" dirty="0" smtClean="0">
                <a:latin typeface="Adobe Arabic"/>
                <a:ea typeface="Adobe Arabic"/>
                <a:cs typeface="B Zar" panose="00000400000000000000" pitchFamily="2" charset="-78"/>
              </a:rPr>
              <a:t>:</a:t>
            </a:r>
          </a:p>
          <a:p>
            <a:pPr marL="0" indent="0" algn="just">
              <a:lnSpc>
                <a:spcPct val="150000"/>
              </a:lnSpc>
              <a:buNone/>
            </a:pPr>
            <a:r>
              <a:rPr lang="fa-IR" dirty="0">
                <a:cs typeface="B Zar" panose="00000400000000000000" pitchFamily="2" charset="-78"/>
              </a:rPr>
              <a:t>با تجهیز کلیه ناوگان اتوبوسرانی به سیستم ردیاب، 750 دستگاه مانیتور و 2881 دستگاه تابلو زمانبندی ثابت و همچنین فراهم نمودن امکان اطلاع رسانی زمان رسیدن اتوبوس به ایستگاه از طریق ارسال کد ایستگاه به شماره پیامک </a:t>
            </a:r>
            <a:r>
              <a:rPr lang="fa-IR" dirty="0" smtClean="0">
                <a:cs typeface="B Zar" panose="00000400000000000000" pitchFamily="2" charset="-78"/>
              </a:rPr>
              <a:t>2000111</a:t>
            </a:r>
          </a:p>
          <a:p>
            <a:pPr marL="0" indent="0" algn="just">
              <a:lnSpc>
                <a:spcPct val="150000"/>
              </a:lnSpc>
              <a:buNone/>
            </a:pPr>
            <a:endParaRPr lang="fa-IR" dirty="0">
              <a:cs typeface="B Zar" panose="00000400000000000000" pitchFamily="2" charset="-78"/>
            </a:endParaRPr>
          </a:p>
          <a:p>
            <a:pPr algn="just">
              <a:lnSpc>
                <a:spcPct val="150000"/>
              </a:lnSpc>
            </a:pPr>
            <a:endParaRPr lang="fa-IR" sz="2000" dirty="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76463"/>
            <a:ext cx="7875388" cy="11189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48</a:t>
            </a:fld>
            <a:endParaRPr lang="fa-IR"/>
          </a:p>
        </p:txBody>
      </p:sp>
    </p:spTree>
    <p:extLst>
      <p:ext uri="{BB962C8B-B14F-4D97-AF65-F5344CB8AC3E}">
        <p14:creationId xmlns:p14="http://schemas.microsoft.com/office/powerpoint/2010/main" val="1260970590"/>
      </p:ext>
    </p:extLst>
  </p:cSld>
  <p:clrMapOvr>
    <a:masterClrMapping/>
  </p:clrMapOvr>
  <p:transition spd="med"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85800" y="1624263"/>
            <a:ext cx="7875388" cy="4651594"/>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2" action="ppaction://hlinkfile"/>
              </a:rPr>
              <a:t>ماده 19بند ب</a:t>
            </a:r>
            <a:r>
              <a:rPr lang="fa-IR" sz="2000" b="1" dirty="0" smtClean="0">
                <a:latin typeface="Adobe Arabic"/>
                <a:ea typeface="Adobe Arabic"/>
                <a:cs typeface="B Zar" panose="00000400000000000000" pitchFamily="2" charset="-78"/>
              </a:rPr>
              <a:t>:</a:t>
            </a:r>
            <a:r>
              <a:rPr lang="fa-IR" sz="2000" dirty="0">
                <a:latin typeface="Adobe Arabic"/>
                <a:ea typeface="Adobe Arabic"/>
                <a:cs typeface="B Zar" panose="00000400000000000000" pitchFamily="2" charset="-78"/>
              </a:rPr>
              <a:t>	</a:t>
            </a:r>
            <a:endParaRPr lang="fa-IR" sz="2000" dirty="0" smtClean="0">
              <a:latin typeface="Adobe Arabic"/>
              <a:ea typeface="Adobe Arabic"/>
              <a:cs typeface="B Zar" panose="00000400000000000000" pitchFamily="2" charset="-78"/>
            </a:endParaRPr>
          </a:p>
          <a:p>
            <a:pPr marL="536575" indent="-536575" algn="just">
              <a:lnSpc>
                <a:spcPct val="150000"/>
              </a:lnSpc>
              <a:buFont typeface="Wingdings" pitchFamily="2" charset="2"/>
              <a:buChar char="ü"/>
            </a:pPr>
            <a:r>
              <a:rPr lang="fa-IR" sz="2000" dirty="0" smtClean="0">
                <a:latin typeface="Adobe Arabic"/>
                <a:ea typeface="Adobe Arabic"/>
                <a:cs typeface="B Zar" panose="00000400000000000000" pitchFamily="2" charset="-78"/>
              </a:rPr>
              <a:t>تجهیز </a:t>
            </a:r>
            <a:r>
              <a:rPr lang="fa-IR" sz="2000" dirty="0">
                <a:latin typeface="Adobe Arabic"/>
                <a:ea typeface="Adobe Arabic"/>
                <a:cs typeface="B Zar" panose="00000400000000000000" pitchFamily="2" charset="-78"/>
              </a:rPr>
              <a:t>192 تقاطع به سامانه ثبت تخلف عبور از چراغ قرمز (درصد تحقق 64؛ </a:t>
            </a:r>
            <a:r>
              <a:rPr lang="fa-IR" sz="2000" dirty="0" smtClean="0">
                <a:latin typeface="Adobe Arabic"/>
                <a:ea typeface="Adobe Arabic"/>
                <a:cs typeface="B Zar" panose="00000400000000000000" pitchFamily="2" charset="-78"/>
              </a:rPr>
              <a:t>هدفگذاری سال </a:t>
            </a:r>
            <a:r>
              <a:rPr lang="fa-IR" sz="2000" dirty="0">
                <a:latin typeface="Adobe Arabic"/>
                <a:ea typeface="Adobe Arabic"/>
                <a:cs typeface="B Zar" panose="00000400000000000000" pitchFamily="2" charset="-78"/>
              </a:rPr>
              <a:t>1395: 300 تقاطع)</a:t>
            </a:r>
          </a:p>
          <a:p>
            <a:pPr marL="536575" indent="-536575" algn="just">
              <a:lnSpc>
                <a:spcPct val="150000"/>
              </a:lnSpc>
              <a:buFont typeface="Wingdings" pitchFamily="2" charset="2"/>
              <a:buChar char="ü"/>
            </a:pPr>
            <a:r>
              <a:rPr lang="fa-IR" sz="2000" dirty="0" smtClean="0">
                <a:latin typeface="Adobe Arabic"/>
                <a:ea typeface="Adobe Arabic"/>
                <a:cs typeface="B Zar" panose="00000400000000000000" pitchFamily="2" charset="-78"/>
              </a:rPr>
              <a:t>نصب </a:t>
            </a:r>
            <a:r>
              <a:rPr lang="fa-IR" sz="2000" dirty="0">
                <a:latin typeface="Adobe Arabic"/>
                <a:ea typeface="Adobe Arabic"/>
                <a:cs typeface="B Zar" panose="00000400000000000000" pitchFamily="2" charset="-78"/>
              </a:rPr>
              <a:t>و راه اندازی 357 دستگاه دوربین ثبت تخلف سرعت (درصد تحقق 75؛ هدفگذاری سال 1395: 475 دستگاه)</a:t>
            </a:r>
          </a:p>
          <a:p>
            <a:pPr marL="536575" indent="-536575" algn="just">
              <a:lnSpc>
                <a:spcPct val="150000"/>
              </a:lnSpc>
              <a:buFont typeface="Wingdings" pitchFamily="2" charset="2"/>
              <a:buChar char="ü"/>
            </a:pPr>
            <a:r>
              <a:rPr lang="fa-IR" sz="2000" dirty="0" smtClean="0">
                <a:latin typeface="Adobe Arabic"/>
                <a:ea typeface="Adobe Arabic"/>
                <a:cs typeface="B Zar" panose="00000400000000000000" pitchFamily="2" charset="-78"/>
              </a:rPr>
              <a:t>نصب </a:t>
            </a:r>
            <a:r>
              <a:rPr lang="fa-IR" sz="2000" dirty="0">
                <a:latin typeface="Adobe Arabic"/>
                <a:ea typeface="Adobe Arabic"/>
                <a:cs typeface="B Zar" panose="00000400000000000000" pitchFamily="2" charset="-78"/>
              </a:rPr>
              <a:t>98 دستگاه دوربین ثبت تخلف ورود به مسیرهای ویژه (درصد تحقق 93؛ هدفگذاری سال 1395: 105 دستگاه)</a:t>
            </a:r>
          </a:p>
          <a:p>
            <a:pPr marL="536575" indent="-536575" algn="just">
              <a:lnSpc>
                <a:spcPct val="150000"/>
              </a:lnSpc>
              <a:buFont typeface="Wingdings" pitchFamily="2" charset="2"/>
              <a:buChar char="ü"/>
            </a:pPr>
            <a:r>
              <a:rPr lang="fa-IR" sz="2000" dirty="0" smtClean="0">
                <a:latin typeface="Adobe Arabic"/>
                <a:ea typeface="Adobe Arabic"/>
                <a:cs typeface="B Zar" panose="00000400000000000000" pitchFamily="2" charset="-78"/>
              </a:rPr>
              <a:t>نصب </a:t>
            </a:r>
            <a:r>
              <a:rPr lang="fa-IR" sz="2000" dirty="0">
                <a:latin typeface="Adobe Arabic"/>
                <a:ea typeface="Adobe Arabic"/>
                <a:cs typeface="B Zar" panose="00000400000000000000" pitchFamily="2" charset="-78"/>
              </a:rPr>
              <a:t>دوربین ثبت تخلف ورود غیرمجاز به محدوده زوج و فرد در 175 معبر تا پایان سال سوم برنامه (درصد تحقق 125؛ هدفگذاری سال 1395: 140 دستگاه</a:t>
            </a:r>
            <a:r>
              <a:rPr lang="fa-IR" sz="2000" dirty="0" smtClean="0">
                <a:latin typeface="Adobe Arabic"/>
                <a:ea typeface="Adobe Arabic"/>
                <a:cs typeface="B Zar" panose="00000400000000000000" pitchFamily="2" charset="-78"/>
              </a:rPr>
              <a:t>)</a:t>
            </a:r>
            <a:endParaRPr lang="fa-IR" sz="2000" dirty="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chemeClr val="accent2"/>
                  </a:solidFill>
                  <a:prstDash val="solid"/>
                </a:ln>
                <a:solidFill>
                  <a:schemeClr val="tx1"/>
                </a:solidFill>
                <a:cs typeface="B Titr" pitchFamily="2" charset="-78"/>
              </a:rPr>
              <a:t>مهمترین عملکردهای </a:t>
            </a:r>
            <a:r>
              <a:rPr lang="fa-IR" sz="2400" b="1" dirty="0" smtClean="0">
                <a:ln w="6600">
                  <a:solidFill>
                    <a:schemeClr val="accent2"/>
                  </a:solidFill>
                  <a:prstDash val="solid"/>
                </a:ln>
                <a:solidFill>
                  <a:schemeClr val="tx1"/>
                </a:solidFill>
                <a:cs typeface="B Titr" pitchFamily="2" charset="-78"/>
              </a:rPr>
              <a:t>سه ساله </a:t>
            </a:r>
            <a:r>
              <a:rPr lang="fa-IR" sz="2400" b="1" dirty="0">
                <a:ln w="6600">
                  <a:solidFill>
                    <a:schemeClr val="accent2"/>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chemeClr val="accent2"/>
                  </a:solidFill>
                  <a:prstDash val="solid"/>
                </a:ln>
                <a:solidFill>
                  <a:schemeClr val="tx1"/>
                </a:solidFill>
                <a:cs typeface="B Titr" pitchFamily="2" charset="-78"/>
              </a:rPr>
              <a:t>حوزه مأموریتی حمل و نقل و ترافیک</a:t>
            </a:r>
            <a:endParaRPr lang="en-US" sz="2400" b="1" dirty="0">
              <a:ln w="6600">
                <a:solidFill>
                  <a:schemeClr val="accent2"/>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49</a:t>
            </a:fld>
            <a:endParaRPr lang="fa-IR"/>
          </a:p>
        </p:txBody>
      </p:sp>
    </p:spTree>
    <p:extLst>
      <p:ext uri="{BB962C8B-B14F-4D97-AF65-F5344CB8AC3E}">
        <p14:creationId xmlns:p14="http://schemas.microsoft.com/office/powerpoint/2010/main" val="2917845961"/>
      </p:ext>
    </p:extLst>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1524000" y="180307"/>
            <a:ext cx="7434943" cy="59871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lIns="65306" tIns="32653" rIns="65306" bIns="32653" rtlCol="0" anchor="ctr"/>
          <a:lstStyle/>
          <a:p>
            <a:pPr algn="ctr"/>
            <a:r>
              <a:rPr lang="fa-IR" sz="2600" b="1" dirty="0" smtClean="0">
                <a:ln w="3175" cmpd="sng">
                  <a:solidFill>
                    <a:sysClr val="windowText" lastClr="000000"/>
                  </a:solidFill>
                  <a:prstDash val="solid"/>
                </a:ln>
                <a:solidFill>
                  <a:schemeClr val="tx1"/>
                </a:solidFill>
                <a:cs typeface="B Nazanin" panose="00000400000000000000" pitchFamily="2" charset="-78"/>
              </a:rPr>
              <a:t>فرایند تدوین برنامه </a:t>
            </a:r>
            <a:r>
              <a:rPr lang="fa-IR" sz="2600" b="1" dirty="0">
                <a:ln w="3175" cmpd="sng">
                  <a:solidFill>
                    <a:sysClr val="windowText" lastClr="000000"/>
                  </a:solidFill>
                  <a:prstDash val="solid"/>
                </a:ln>
                <a:solidFill>
                  <a:schemeClr val="tx1"/>
                </a:solidFill>
                <a:cs typeface="B Nazanin" panose="00000400000000000000" pitchFamily="2" charset="-78"/>
              </a:rPr>
              <a:t>پنجساله دوم شهرداری تهران </a:t>
            </a:r>
            <a:r>
              <a:rPr lang="fa-IR" sz="2000" b="1" dirty="0">
                <a:ln w="3175" cmpd="sng">
                  <a:solidFill>
                    <a:sysClr val="windowText" lastClr="000000"/>
                  </a:solidFill>
                  <a:prstDash val="solid"/>
                </a:ln>
                <a:solidFill>
                  <a:schemeClr val="tx1"/>
                </a:solidFill>
                <a:cs typeface="B Nazanin" panose="00000400000000000000" pitchFamily="2" charset="-78"/>
              </a:rPr>
              <a:t>(1397- 1393)</a:t>
            </a:r>
            <a:endParaRPr lang="en-US" sz="2000" b="1" dirty="0">
              <a:ln w="3175" cmpd="sng">
                <a:solidFill>
                  <a:sysClr val="windowText" lastClr="000000"/>
                </a:solidFill>
                <a:prstDash val="solid"/>
              </a:ln>
              <a:solidFill>
                <a:schemeClr val="tx1"/>
              </a:solidFill>
              <a:cs typeface="B Nazanin" panose="00000400000000000000" pitchFamily="2" charset="-78"/>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59194"/>
            <a:ext cx="9144000" cy="998806"/>
          </a:xfrm>
          <a:prstGeom prst="rect">
            <a:avLst/>
          </a:prstGeom>
        </p:spPr>
      </p:pic>
      <p:sp>
        <p:nvSpPr>
          <p:cNvPr id="3" name="Striped Right Arrow 2"/>
          <p:cNvSpPr/>
          <p:nvPr/>
        </p:nvSpPr>
        <p:spPr>
          <a:xfrm rot="5400000">
            <a:off x="3929743" y="2095500"/>
            <a:ext cx="1088571" cy="925286"/>
          </a:xfrm>
          <a:prstGeom prst="striped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a:p>
        </p:txBody>
      </p:sp>
      <p:sp>
        <p:nvSpPr>
          <p:cNvPr id="11" name="Rectangle 10"/>
          <p:cNvSpPr/>
          <p:nvPr/>
        </p:nvSpPr>
        <p:spPr>
          <a:xfrm>
            <a:off x="2498271" y="2013857"/>
            <a:ext cx="1387929" cy="631371"/>
          </a:xfrm>
          <a:prstGeom prst="rect">
            <a:avLst/>
          </a:prstGeom>
          <a:noFill/>
          <a:ln w="28575">
            <a:solidFill>
              <a:schemeClr val="tx1"/>
            </a:solidFill>
            <a:prstDash val="sysDash"/>
          </a:ln>
        </p:spPr>
        <p:style>
          <a:lnRef idx="1">
            <a:schemeClr val="accent5"/>
          </a:lnRef>
          <a:fillRef idx="3">
            <a:schemeClr val="accent5"/>
          </a:fillRef>
          <a:effectRef idx="2">
            <a:schemeClr val="accent5"/>
          </a:effectRef>
          <a:fontRef idx="minor">
            <a:schemeClr val="lt1"/>
          </a:fontRef>
        </p:style>
        <p:txBody>
          <a:bodyPr lIns="65306" tIns="32653" rIns="65306" bIns="32653" rtlCol="0" anchor="ctr"/>
          <a:lstStyle/>
          <a:p>
            <a:pPr algn="ctr" rtl="1"/>
            <a:r>
              <a:rPr lang="fa-IR" sz="1700" dirty="0">
                <a:ln w="3175" cmpd="sng">
                  <a:solidFill>
                    <a:sysClr val="windowText" lastClr="000000"/>
                  </a:solidFill>
                  <a:prstDash val="solid"/>
                </a:ln>
                <a:solidFill>
                  <a:srgbClr val="FFC000"/>
                </a:solidFill>
                <a:effectLst>
                  <a:outerShdw blurRad="63500" dir="3600000" algn="tl" rotWithShape="0">
                    <a:srgbClr val="000000">
                      <a:alpha val="70000"/>
                    </a:srgbClr>
                  </a:outerShdw>
                </a:effectLst>
                <a:cs typeface="B Koodak" pitchFamily="2" charset="-78"/>
              </a:rPr>
              <a:t>15 ماه و 17 روز</a:t>
            </a:r>
          </a:p>
          <a:p>
            <a:pPr algn="ctr" rtl="1"/>
            <a:r>
              <a:rPr lang="fa-IR" sz="1700" dirty="0">
                <a:ln w="3175" cmpd="sng">
                  <a:solidFill>
                    <a:sysClr val="windowText" lastClr="000000"/>
                  </a:solidFill>
                  <a:prstDash val="solid"/>
                </a:ln>
                <a:solidFill>
                  <a:srgbClr val="FFC000"/>
                </a:solidFill>
                <a:effectLst>
                  <a:outerShdw blurRad="63500" dir="3600000" algn="tl" rotWithShape="0">
                    <a:srgbClr val="000000">
                      <a:alpha val="70000"/>
                    </a:srgbClr>
                  </a:outerShdw>
                </a:effectLst>
                <a:cs typeface="B Koodak" pitchFamily="2" charset="-78"/>
              </a:rPr>
              <a:t> (472 روز)</a:t>
            </a:r>
            <a:endParaRPr lang="en-US" sz="1300" dirty="0">
              <a:ln w="3175" cmpd="sng">
                <a:solidFill>
                  <a:sysClr val="windowText" lastClr="000000"/>
                </a:solidFill>
                <a:prstDash val="solid"/>
              </a:ln>
              <a:solidFill>
                <a:srgbClr val="FFC000"/>
              </a:solidFill>
              <a:effectLst>
                <a:outerShdw blurRad="63500" dir="3600000" algn="tl" rotWithShape="0">
                  <a:srgbClr val="000000">
                    <a:alpha val="70000"/>
                  </a:srgbClr>
                </a:outerShdw>
              </a:effectLst>
              <a:cs typeface="B Koodak" pitchFamily="2" charset="-78"/>
            </a:endParaRPr>
          </a:p>
        </p:txBody>
      </p:sp>
      <p:sp>
        <p:nvSpPr>
          <p:cNvPr id="16" name="Striped Right Arrow 15"/>
          <p:cNvSpPr/>
          <p:nvPr/>
        </p:nvSpPr>
        <p:spPr>
          <a:xfrm rot="5400000">
            <a:off x="3913415" y="4003179"/>
            <a:ext cx="1088571" cy="925286"/>
          </a:xfrm>
          <a:prstGeom prst="striped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a:p>
        </p:txBody>
      </p:sp>
      <p:sp>
        <p:nvSpPr>
          <p:cNvPr id="21" name="Rectangle 20"/>
          <p:cNvSpPr/>
          <p:nvPr/>
        </p:nvSpPr>
        <p:spPr>
          <a:xfrm>
            <a:off x="2509157" y="4150137"/>
            <a:ext cx="1387929" cy="631371"/>
          </a:xfrm>
          <a:prstGeom prst="rect">
            <a:avLst/>
          </a:prstGeom>
          <a:noFill/>
          <a:ln w="28575">
            <a:solidFill>
              <a:schemeClr val="tx1"/>
            </a:solidFill>
            <a:prstDash val="sysDash"/>
          </a:ln>
        </p:spPr>
        <p:style>
          <a:lnRef idx="1">
            <a:schemeClr val="accent5"/>
          </a:lnRef>
          <a:fillRef idx="3">
            <a:schemeClr val="accent5"/>
          </a:fillRef>
          <a:effectRef idx="2">
            <a:schemeClr val="accent5"/>
          </a:effectRef>
          <a:fontRef idx="minor">
            <a:schemeClr val="lt1"/>
          </a:fontRef>
        </p:style>
        <p:txBody>
          <a:bodyPr lIns="65306" tIns="32653" rIns="65306" bIns="32653" rtlCol="0" anchor="ctr"/>
          <a:lstStyle/>
          <a:p>
            <a:pPr algn="ctr" rtl="1"/>
            <a:r>
              <a:rPr lang="fa-IR" sz="1700" dirty="0">
                <a:ln w="3175" cmpd="sng">
                  <a:solidFill>
                    <a:sysClr val="windowText" lastClr="000000"/>
                  </a:solidFill>
                  <a:prstDash val="solid"/>
                </a:ln>
                <a:solidFill>
                  <a:srgbClr val="FFC000"/>
                </a:solidFill>
                <a:effectLst>
                  <a:outerShdw blurRad="63500" dir="3600000" algn="tl" rotWithShape="0">
                    <a:srgbClr val="000000">
                      <a:alpha val="70000"/>
                    </a:srgbClr>
                  </a:outerShdw>
                </a:effectLst>
                <a:cs typeface="B Koodak" pitchFamily="2" charset="-78"/>
              </a:rPr>
              <a:t>6 ماه و 3 روز</a:t>
            </a:r>
          </a:p>
          <a:p>
            <a:pPr algn="ctr" rtl="1"/>
            <a:r>
              <a:rPr lang="fa-IR" sz="1700" dirty="0">
                <a:ln w="3175" cmpd="sng">
                  <a:solidFill>
                    <a:sysClr val="windowText" lastClr="000000"/>
                  </a:solidFill>
                  <a:prstDash val="solid"/>
                </a:ln>
                <a:solidFill>
                  <a:srgbClr val="FFC000"/>
                </a:solidFill>
                <a:effectLst>
                  <a:outerShdw blurRad="63500" dir="3600000" algn="tl" rotWithShape="0">
                    <a:srgbClr val="000000">
                      <a:alpha val="70000"/>
                    </a:srgbClr>
                  </a:outerShdw>
                </a:effectLst>
                <a:cs typeface="B Koodak" pitchFamily="2" charset="-78"/>
              </a:rPr>
              <a:t> (185روز)</a:t>
            </a:r>
            <a:endParaRPr lang="en-US" sz="1300" dirty="0">
              <a:ln w="3175" cmpd="sng">
                <a:solidFill>
                  <a:sysClr val="windowText" lastClr="000000"/>
                </a:solidFill>
                <a:prstDash val="solid"/>
              </a:ln>
              <a:solidFill>
                <a:srgbClr val="FFC000"/>
              </a:solidFill>
              <a:effectLst>
                <a:outerShdw blurRad="63500" dir="3600000" algn="tl" rotWithShape="0">
                  <a:srgbClr val="000000">
                    <a:alpha val="70000"/>
                  </a:srgbClr>
                </a:outerShdw>
              </a:effectLst>
              <a:cs typeface="B Koodak" pitchFamily="2" charset="-78"/>
            </a:endParaRPr>
          </a:p>
        </p:txBody>
      </p:sp>
      <p:sp>
        <p:nvSpPr>
          <p:cNvPr id="22" name="Rectangle 21"/>
          <p:cNvSpPr/>
          <p:nvPr/>
        </p:nvSpPr>
        <p:spPr>
          <a:xfrm>
            <a:off x="5388428" y="4150137"/>
            <a:ext cx="2449286" cy="631371"/>
          </a:xfrm>
          <a:prstGeom prst="rect">
            <a:avLst/>
          </a:prstGeom>
          <a:noFill/>
          <a:ln w="28575">
            <a:solidFill>
              <a:schemeClr val="tx1"/>
            </a:solidFill>
            <a:prstDash val="sysDash"/>
          </a:ln>
        </p:spPr>
        <p:style>
          <a:lnRef idx="1">
            <a:schemeClr val="accent5"/>
          </a:lnRef>
          <a:fillRef idx="3">
            <a:schemeClr val="accent5"/>
          </a:fillRef>
          <a:effectRef idx="2">
            <a:schemeClr val="accent5"/>
          </a:effectRef>
          <a:fontRef idx="minor">
            <a:schemeClr val="lt1"/>
          </a:fontRef>
        </p:style>
        <p:txBody>
          <a:bodyPr lIns="65306" tIns="32653" rIns="65306" bIns="32653" rtlCol="0" anchor="ctr"/>
          <a:lstStyle/>
          <a:p>
            <a:pPr algn="ctr" rtl="1"/>
            <a:r>
              <a:rPr lang="fa-IR" sz="1400" dirty="0">
                <a:ln w="3175" cmpd="sng">
                  <a:noFill/>
                  <a:prstDash val="solid"/>
                </a:ln>
                <a:solidFill>
                  <a:schemeClr val="tx1"/>
                </a:solidFill>
                <a:effectLst>
                  <a:outerShdw blurRad="63500" dir="3600000" algn="tl" rotWithShape="0">
                    <a:srgbClr val="000000">
                      <a:alpha val="70000"/>
                    </a:srgbClr>
                  </a:outerShdw>
                </a:effectLst>
                <a:cs typeface="B Koodak" pitchFamily="2" charset="-78"/>
              </a:rPr>
              <a:t>بررسی، تصویب و تایید احکام برنامه در شورای اسلامی و فرمانداری تهران</a:t>
            </a:r>
            <a:endParaRPr lang="en-US" sz="1100" dirty="0">
              <a:ln w="3175" cmpd="sng">
                <a:noFill/>
                <a:prstDash val="solid"/>
              </a:ln>
              <a:solidFill>
                <a:schemeClr val="tx1"/>
              </a:solidFill>
              <a:effectLst>
                <a:outerShdw blurRad="63500" dir="3600000" algn="tl" rotWithShape="0">
                  <a:srgbClr val="000000">
                    <a:alpha val="70000"/>
                  </a:srgbClr>
                </a:outerShdw>
              </a:effectLst>
              <a:cs typeface="B Koodak" pitchFamily="2" charset="-78"/>
            </a:endParaRPr>
          </a:p>
        </p:txBody>
      </p:sp>
      <p:grpSp>
        <p:nvGrpSpPr>
          <p:cNvPr id="24" name="Group 23"/>
          <p:cNvGrpSpPr/>
          <p:nvPr/>
        </p:nvGrpSpPr>
        <p:grpSpPr>
          <a:xfrm>
            <a:off x="816429" y="1017814"/>
            <a:ext cx="7347857" cy="778329"/>
            <a:chOff x="1143000" y="1424940"/>
            <a:chExt cx="10287000" cy="1089660"/>
          </a:xfrm>
        </p:grpSpPr>
        <p:grpSp>
          <p:nvGrpSpPr>
            <p:cNvPr id="5" name="Group 4"/>
            <p:cNvGrpSpPr/>
            <p:nvPr/>
          </p:nvGrpSpPr>
          <p:grpSpPr>
            <a:xfrm>
              <a:off x="1143000" y="1424940"/>
              <a:ext cx="10287000" cy="1089660"/>
              <a:chOff x="1143000" y="1691640"/>
              <a:chExt cx="10287000" cy="1089660"/>
            </a:xfrm>
          </p:grpSpPr>
          <p:sp>
            <p:nvSpPr>
              <p:cNvPr id="6" name="Rectangle 5"/>
              <p:cNvSpPr/>
              <p:nvPr/>
            </p:nvSpPr>
            <p:spPr>
              <a:xfrm>
                <a:off x="6781800" y="1691640"/>
                <a:ext cx="4648200" cy="1066800"/>
              </a:xfrm>
              <a:prstGeom prst="rect">
                <a:avLst/>
              </a:prstGeom>
              <a:solidFill>
                <a:schemeClr val="bg2">
                  <a:lumMod val="75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sz="2000" dirty="0">
                    <a:ln w="3175" cmpd="sng">
                      <a:solidFill>
                        <a:sysClr val="windowText" lastClr="000000"/>
                      </a:solidFill>
                      <a:prstDash val="solid"/>
                    </a:ln>
                    <a:solidFill>
                      <a:schemeClr val="tx1"/>
                    </a:solidFill>
                    <a:cs typeface="B Koodak" pitchFamily="2" charset="-78"/>
                  </a:rPr>
                  <a:t>ابلاغ چارچوب های کلی تدوین برنامه توسط شهردار محترم</a:t>
                </a:r>
                <a:endParaRPr lang="en-US" sz="1400" dirty="0">
                  <a:ln w="3175" cmpd="sng">
                    <a:solidFill>
                      <a:sysClr val="windowText" lastClr="000000"/>
                    </a:solidFill>
                    <a:prstDash val="solid"/>
                  </a:ln>
                  <a:solidFill>
                    <a:schemeClr val="tx1"/>
                  </a:solidFill>
                  <a:cs typeface="B Koodak" pitchFamily="2" charset="-78"/>
                </a:endParaRPr>
              </a:p>
            </p:txBody>
          </p:sp>
          <p:sp>
            <p:nvSpPr>
              <p:cNvPr id="9" name="Rectangle 8"/>
              <p:cNvSpPr/>
              <p:nvPr/>
            </p:nvSpPr>
            <p:spPr>
              <a:xfrm>
                <a:off x="1143000" y="1714500"/>
                <a:ext cx="4648200" cy="1066800"/>
              </a:xfrm>
              <a:prstGeom prst="rect">
                <a:avLst/>
              </a:prstGeom>
              <a:solidFill>
                <a:schemeClr val="bg2">
                  <a:lumMod val="75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sz="2000" dirty="0">
                    <a:ln w="3175" cmpd="sng">
                      <a:solidFill>
                        <a:sysClr val="windowText" lastClr="000000"/>
                      </a:solidFill>
                      <a:prstDash val="solid"/>
                    </a:ln>
                    <a:solidFill>
                      <a:schemeClr val="tx1"/>
                    </a:solidFill>
                    <a:cs typeface="B Koodak" pitchFamily="2" charset="-78"/>
                  </a:rPr>
                  <a:t>1391/05/11</a:t>
                </a:r>
                <a:endParaRPr lang="en-US" sz="1400" dirty="0">
                  <a:ln w="3175" cmpd="sng">
                    <a:solidFill>
                      <a:sysClr val="windowText" lastClr="000000"/>
                    </a:solidFill>
                    <a:prstDash val="solid"/>
                  </a:ln>
                  <a:solidFill>
                    <a:schemeClr val="tx1"/>
                  </a:solidFill>
                  <a:cs typeface="B Koodak" pitchFamily="2" charset="-78"/>
                </a:endParaRPr>
              </a:p>
            </p:txBody>
          </p:sp>
        </p:grpSp>
        <p:sp>
          <p:nvSpPr>
            <p:cNvPr id="15" name="Left-Right Arrow 14"/>
            <p:cNvSpPr/>
            <p:nvPr/>
          </p:nvSpPr>
          <p:spPr>
            <a:xfrm>
              <a:off x="5871210" y="1691640"/>
              <a:ext cx="784860" cy="533400"/>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a:off x="805543" y="3102428"/>
            <a:ext cx="7347857" cy="778329"/>
            <a:chOff x="1127760" y="4343400"/>
            <a:chExt cx="10287000" cy="1089660"/>
          </a:xfrm>
        </p:grpSpPr>
        <p:grpSp>
          <p:nvGrpSpPr>
            <p:cNvPr id="7" name="Group 6"/>
            <p:cNvGrpSpPr/>
            <p:nvPr/>
          </p:nvGrpSpPr>
          <p:grpSpPr>
            <a:xfrm>
              <a:off x="1127760" y="4343400"/>
              <a:ext cx="10287000" cy="1089660"/>
              <a:chOff x="1127760" y="4343400"/>
              <a:chExt cx="10287000" cy="1089660"/>
            </a:xfrm>
          </p:grpSpPr>
          <p:sp>
            <p:nvSpPr>
              <p:cNvPr id="12" name="Rectangle 11"/>
              <p:cNvSpPr/>
              <p:nvPr/>
            </p:nvSpPr>
            <p:spPr>
              <a:xfrm>
                <a:off x="6766560" y="4343400"/>
                <a:ext cx="4648200" cy="1066800"/>
              </a:xfrm>
              <a:prstGeom prst="rect">
                <a:avLst/>
              </a:prstGeom>
              <a:solidFill>
                <a:schemeClr val="accent3">
                  <a:lumMod val="75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sz="2000" dirty="0">
                    <a:ln w="3175" cmpd="sng">
                      <a:solidFill>
                        <a:sysClr val="windowText" lastClr="000000"/>
                      </a:solidFill>
                      <a:prstDash val="solid"/>
                    </a:ln>
                    <a:solidFill>
                      <a:srgbClr val="FFFFFF"/>
                    </a:solidFill>
                    <a:effectLst>
                      <a:outerShdw blurRad="63500" dir="3600000" algn="tl" rotWithShape="0">
                        <a:srgbClr val="000000">
                          <a:alpha val="70000"/>
                        </a:srgbClr>
                      </a:outerShdw>
                    </a:effectLst>
                    <a:cs typeface="B Koodak" pitchFamily="2" charset="-78"/>
                  </a:rPr>
                  <a:t>ارسال لایحه برنامه به شورای اسلامی شهر تهران</a:t>
                </a:r>
                <a:endParaRPr lang="en-US" sz="1400" dirty="0">
                  <a:ln w="3175" cmpd="sng">
                    <a:solidFill>
                      <a:sysClr val="windowText" lastClr="000000"/>
                    </a:solidFill>
                    <a:prstDash val="solid"/>
                  </a:ln>
                  <a:solidFill>
                    <a:srgbClr val="FFFFFF"/>
                  </a:solidFill>
                  <a:effectLst>
                    <a:outerShdw blurRad="63500" dir="3600000" algn="tl" rotWithShape="0">
                      <a:srgbClr val="000000">
                        <a:alpha val="70000"/>
                      </a:srgbClr>
                    </a:outerShdw>
                  </a:effectLst>
                  <a:cs typeface="B Koodak" pitchFamily="2" charset="-78"/>
                </a:endParaRPr>
              </a:p>
            </p:txBody>
          </p:sp>
          <p:sp>
            <p:nvSpPr>
              <p:cNvPr id="14" name="Rectangle 13"/>
              <p:cNvSpPr/>
              <p:nvPr/>
            </p:nvSpPr>
            <p:spPr>
              <a:xfrm>
                <a:off x="1127760" y="4366260"/>
                <a:ext cx="4648200" cy="1066800"/>
              </a:xfrm>
              <a:prstGeom prst="rect">
                <a:avLst/>
              </a:prstGeom>
              <a:solidFill>
                <a:schemeClr val="accent3">
                  <a:lumMod val="75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sz="2000" dirty="0">
                    <a:ln w="3175" cmpd="sng">
                      <a:solidFill>
                        <a:sysClr val="windowText" lastClr="000000"/>
                      </a:solidFill>
                      <a:prstDash val="solid"/>
                    </a:ln>
                    <a:solidFill>
                      <a:srgbClr val="FFFFFF"/>
                    </a:solidFill>
                    <a:effectLst>
                      <a:outerShdw blurRad="63500" dir="3600000" algn="tl" rotWithShape="0">
                        <a:srgbClr val="000000">
                          <a:alpha val="70000"/>
                        </a:srgbClr>
                      </a:outerShdw>
                    </a:effectLst>
                    <a:cs typeface="B Koodak" pitchFamily="2" charset="-78"/>
                  </a:rPr>
                  <a:t>1392/08/28</a:t>
                </a:r>
                <a:endParaRPr lang="en-US" sz="1400" dirty="0">
                  <a:ln w="3175" cmpd="sng">
                    <a:solidFill>
                      <a:sysClr val="windowText" lastClr="000000"/>
                    </a:solidFill>
                    <a:prstDash val="solid"/>
                  </a:ln>
                  <a:solidFill>
                    <a:srgbClr val="FFFFFF"/>
                  </a:solidFill>
                  <a:effectLst>
                    <a:outerShdw blurRad="63500" dir="3600000" algn="tl" rotWithShape="0">
                      <a:srgbClr val="000000">
                        <a:alpha val="70000"/>
                      </a:srgbClr>
                    </a:outerShdw>
                  </a:effectLst>
                  <a:cs typeface="B Koodak" pitchFamily="2" charset="-78"/>
                </a:endParaRPr>
              </a:p>
            </p:txBody>
          </p:sp>
        </p:grpSp>
        <p:sp>
          <p:nvSpPr>
            <p:cNvPr id="26" name="Left-Right Arrow 25"/>
            <p:cNvSpPr/>
            <p:nvPr/>
          </p:nvSpPr>
          <p:spPr>
            <a:xfrm>
              <a:off x="5871210" y="4632960"/>
              <a:ext cx="784860" cy="533400"/>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89214" y="5010108"/>
            <a:ext cx="7347857" cy="778329"/>
            <a:chOff x="1104900" y="7014151"/>
            <a:chExt cx="10287000" cy="1089660"/>
          </a:xfrm>
        </p:grpSpPr>
        <p:grpSp>
          <p:nvGrpSpPr>
            <p:cNvPr id="17" name="Group 16"/>
            <p:cNvGrpSpPr/>
            <p:nvPr/>
          </p:nvGrpSpPr>
          <p:grpSpPr>
            <a:xfrm>
              <a:off x="1104900" y="7014151"/>
              <a:ext cx="10287000" cy="1089660"/>
              <a:chOff x="1127760" y="4343400"/>
              <a:chExt cx="10287000" cy="1089660"/>
            </a:xfrm>
          </p:grpSpPr>
          <p:sp>
            <p:nvSpPr>
              <p:cNvPr id="18" name="Rectangle 17"/>
              <p:cNvSpPr/>
              <p:nvPr/>
            </p:nvSpPr>
            <p:spPr>
              <a:xfrm>
                <a:off x="6766560" y="4343400"/>
                <a:ext cx="4648200" cy="1066800"/>
              </a:xfrm>
              <a:prstGeom prst="rect">
                <a:avLst/>
              </a:prstGeom>
              <a:solidFill>
                <a:srgbClr val="FFC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sz="2000" dirty="0">
                    <a:ln w="3175" cmpd="sng">
                      <a:solidFill>
                        <a:sysClr val="windowText" lastClr="000000"/>
                      </a:solidFill>
                      <a:prstDash val="solid"/>
                    </a:ln>
                    <a:solidFill>
                      <a:srgbClr val="FFFFFF"/>
                    </a:solidFill>
                    <a:effectLst>
                      <a:outerShdw blurRad="63500" dir="3600000" algn="tl" rotWithShape="0">
                        <a:srgbClr val="000000">
                          <a:alpha val="70000"/>
                        </a:srgbClr>
                      </a:outerShdw>
                    </a:effectLst>
                    <a:cs typeface="B Koodak" pitchFamily="2" charset="-78"/>
                  </a:rPr>
                  <a:t>ابلاغ مصوبه برنامه پنجساله به شهرداری تهران</a:t>
                </a:r>
                <a:endParaRPr lang="en-US" sz="1400" dirty="0">
                  <a:ln w="3175" cmpd="sng">
                    <a:solidFill>
                      <a:sysClr val="windowText" lastClr="000000"/>
                    </a:solidFill>
                    <a:prstDash val="solid"/>
                  </a:ln>
                  <a:solidFill>
                    <a:srgbClr val="FFFFFF"/>
                  </a:solidFill>
                  <a:effectLst>
                    <a:outerShdw blurRad="63500" dir="3600000" algn="tl" rotWithShape="0">
                      <a:srgbClr val="000000">
                        <a:alpha val="70000"/>
                      </a:srgbClr>
                    </a:outerShdw>
                  </a:effectLst>
                  <a:cs typeface="B Koodak" pitchFamily="2" charset="-78"/>
                </a:endParaRPr>
              </a:p>
            </p:txBody>
          </p:sp>
          <p:sp>
            <p:nvSpPr>
              <p:cNvPr id="20" name="Rectangle 19"/>
              <p:cNvSpPr/>
              <p:nvPr/>
            </p:nvSpPr>
            <p:spPr>
              <a:xfrm>
                <a:off x="1127760" y="4366260"/>
                <a:ext cx="4648200" cy="1066800"/>
              </a:xfrm>
              <a:prstGeom prst="rect">
                <a:avLst/>
              </a:prstGeom>
              <a:solidFill>
                <a:srgbClr val="FFC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sz="2000" dirty="0">
                    <a:ln w="3175" cmpd="sng">
                      <a:solidFill>
                        <a:sysClr val="windowText" lastClr="000000"/>
                      </a:solidFill>
                      <a:prstDash val="solid"/>
                    </a:ln>
                    <a:solidFill>
                      <a:srgbClr val="FFFFFF"/>
                    </a:solidFill>
                    <a:effectLst>
                      <a:outerShdw blurRad="63500" dir="3600000" algn="tl" rotWithShape="0">
                        <a:srgbClr val="000000">
                          <a:alpha val="70000"/>
                        </a:srgbClr>
                      </a:outerShdw>
                    </a:effectLst>
                    <a:cs typeface="B Koodak" pitchFamily="2" charset="-78"/>
                  </a:rPr>
                  <a:t>1393/02/31</a:t>
                </a:r>
                <a:endParaRPr lang="en-US" sz="1400" dirty="0">
                  <a:ln w="3175" cmpd="sng">
                    <a:solidFill>
                      <a:sysClr val="windowText" lastClr="000000"/>
                    </a:solidFill>
                    <a:prstDash val="solid"/>
                  </a:ln>
                  <a:solidFill>
                    <a:srgbClr val="FFFFFF"/>
                  </a:solidFill>
                  <a:effectLst>
                    <a:outerShdw blurRad="63500" dir="3600000" algn="tl" rotWithShape="0">
                      <a:srgbClr val="000000">
                        <a:alpha val="70000"/>
                      </a:srgbClr>
                    </a:outerShdw>
                  </a:effectLst>
                  <a:cs typeface="B Koodak" pitchFamily="2" charset="-78"/>
                </a:endParaRPr>
              </a:p>
            </p:txBody>
          </p:sp>
        </p:grpSp>
        <p:sp>
          <p:nvSpPr>
            <p:cNvPr id="28" name="Left-Right Arrow 27"/>
            <p:cNvSpPr/>
            <p:nvPr/>
          </p:nvSpPr>
          <p:spPr>
            <a:xfrm>
              <a:off x="5871210" y="7303711"/>
              <a:ext cx="784860" cy="533400"/>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5388428" y="2013857"/>
            <a:ext cx="2449286" cy="631371"/>
          </a:xfrm>
          <a:prstGeom prst="rect">
            <a:avLst/>
          </a:prstGeom>
          <a:noFill/>
          <a:ln w="28575">
            <a:solidFill>
              <a:schemeClr val="tx1"/>
            </a:solidFill>
            <a:prstDash val="sysDash"/>
          </a:ln>
        </p:spPr>
        <p:style>
          <a:lnRef idx="1">
            <a:schemeClr val="accent5"/>
          </a:lnRef>
          <a:fillRef idx="3">
            <a:schemeClr val="accent5"/>
          </a:fillRef>
          <a:effectRef idx="2">
            <a:schemeClr val="accent5"/>
          </a:effectRef>
          <a:fontRef idx="minor">
            <a:schemeClr val="lt1"/>
          </a:fontRef>
        </p:style>
        <p:txBody>
          <a:bodyPr lIns="65306" tIns="32653" rIns="65306" bIns="32653" rtlCol="0" anchor="ctr"/>
          <a:lstStyle/>
          <a:p>
            <a:pPr algn="ctr" rtl="1"/>
            <a:r>
              <a:rPr lang="fa-IR" sz="1400" dirty="0">
                <a:ln w="3175" cmpd="sng">
                  <a:noFill/>
                  <a:prstDash val="solid"/>
                </a:ln>
                <a:solidFill>
                  <a:schemeClr val="tx1"/>
                </a:solidFill>
                <a:effectLst>
                  <a:outerShdw blurRad="63500" dir="3600000" algn="tl" rotWithShape="0">
                    <a:srgbClr val="000000">
                      <a:alpha val="70000"/>
                    </a:srgbClr>
                  </a:outerShdw>
                </a:effectLst>
                <a:cs typeface="B Koodak" pitchFamily="2" charset="-78"/>
              </a:rPr>
              <a:t>تدوین برنامه در دبیرخانه تدوین برنامه با همکاری بدنه شهرداری</a:t>
            </a:r>
            <a:endParaRPr lang="en-US" sz="1100" dirty="0">
              <a:ln w="3175" cmpd="sng">
                <a:noFill/>
                <a:prstDash val="solid"/>
              </a:ln>
              <a:solidFill>
                <a:schemeClr val="tx1"/>
              </a:solidFill>
              <a:effectLst>
                <a:outerShdw blurRad="63500" dir="3600000" algn="tl" rotWithShape="0">
                  <a:srgbClr val="000000">
                    <a:alpha val="70000"/>
                  </a:srgbClr>
                </a:outerShdw>
              </a:effectLst>
              <a:cs typeface="B Koodak" pitchFamily="2" charset="-78"/>
            </a:endParaRPr>
          </a:p>
        </p:txBody>
      </p:sp>
      <p:sp>
        <p:nvSpPr>
          <p:cNvPr id="31" name="Action Button: Forward or Next 30">
            <a:hlinkClick r:id="" action="ppaction://hlinkshowjump?jump=nextslide" highlightClick="1"/>
          </p:cNvPr>
          <p:cNvSpPr/>
          <p:nvPr/>
        </p:nvSpPr>
        <p:spPr>
          <a:xfrm>
            <a:off x="190560" y="242583"/>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Slide Number Placeholder 3"/>
          <p:cNvSpPr>
            <a:spLocks noGrp="1"/>
          </p:cNvSpPr>
          <p:nvPr>
            <p:ph type="sldNum" sz="quarter" idx="12"/>
          </p:nvPr>
        </p:nvSpPr>
        <p:spPr/>
        <p:txBody>
          <a:bodyPr/>
          <a:lstStyle/>
          <a:p>
            <a:fld id="{8AF34D74-9CAA-4A47-A7FD-3A4E4E9E2722}" type="slidenum">
              <a:rPr lang="fa-IR" smtClean="0"/>
              <a:pPr/>
              <a:t>5</a:t>
            </a:fld>
            <a:endParaRPr lang="fa-IR"/>
          </a:p>
        </p:txBody>
      </p:sp>
    </p:spTree>
    <p:extLst>
      <p:ext uri="{BB962C8B-B14F-4D97-AF65-F5344CB8AC3E}">
        <p14:creationId xmlns:p14="http://schemas.microsoft.com/office/powerpoint/2010/main" val="3577399021"/>
      </p:ext>
    </p:extLst>
  </p:cSld>
  <p:clrMapOvr>
    <a:masterClrMapping/>
  </p:clrMapOvr>
  <p:transition spd="med"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85800" y="1825406"/>
            <a:ext cx="7875388" cy="4651594"/>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2" action="ppaction://hlinkfile"/>
              </a:rPr>
              <a:t>ماده 19بند </a:t>
            </a:r>
            <a:r>
              <a:rPr lang="fa-IR" sz="2000" b="1" dirty="0" smtClean="0">
                <a:latin typeface="Adobe Arabic"/>
                <a:ea typeface="Adobe Arabic"/>
                <a:cs typeface="B Zar" panose="00000400000000000000" pitchFamily="2" charset="-78"/>
                <a:hlinkClick r:id="rId2" action="ppaction://hlinkfile"/>
              </a:rPr>
              <a:t>پ</a:t>
            </a:r>
            <a:r>
              <a:rPr lang="fa-IR" sz="2000" b="1" dirty="0" smtClean="0">
                <a:latin typeface="Adobe Arabic"/>
                <a:ea typeface="Adobe Arabic"/>
                <a:cs typeface="B Zar" panose="00000400000000000000" pitchFamily="2" charset="-78"/>
              </a:rPr>
              <a:t>:</a:t>
            </a:r>
          </a:p>
          <a:p>
            <a:pPr marL="0" indent="0" algn="just">
              <a:lnSpc>
                <a:spcPct val="150000"/>
              </a:lnSpc>
              <a:buNone/>
            </a:pPr>
            <a:r>
              <a:rPr lang="fa-IR" sz="2000" dirty="0">
                <a:latin typeface="Adobe Arabic"/>
                <a:ea typeface="Adobe Arabic"/>
                <a:cs typeface="B Zar" panose="00000400000000000000" pitchFamily="2" charset="-78"/>
              </a:rPr>
              <a:t>افزایش 14درصدی ظرفیت ذخیره سازی اطلاعات ( به طور متوسط زمان ذخیره سازی اطلاعات از 84 ساعت به 96 ساعت افزایش یافته است</a:t>
            </a:r>
            <a:r>
              <a:rPr lang="fa-IR" sz="2000" dirty="0" smtClean="0">
                <a:latin typeface="Adobe Arabic"/>
                <a:ea typeface="Adobe Arabic"/>
                <a:cs typeface="B Zar" panose="00000400000000000000" pitchFamily="2" charset="-78"/>
              </a:rPr>
              <a:t>).</a:t>
            </a:r>
          </a:p>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2" action="ppaction://hlinkfile"/>
              </a:rPr>
              <a:t>ماده 19بند ت</a:t>
            </a:r>
            <a:r>
              <a:rPr lang="fa-IR" sz="2000" b="1" dirty="0" smtClean="0">
                <a:latin typeface="Adobe Arabic"/>
                <a:ea typeface="Adobe Arabic"/>
                <a:cs typeface="B Zar" panose="00000400000000000000" pitchFamily="2" charset="-78"/>
              </a:rPr>
              <a:t>:</a:t>
            </a:r>
          </a:p>
          <a:p>
            <a:pPr marL="0" indent="0" algn="just">
              <a:lnSpc>
                <a:spcPct val="150000"/>
              </a:lnSpc>
              <a:buNone/>
            </a:pPr>
            <a:r>
              <a:rPr lang="fa-IR" sz="2000" dirty="0">
                <a:latin typeface="Adobe Arabic"/>
                <a:ea typeface="Adobe Arabic"/>
                <a:cs typeface="B Zar" panose="00000400000000000000" pitchFamily="2" charset="-78"/>
              </a:rPr>
              <a:t>اجرای 1359 کیلومتر مسیر فیبرنوری (درصد تحقق 87؛ هدف تا پایان سال 1395: 1560 کیلومتر)</a:t>
            </a:r>
          </a:p>
          <a:p>
            <a:pPr algn="just">
              <a:lnSpc>
                <a:spcPct val="150000"/>
              </a:lnSpc>
            </a:pPr>
            <a:r>
              <a:rPr lang="fa-IR" sz="2000" b="1" dirty="0">
                <a:latin typeface="Adobe Arabic"/>
                <a:ea typeface="Adobe Arabic"/>
                <a:cs typeface="B Zar" panose="00000400000000000000" pitchFamily="2" charset="-78"/>
              </a:rPr>
              <a:t>در راستای تحقق </a:t>
            </a:r>
            <a:r>
              <a:rPr lang="fa-IR" sz="2000" b="1" dirty="0">
                <a:latin typeface="Adobe Arabic"/>
                <a:ea typeface="Adobe Arabic"/>
                <a:cs typeface="B Zar" panose="00000400000000000000" pitchFamily="2" charset="-78"/>
                <a:hlinkClick r:id="rId3" action="ppaction://hlinkfile"/>
              </a:rPr>
              <a:t>ماده 19بند ث</a:t>
            </a:r>
            <a:r>
              <a:rPr lang="fa-IR" sz="2000" b="1" dirty="0">
                <a:latin typeface="Adobe Arabic"/>
                <a:ea typeface="Adobe Arabic"/>
                <a:cs typeface="B Zar" panose="00000400000000000000" pitchFamily="2" charset="-78"/>
              </a:rPr>
              <a:t>:</a:t>
            </a:r>
          </a:p>
          <a:p>
            <a:pPr marL="0" indent="0" algn="just">
              <a:lnSpc>
                <a:spcPct val="150000"/>
              </a:lnSpc>
              <a:buNone/>
            </a:pPr>
            <a:r>
              <a:rPr lang="fa-IR" sz="2000" dirty="0">
                <a:latin typeface="Adobe Arabic"/>
                <a:ea typeface="Adobe Arabic"/>
                <a:cs typeface="B Zar" panose="00000400000000000000" pitchFamily="2" charset="-78"/>
              </a:rPr>
              <a:t>نصب 1400 دستگاه دوربین نظارت تصویری (درصد تحقق 112؛ هدف تا پایان سال 1395: 1250 دستگاه)</a:t>
            </a:r>
          </a:p>
          <a:p>
            <a:pPr marL="0" indent="0" algn="just">
              <a:lnSpc>
                <a:spcPct val="150000"/>
              </a:lnSpc>
              <a:buNone/>
            </a:pPr>
            <a:endParaRPr lang="fa-IR" sz="2000" dirty="0">
              <a:latin typeface="Adobe Arabic"/>
              <a:ea typeface="Adobe Arabic"/>
              <a:cs typeface="B Zar" panose="00000400000000000000" pitchFamily="2" charset="-78"/>
            </a:endParaRP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50</a:t>
            </a:fld>
            <a:endParaRPr lang="fa-IR"/>
          </a:p>
        </p:txBody>
      </p:sp>
    </p:spTree>
    <p:extLst>
      <p:ext uri="{BB962C8B-B14F-4D97-AF65-F5344CB8AC3E}">
        <p14:creationId xmlns:p14="http://schemas.microsoft.com/office/powerpoint/2010/main" val="3261348"/>
      </p:ext>
    </p:extLst>
  </p:cSld>
  <p:clrMapOvr>
    <a:masterClrMapping/>
  </p:clrMapOvr>
  <p:transition spd="med" advClick="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85800" y="1825406"/>
            <a:ext cx="7875388" cy="4651594"/>
          </a:xfrm>
          <a:noFill/>
          <a:ln>
            <a:noFill/>
          </a:ln>
        </p:spPr>
        <p:txBody>
          <a:bodyPr>
            <a:noAutofit/>
          </a:bodyPr>
          <a:lstStyle/>
          <a:p>
            <a:pPr algn="just">
              <a:lnSpc>
                <a:spcPct val="150000"/>
              </a:lnSpc>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2" action="ppaction://hlinkfile"/>
              </a:rPr>
              <a:t>تحقق ماده </a:t>
            </a:r>
            <a:r>
              <a:rPr lang="fa-IR" sz="2000" b="1" dirty="0" smtClean="0">
                <a:latin typeface="Adobe Arabic"/>
                <a:ea typeface="Adobe Arabic"/>
                <a:cs typeface="B Zar" panose="00000400000000000000" pitchFamily="2" charset="-78"/>
                <a:hlinkClick r:id="rId2" action="ppaction://hlinkfile"/>
              </a:rPr>
              <a:t>20</a:t>
            </a:r>
            <a:r>
              <a:rPr lang="fa-IR" sz="2000" b="1" dirty="0" smtClean="0">
                <a:latin typeface="Adobe Arabic"/>
                <a:ea typeface="Adobe Arabic"/>
                <a:cs typeface="B Zar" panose="00000400000000000000" pitchFamily="2" charset="-78"/>
              </a:rPr>
              <a:t>:</a:t>
            </a:r>
            <a:r>
              <a:rPr lang="fa-IR" sz="2000" dirty="0">
                <a:latin typeface="Adobe Arabic"/>
                <a:ea typeface="Adobe Arabic"/>
                <a:cs typeface="B Zar" panose="00000400000000000000" pitchFamily="2" charset="-78"/>
              </a:rPr>
              <a:t>	</a:t>
            </a:r>
            <a:endParaRPr lang="fa-IR" sz="2000" dirty="0" smtClean="0">
              <a:latin typeface="Adobe Arabic"/>
              <a:ea typeface="Adobe Arabic"/>
              <a:cs typeface="B Zar" panose="00000400000000000000" pitchFamily="2" charset="-78"/>
            </a:endParaRPr>
          </a:p>
          <a:p>
            <a:pPr marL="0" indent="0" algn="just">
              <a:lnSpc>
                <a:spcPct val="150000"/>
              </a:lnSpc>
              <a:buNone/>
            </a:pPr>
            <a:r>
              <a:rPr lang="fa-IR" sz="2000" dirty="0">
                <a:latin typeface="Adobe Arabic"/>
                <a:ea typeface="Adobe Arabic"/>
                <a:cs typeface="B Zar" panose="00000400000000000000" pitchFamily="2" charset="-78"/>
              </a:rPr>
              <a:t>راه اندازی سامانه مدیریت یکپارچه حمل و نقل بار و کالا (بارانه) به منظور شناسایی شرکتها و رانندگان  فعال در حمل بار و کالا و تهیه مقدمات صدور بارنامه</a:t>
            </a:r>
          </a:p>
        </p:txBody>
      </p:sp>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حمل و نقل و ترافیک</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51</a:t>
            </a:fld>
            <a:endParaRPr lang="fa-IR"/>
          </a:p>
        </p:txBody>
      </p:sp>
    </p:spTree>
    <p:extLst>
      <p:ext uri="{BB962C8B-B14F-4D97-AF65-F5344CB8AC3E}">
        <p14:creationId xmlns:p14="http://schemas.microsoft.com/office/powerpoint/2010/main" val="1333065808"/>
      </p:ext>
    </p:extLst>
  </p:cSld>
  <p:clrMapOvr>
    <a:masterClrMapping/>
  </p:clrMapOvr>
  <p:transition spd="med"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ADF0A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sz="3200" b="1" dirty="0">
              <a:solidFill>
                <a:schemeClr val="tx1"/>
              </a:solidFill>
              <a:cs typeface="B Nazanin" panose="00000400000000000000" pitchFamily="2" charset="-78"/>
            </a:endParaRPr>
          </a:p>
        </p:txBody>
      </p:sp>
      <p:sp>
        <p:nvSpPr>
          <p:cNvPr id="6" name="Title 1"/>
          <p:cNvSpPr txBox="1">
            <a:spLocks/>
          </p:cNvSpPr>
          <p:nvPr/>
        </p:nvSpPr>
        <p:spPr>
          <a:xfrm>
            <a:off x="457200" y="0"/>
            <a:ext cx="8229600" cy="1142999"/>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ln w="6600">
                  <a:solidFill>
                    <a:srgbClr val="DE7E18"/>
                  </a:solidFill>
                  <a:prstDash val="solid"/>
                </a:ln>
                <a:solidFill>
                  <a:schemeClr val="tx1"/>
                </a:solidFill>
                <a:cs typeface="B Titr" pitchFamily="2" charset="-78"/>
              </a:rPr>
              <a:t>جدول مهم ترین اهداف کمی حوزه مأموریتی حمل و نقل و ترافیک</a:t>
            </a:r>
          </a:p>
          <a:p>
            <a:pPr algn="ctr" rtl="1"/>
            <a:endParaRPr lang="fa-IR" sz="2400" b="1" dirty="0">
              <a:ln w="6600">
                <a:solidFill>
                  <a:srgbClr val="DE7E18"/>
                </a:solidFill>
                <a:prstDash val="solid"/>
              </a:ln>
              <a:solidFill>
                <a:schemeClr val="tx1"/>
              </a:solidFill>
              <a:cs typeface="B Titr"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2381693"/>
              </p:ext>
            </p:extLst>
          </p:nvPr>
        </p:nvGraphicFramePr>
        <p:xfrm>
          <a:off x="304800" y="1600204"/>
          <a:ext cx="8458200" cy="4876800"/>
        </p:xfrm>
        <a:graphic>
          <a:graphicData uri="http://schemas.openxmlformats.org/drawingml/2006/table">
            <a:tbl>
              <a:tblPr rtl="1" firstRow="1" firstCol="1" bandRow="1">
                <a:tableStyleId>{FABFCF23-3B69-468F-B69F-88F6DE6A72F2}</a:tableStyleId>
              </a:tblPr>
              <a:tblGrid>
                <a:gridCol w="4541520"/>
                <a:gridCol w="1310640"/>
                <a:gridCol w="1402080"/>
                <a:gridCol w="1203960"/>
              </a:tblGrid>
              <a:tr h="1005153">
                <a:tc>
                  <a:txBody>
                    <a:bodyPr/>
                    <a:lstStyle/>
                    <a:p>
                      <a:pPr algn="ctr" rtl="1">
                        <a:lnSpc>
                          <a:spcPct val="107000"/>
                        </a:lnSpc>
                        <a:spcAft>
                          <a:spcPts val="0"/>
                        </a:spcAft>
                      </a:pPr>
                      <a:r>
                        <a:rPr lang="fa-IR" sz="2000" b="0" dirty="0">
                          <a:effectLst/>
                          <a:cs typeface="B Zar" panose="00000400000000000000" pitchFamily="2" charset="-78"/>
                        </a:rPr>
                        <a:t>عنوان</a:t>
                      </a:r>
                      <a:endParaRPr lang="en-US" sz="3200" b="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6000"/>
                        </a:lnSpc>
                        <a:spcAft>
                          <a:spcPts val="0"/>
                        </a:spcAft>
                      </a:pPr>
                      <a:r>
                        <a:rPr lang="fa-IR" sz="2000" b="0">
                          <a:effectLst/>
                          <a:cs typeface="B Zar" panose="00000400000000000000" pitchFamily="2" charset="-78"/>
                        </a:rPr>
                        <a:t>هدف سال 1395</a:t>
                      </a:r>
                      <a:endParaRPr lang="en-US" sz="3200" b="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6000"/>
                        </a:lnSpc>
                        <a:spcAft>
                          <a:spcPts val="0"/>
                        </a:spcAft>
                      </a:pPr>
                      <a:r>
                        <a:rPr lang="fa-IR" sz="2000" b="0">
                          <a:effectLst/>
                          <a:cs typeface="B Zar" panose="00000400000000000000" pitchFamily="2" charset="-78"/>
                        </a:rPr>
                        <a:t>عملکرد سال 1395</a:t>
                      </a:r>
                      <a:endParaRPr lang="en-US" sz="3200" b="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2000" b="0" dirty="0">
                          <a:effectLst/>
                          <a:cs typeface="B Zar" panose="00000400000000000000" pitchFamily="2" charset="-78"/>
                        </a:rPr>
                        <a:t>درصد تحقق</a:t>
                      </a:r>
                      <a:endParaRPr lang="en-US" sz="3200" b="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430183">
                <a:tc>
                  <a:txBody>
                    <a:bodyPr/>
                    <a:lstStyle/>
                    <a:p>
                      <a:pPr algn="r" rtl="1">
                        <a:lnSpc>
                          <a:spcPct val="107000"/>
                        </a:lnSpc>
                        <a:spcAft>
                          <a:spcPts val="0"/>
                        </a:spcAft>
                      </a:pPr>
                      <a:r>
                        <a:rPr lang="fa-IR" sz="1400" dirty="0">
                          <a:effectLst/>
                          <a:cs typeface="B Zar" panose="00000400000000000000" pitchFamily="2" charset="-78"/>
                        </a:rPr>
                        <a:t>بازسازی اتوبوس های فرسوده ناوگان حمل‏ونقل عمومی</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500</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464</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dirty="0">
                          <a:effectLst/>
                          <a:cs typeface="B Zar" panose="00000400000000000000" pitchFamily="2" charset="-78"/>
                        </a:rPr>
                        <a:t>93</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430183">
                <a:tc>
                  <a:txBody>
                    <a:bodyPr/>
                    <a:lstStyle/>
                    <a:p>
                      <a:pPr algn="r" rtl="1">
                        <a:lnSpc>
                          <a:spcPct val="107000"/>
                        </a:lnSpc>
                        <a:spcAft>
                          <a:spcPts val="0"/>
                        </a:spcAft>
                      </a:pPr>
                      <a:r>
                        <a:rPr lang="fa-IR" sz="1400" dirty="0">
                          <a:effectLst/>
                          <a:cs typeface="B Zar" panose="00000400000000000000" pitchFamily="2" charset="-78"/>
                        </a:rPr>
                        <a:t>احداث، تکمیل و تجهیز شهرک آموزش ترافیک در سال</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17</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15</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88</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430183">
                <a:tc>
                  <a:txBody>
                    <a:bodyPr/>
                    <a:lstStyle/>
                    <a:p>
                      <a:pPr algn="r" rtl="1">
                        <a:lnSpc>
                          <a:spcPct val="107000"/>
                        </a:lnSpc>
                        <a:spcAft>
                          <a:spcPts val="0"/>
                        </a:spcAft>
                      </a:pPr>
                      <a:r>
                        <a:rPr lang="fa-IR" sz="1400" dirty="0">
                          <a:effectLst/>
                          <a:cs typeface="B Zar" panose="00000400000000000000" pitchFamily="2" charset="-78"/>
                        </a:rPr>
                        <a:t>طول خطوط اتوبوسرانی تندرو و ویژه</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191</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194.5</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dirty="0">
                          <a:effectLst/>
                          <a:cs typeface="B Zar" panose="00000400000000000000" pitchFamily="2" charset="-78"/>
                        </a:rPr>
                        <a:t>100.0</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430183">
                <a:tc>
                  <a:txBody>
                    <a:bodyPr/>
                    <a:lstStyle/>
                    <a:p>
                      <a:pPr algn="r" rtl="1">
                        <a:lnSpc>
                          <a:spcPct val="107000"/>
                        </a:lnSpc>
                        <a:spcAft>
                          <a:spcPts val="0"/>
                        </a:spcAft>
                      </a:pPr>
                      <a:r>
                        <a:rPr lang="fa-IR" sz="1400" dirty="0">
                          <a:effectLst/>
                          <a:cs typeface="B Zar" panose="00000400000000000000" pitchFamily="2" charset="-78"/>
                        </a:rPr>
                        <a:t>سهم قطار شهری از کل جابجایی‏های درون شهری</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20/4</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18</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88.0</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430183">
                <a:tc>
                  <a:txBody>
                    <a:bodyPr/>
                    <a:lstStyle/>
                    <a:p>
                      <a:pPr algn="r" rtl="1">
                        <a:lnSpc>
                          <a:spcPct val="107000"/>
                        </a:lnSpc>
                        <a:spcAft>
                          <a:spcPts val="0"/>
                        </a:spcAft>
                      </a:pPr>
                      <a:r>
                        <a:rPr lang="fa-IR" sz="1400" dirty="0">
                          <a:effectLst/>
                          <a:cs typeface="B Zar" panose="00000400000000000000" pitchFamily="2" charset="-78"/>
                        </a:rPr>
                        <a:t>طول پیاده راه احداث شده</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15</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12.3</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82.0</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430183">
                <a:tc>
                  <a:txBody>
                    <a:bodyPr/>
                    <a:lstStyle/>
                    <a:p>
                      <a:pPr algn="r" rtl="1">
                        <a:lnSpc>
                          <a:spcPct val="107000"/>
                        </a:lnSpc>
                        <a:spcAft>
                          <a:spcPts val="0"/>
                        </a:spcAft>
                      </a:pPr>
                      <a:r>
                        <a:rPr lang="fa-IR" sz="1400" dirty="0">
                          <a:effectLst/>
                          <a:cs typeface="B Zar" panose="00000400000000000000" pitchFamily="2" charset="-78"/>
                        </a:rPr>
                        <a:t>طول مسیرهای دوچرخه طراحی شده</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450</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324.8</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72.2</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430183">
                <a:tc>
                  <a:txBody>
                    <a:bodyPr/>
                    <a:lstStyle/>
                    <a:p>
                      <a:pPr algn="r" rtl="1">
                        <a:lnSpc>
                          <a:spcPct val="107000"/>
                        </a:lnSpc>
                        <a:spcAft>
                          <a:spcPts val="0"/>
                        </a:spcAft>
                      </a:pPr>
                      <a:r>
                        <a:rPr lang="fa-IR" sz="1400" dirty="0">
                          <a:effectLst/>
                          <a:cs typeface="B Zar" panose="00000400000000000000" pitchFamily="2" charset="-78"/>
                        </a:rPr>
                        <a:t>فضای پارک تأمین شده توسط شهرداری با مشارکت بخش خصوصی</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dirty="0">
                          <a:effectLst/>
                          <a:cs typeface="B Zar" panose="00000400000000000000" pitchFamily="2" charset="-78"/>
                        </a:rPr>
                        <a:t>61377</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66810</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effectLst/>
                          <a:cs typeface="B Zar" panose="00000400000000000000" pitchFamily="2" charset="-78"/>
                        </a:rPr>
                        <a:t>100.0</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430183">
                <a:tc>
                  <a:txBody>
                    <a:bodyPr/>
                    <a:lstStyle/>
                    <a:p>
                      <a:pPr algn="r" rtl="1">
                        <a:lnSpc>
                          <a:spcPct val="107000"/>
                        </a:lnSpc>
                        <a:spcAft>
                          <a:spcPts val="0"/>
                        </a:spcAft>
                      </a:pPr>
                      <a:r>
                        <a:rPr lang="fa-IR" sz="1400" dirty="0" smtClean="0">
                          <a:effectLst/>
                          <a:cs typeface="B Zar" panose="00000400000000000000" pitchFamily="2" charset="-78"/>
                        </a:rPr>
                        <a:t>مکانیزاسیون </a:t>
                      </a:r>
                      <a:r>
                        <a:rPr lang="fa-IR" sz="1400" dirty="0">
                          <a:effectLst/>
                          <a:cs typeface="B Zar" panose="00000400000000000000" pitchFamily="2" charset="-78"/>
                        </a:rPr>
                        <a:t>محدوده زوج و فرد تهران</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dirty="0">
                          <a:effectLst/>
                          <a:cs typeface="B Zar" panose="00000400000000000000" pitchFamily="2" charset="-78"/>
                        </a:rPr>
                        <a:t>140</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dirty="0">
                          <a:effectLst/>
                          <a:cs typeface="B Zar" panose="00000400000000000000" pitchFamily="2" charset="-78"/>
                        </a:rPr>
                        <a:t>175</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dirty="0" smtClean="0">
                          <a:effectLst/>
                          <a:cs typeface="B Zar" panose="00000400000000000000" pitchFamily="2" charset="-78"/>
                        </a:rPr>
                        <a:t>100.0</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430183">
                <a:tc>
                  <a:txBody>
                    <a:bodyPr/>
                    <a:lstStyle/>
                    <a:p>
                      <a:pPr algn="r" rtl="1">
                        <a:lnSpc>
                          <a:spcPct val="107000"/>
                        </a:lnSpc>
                        <a:spcAft>
                          <a:spcPts val="0"/>
                        </a:spcAft>
                      </a:pPr>
                      <a:r>
                        <a:rPr lang="fa-IR" sz="1400" dirty="0">
                          <a:effectLst/>
                          <a:cs typeface="B Zar" panose="00000400000000000000" pitchFamily="2" charset="-78"/>
                        </a:rPr>
                        <a:t>طول زیرساخت </a:t>
                      </a:r>
                      <a:r>
                        <a:rPr lang="fa-IR" sz="1400" dirty="0" err="1">
                          <a:effectLst/>
                          <a:cs typeface="B Zar" panose="00000400000000000000" pitchFamily="2" charset="-78"/>
                        </a:rPr>
                        <a:t>فیبرنوری</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dirty="0">
                          <a:effectLst/>
                          <a:cs typeface="B Zar" panose="00000400000000000000" pitchFamily="2" charset="-78"/>
                        </a:rPr>
                        <a:t>1560</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dirty="0">
                          <a:effectLst/>
                          <a:cs typeface="B Zar" panose="00000400000000000000" pitchFamily="2" charset="-78"/>
                        </a:rPr>
                        <a:t>1359</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dirty="0">
                          <a:effectLst/>
                          <a:cs typeface="B Zar" panose="00000400000000000000" pitchFamily="2" charset="-78"/>
                        </a:rPr>
                        <a:t>87.12</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bl>
          </a:graphicData>
        </a:graphic>
      </p:graphicFrame>
      <p:sp>
        <p:nvSpPr>
          <p:cNvPr id="8" name="Action Button: Return 7">
            <a:hlinkClick r:id="rId2"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52</a:t>
            </a:fld>
            <a:endParaRPr lang="fa-IR"/>
          </a:p>
        </p:txBody>
      </p:sp>
    </p:spTree>
    <p:extLst>
      <p:ext uri="{BB962C8B-B14F-4D97-AF65-F5344CB8AC3E}">
        <p14:creationId xmlns:p14="http://schemas.microsoft.com/office/powerpoint/2010/main" val="3490264511"/>
      </p:ext>
    </p:extLst>
  </p:cSld>
  <p:clrMapOvr>
    <a:masterClrMapping/>
  </p:clrMapOvr>
  <p:transition spd="med" advClick="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itle 1"/>
          <p:cNvSpPr txBox="1">
            <a:spLocks/>
          </p:cNvSpPr>
          <p:nvPr/>
        </p:nvSpPr>
        <p:spPr>
          <a:xfrm>
            <a:off x="2590800" y="38100"/>
            <a:ext cx="6477000" cy="1333500"/>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fa-IR" sz="2400" dirty="0" smtClean="0">
                <a:cs typeface="B Titr" panose="00000700000000000000" pitchFamily="2" charset="-78"/>
              </a:rPr>
              <a:t>فصل سوم : حوزه ماموریتی محیط زیست و خدمات شهری </a:t>
            </a:r>
            <a:endParaRPr lang="fa-IR" sz="2400" dirty="0">
              <a:cs typeface="B Titr" panose="00000700000000000000" pitchFamily="2" charset="-78"/>
            </a:endParaRPr>
          </a:p>
        </p:txBody>
      </p:sp>
      <p:pic>
        <p:nvPicPr>
          <p:cNvPr id="7" name="Picture 6" descr="C:\Users\user\Desktop\OTHERS\عکس\خد.png"/>
          <p:cNvPicPr/>
          <p:nvPr/>
        </p:nvPicPr>
        <p:blipFill rotWithShape="1">
          <a:blip r:embed="rId2" cstate="print">
            <a:extLst>
              <a:ext uri="{28A0092B-C50C-407E-A947-70E740481C1C}">
                <a14:useLocalDpi xmlns:a14="http://schemas.microsoft.com/office/drawing/2010/main" val="0"/>
              </a:ext>
            </a:extLst>
          </a:blip>
          <a:srcRect t="25108" r="1668" b="11359"/>
          <a:stretch/>
        </p:blipFill>
        <p:spPr bwMode="auto">
          <a:xfrm>
            <a:off x="152400" y="2286000"/>
            <a:ext cx="5634990" cy="3039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6" name="Action Button: Return 5">
            <a:hlinkClick r:id="rId3"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Action Button: Forward or Next 7">
            <a:hlinkClick r:id="" action="ppaction://hlinkshowjump?jump=nextslide" highlightClick="1"/>
          </p:cNvPr>
          <p:cNvSpPr/>
          <p:nvPr/>
        </p:nvSpPr>
        <p:spPr>
          <a:xfrm>
            <a:off x="954795" y="5334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53</a:t>
            </a:fld>
            <a:endParaRPr lang="fa-IR"/>
          </a:p>
        </p:txBody>
      </p:sp>
    </p:spTree>
    <p:extLst>
      <p:ext uri="{BB962C8B-B14F-4D97-AF65-F5344CB8AC3E}">
        <p14:creationId xmlns:p14="http://schemas.microsoft.com/office/powerpoint/2010/main" val="2373670637"/>
      </p:ext>
    </p:extLst>
  </p:cSld>
  <p:clrMapOvr>
    <a:masterClrMapping/>
  </p:clrMapOvr>
  <p:transition spd="med" advClick="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b="1" dirty="0" smtClean="0">
                <a:solidFill>
                  <a:schemeClr val="tx1"/>
                </a:solidFill>
                <a:effectLst>
                  <a:outerShdw blurRad="38100" dist="38100" dir="2700000" algn="tl">
                    <a:srgbClr val="000000">
                      <a:alpha val="43137"/>
                    </a:srgbClr>
                  </a:outerShdw>
                </a:effectLst>
                <a:cs typeface="B Nazanin" panose="00000400000000000000" pitchFamily="2" charset="-78"/>
              </a:rPr>
              <a:t>ساختار حوزه مأموریتی خدمات شهری و محیط زیست</a:t>
            </a:r>
            <a:endParaRPr lang="fa-IR" sz="2400" b="1" dirty="0">
              <a:solidFill>
                <a:schemeClr val="tx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1066800" y="2057400"/>
            <a:ext cx="7467601" cy="4343400"/>
          </a:xfrm>
          <a:solidFill>
            <a:schemeClr val="accent2">
              <a:lumMod val="40000"/>
              <a:lumOff val="60000"/>
            </a:schemeClr>
          </a:solidFill>
        </p:spPr>
        <p:txBody>
          <a:bodyPr>
            <a:noAutofit/>
          </a:bodyPr>
          <a:lstStyle/>
          <a:p>
            <a:pPr marL="0" indent="0" algn="just">
              <a:lnSpc>
                <a:spcPct val="150000"/>
              </a:lnSpc>
              <a:buNone/>
            </a:pPr>
            <a:r>
              <a:rPr lang="ar-SA" dirty="0">
                <a:cs typeface="B Zar" panose="00000400000000000000" pitchFamily="2" charset="-78"/>
              </a:rPr>
              <a:t>حوزه مأموریتی محیط‏زیست و خدمات‏شهری دارای</a:t>
            </a:r>
            <a:r>
              <a:rPr lang="ar-SA" b="1" dirty="0">
                <a:cs typeface="B Zar" panose="00000400000000000000" pitchFamily="2" charset="-78"/>
              </a:rPr>
              <a:t> 32 </a:t>
            </a:r>
            <a:r>
              <a:rPr lang="ar-SA" b="1" dirty="0" smtClean="0">
                <a:cs typeface="B Zar" panose="00000400000000000000" pitchFamily="2" charset="-78"/>
              </a:rPr>
              <a:t>ماد</a:t>
            </a:r>
            <a:r>
              <a:rPr lang="fa-IR" b="1" dirty="0" smtClean="0">
                <a:cs typeface="B Zar" panose="00000400000000000000" pitchFamily="2" charset="-78"/>
              </a:rPr>
              <a:t>ه،</a:t>
            </a:r>
            <a:r>
              <a:rPr lang="ar-SA" b="1" dirty="0" smtClean="0">
                <a:cs typeface="B Zar" panose="00000400000000000000" pitchFamily="2" charset="-78"/>
              </a:rPr>
              <a:t>10 تبصر</a:t>
            </a:r>
            <a:r>
              <a:rPr lang="fa-IR" b="1" dirty="0" smtClean="0">
                <a:cs typeface="B Zar" panose="00000400000000000000" pitchFamily="2" charset="-78"/>
              </a:rPr>
              <a:t>ه،</a:t>
            </a:r>
            <a:r>
              <a:rPr lang="ar-SA" b="1" dirty="0" smtClean="0">
                <a:cs typeface="B Zar" panose="00000400000000000000" pitchFamily="2" charset="-78"/>
              </a:rPr>
              <a:t> </a:t>
            </a:r>
            <a:r>
              <a:rPr lang="ar-SA" b="1" dirty="0">
                <a:cs typeface="B Zar" panose="00000400000000000000" pitchFamily="2" charset="-78"/>
              </a:rPr>
              <a:t>36 </a:t>
            </a:r>
            <a:r>
              <a:rPr lang="ar-SA" b="1" dirty="0" smtClean="0">
                <a:cs typeface="B Zar" panose="00000400000000000000" pitchFamily="2" charset="-78"/>
              </a:rPr>
              <a:t>بند</a:t>
            </a:r>
            <a:r>
              <a:rPr lang="fa-IR" b="1" dirty="0" smtClean="0">
                <a:cs typeface="B Zar" panose="00000400000000000000" pitchFamily="2" charset="-78"/>
              </a:rPr>
              <a:t> و101 هدف کمی</a:t>
            </a:r>
            <a:r>
              <a:rPr lang="ar-SA" b="1" dirty="0" smtClean="0">
                <a:cs typeface="B Zar" panose="00000400000000000000" pitchFamily="2" charset="-78"/>
              </a:rPr>
              <a:t> </a:t>
            </a:r>
            <a:r>
              <a:rPr lang="ar-SA" dirty="0" smtClean="0">
                <a:cs typeface="B Zar" panose="00000400000000000000" pitchFamily="2" charset="-78"/>
              </a:rPr>
              <a:t>است </a:t>
            </a:r>
            <a:r>
              <a:rPr lang="ar-SA" dirty="0">
                <a:cs typeface="B Zar" panose="00000400000000000000" pitchFamily="2" charset="-78"/>
              </a:rPr>
              <a:t>که در قالب چهار بخش به شرح زیر تعریف شده است.</a:t>
            </a:r>
            <a:endParaRPr lang="en-US" dirty="0">
              <a:cs typeface="B Zar" panose="00000400000000000000" pitchFamily="2" charset="-78"/>
            </a:endParaRPr>
          </a:p>
          <a:p>
            <a:pPr marL="536575" algn="just">
              <a:lnSpc>
                <a:spcPct val="150000"/>
              </a:lnSpc>
            </a:pPr>
            <a:r>
              <a:rPr lang="ar-SA" sz="2400" dirty="0">
                <a:cs typeface="B Zar" panose="00000400000000000000" pitchFamily="2" charset="-78"/>
              </a:rPr>
              <a:t> </a:t>
            </a:r>
            <a:r>
              <a:rPr lang="ar-SA" dirty="0">
                <a:cs typeface="B Zar" panose="00000400000000000000" pitchFamily="2" charset="-78"/>
              </a:rPr>
              <a:t>بخش هشتم : توسعه یکپارچه و متوازن فضای سبز شهری و پیراشهری؛</a:t>
            </a:r>
            <a:endParaRPr lang="en-US" dirty="0">
              <a:cs typeface="B Zar" panose="00000400000000000000" pitchFamily="2" charset="-78"/>
            </a:endParaRPr>
          </a:p>
          <a:p>
            <a:pPr marL="536575" lvl="0" algn="just">
              <a:lnSpc>
                <a:spcPct val="150000"/>
              </a:lnSpc>
            </a:pPr>
            <a:r>
              <a:rPr lang="ar-SA" dirty="0">
                <a:cs typeface="B Zar" panose="00000400000000000000" pitchFamily="2" charset="-78"/>
              </a:rPr>
              <a:t>بخش نهم : ارتقای سطح سلامت، بهداشت و محیط‏زیست شهری؛</a:t>
            </a:r>
            <a:endParaRPr lang="en-US" dirty="0">
              <a:cs typeface="B Zar" panose="00000400000000000000" pitchFamily="2" charset="-78"/>
            </a:endParaRPr>
          </a:p>
          <a:p>
            <a:pPr marL="536575" lvl="0" algn="just">
              <a:lnSpc>
                <a:spcPct val="150000"/>
              </a:lnSpc>
            </a:pPr>
            <a:r>
              <a:rPr lang="ar-SA" dirty="0">
                <a:cs typeface="B Zar" panose="00000400000000000000" pitchFamily="2" charset="-78"/>
              </a:rPr>
              <a:t>بخش دهم : زیبا سازی و هویت بخشی سیما و منظر شهری و</a:t>
            </a:r>
            <a:endParaRPr lang="en-US" dirty="0">
              <a:cs typeface="B Zar" panose="00000400000000000000" pitchFamily="2" charset="-78"/>
            </a:endParaRPr>
          </a:p>
          <a:p>
            <a:pPr marL="536575" algn="just">
              <a:lnSpc>
                <a:spcPct val="150000"/>
              </a:lnSpc>
            </a:pPr>
            <a:r>
              <a:rPr lang="ar-SA" dirty="0">
                <a:cs typeface="B Zar" panose="00000400000000000000" pitchFamily="2" charset="-78"/>
              </a:rPr>
              <a:t>بخش یازدهم : تامین مناسب نیازهای شهروندان در </a:t>
            </a:r>
            <a:r>
              <a:rPr lang="ar-SA" dirty="0" smtClean="0">
                <a:cs typeface="B Zar" panose="00000400000000000000" pitchFamily="2" charset="-78"/>
              </a:rPr>
              <a:t>زمینه خدمات‏شهری</a:t>
            </a:r>
            <a:endParaRPr lang="fa-IR" dirty="0">
              <a:cs typeface="B Zar" panose="00000400000000000000"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54</a:t>
            </a:fld>
            <a:endParaRPr lang="fa-IR"/>
          </a:p>
        </p:txBody>
      </p:sp>
    </p:spTree>
    <p:extLst>
      <p:ext uri="{BB962C8B-B14F-4D97-AF65-F5344CB8AC3E}">
        <p14:creationId xmlns:p14="http://schemas.microsoft.com/office/powerpoint/2010/main" val="1775426079"/>
      </p:ext>
    </p:extLst>
  </p:cSld>
  <p:clrMapOvr>
    <a:masterClrMapping/>
  </p:clrMapOvr>
  <p:transition spd="med" advClick="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04900" y="2057400"/>
            <a:ext cx="7467600" cy="3581400"/>
          </a:xfrm>
          <a:noFill/>
          <a:ln>
            <a:noFill/>
          </a:ln>
        </p:spPr>
        <p:txBody>
          <a:bodyPr>
            <a:normAutofit lnSpcReduction="10000"/>
          </a:bodyPr>
          <a:lstStyle/>
          <a:p>
            <a:pPr marL="0" indent="0" algn="just">
              <a:lnSpc>
                <a:spcPct val="200000"/>
              </a:lnSpc>
              <a:buNone/>
            </a:pPr>
            <a:r>
              <a:rPr lang="fa-IR" sz="2000" dirty="0" smtClean="0">
                <a:cs typeface="B Zar" panose="00000400000000000000" pitchFamily="2" charset="-78"/>
              </a:rPr>
              <a:t>این بخش </a:t>
            </a:r>
            <a:r>
              <a:rPr lang="ar-SA" sz="2000" b="1" dirty="0" smtClean="0">
                <a:cs typeface="B Zar" panose="00000400000000000000" pitchFamily="2" charset="-78"/>
              </a:rPr>
              <a:t>شامل </a:t>
            </a:r>
            <a:r>
              <a:rPr lang="ar-SA" sz="2000" b="1" dirty="0">
                <a:cs typeface="B Zar" panose="00000400000000000000" pitchFamily="2" charset="-78"/>
              </a:rPr>
              <a:t>8 ماده، 9 بند و 6 تبصره </a:t>
            </a:r>
            <a:r>
              <a:rPr lang="fa-IR" sz="2000" b="1" dirty="0" smtClean="0">
                <a:cs typeface="B Zar" panose="00000400000000000000" pitchFamily="2" charset="-78"/>
              </a:rPr>
              <a:t> و 22 هدف کمی </a:t>
            </a:r>
            <a:r>
              <a:rPr lang="ar-SA" sz="2000" dirty="0" smtClean="0">
                <a:cs typeface="B Zar" panose="00000400000000000000" pitchFamily="2" charset="-78"/>
              </a:rPr>
              <a:t>می­باشد </a:t>
            </a:r>
            <a:r>
              <a:rPr lang="ar-SA" sz="2000" dirty="0">
                <a:cs typeface="B Zar" panose="00000400000000000000" pitchFamily="2" charset="-78"/>
              </a:rPr>
              <a:t>و </a:t>
            </a:r>
            <a:r>
              <a:rPr lang="ar-SA" sz="2000" dirty="0" smtClean="0">
                <a:cs typeface="B Zar" panose="00000400000000000000" pitchFamily="2" charset="-78"/>
              </a:rPr>
              <a:t>به</a:t>
            </a:r>
            <a:r>
              <a:rPr lang="fa-IR" sz="2000" dirty="0" smtClean="0">
                <a:cs typeface="B Zar" panose="00000400000000000000" pitchFamily="2" charset="-78"/>
              </a:rPr>
              <a:t> منظور </a:t>
            </a:r>
            <a:r>
              <a:rPr lang="ar-SA" sz="2000" dirty="0" smtClean="0">
                <a:cs typeface="B Zar" panose="00000400000000000000" pitchFamily="2" charset="-78"/>
              </a:rPr>
              <a:t>ایجاد </a:t>
            </a:r>
            <a:r>
              <a:rPr lang="ar-SA" sz="2000" dirty="0">
                <a:cs typeface="B Zar" panose="00000400000000000000" pitchFamily="2" charset="-78"/>
              </a:rPr>
              <a:t>شهری سرسبز و </a:t>
            </a:r>
            <a:r>
              <a:rPr lang="ar-SA" sz="2000" dirty="0" smtClean="0">
                <a:cs typeface="B Zar" panose="00000400000000000000" pitchFamily="2" charset="-78"/>
              </a:rPr>
              <a:t>پاک</a:t>
            </a:r>
            <a:r>
              <a:rPr lang="fa-IR" sz="2000" dirty="0" smtClean="0">
                <a:cs typeface="B Zar" panose="00000400000000000000" pitchFamily="2" charset="-78"/>
              </a:rPr>
              <a:t> به </a:t>
            </a:r>
            <a:r>
              <a:rPr lang="ar-SA" sz="2000" dirty="0" smtClean="0">
                <a:cs typeface="B Zar" panose="00000400000000000000" pitchFamily="2" charset="-78"/>
              </a:rPr>
              <a:t>ارائه </a:t>
            </a:r>
            <a:r>
              <a:rPr lang="ar-SA" sz="2000" dirty="0">
                <a:cs typeface="B Zar" panose="00000400000000000000" pitchFamily="2" charset="-78"/>
              </a:rPr>
              <a:t>راهکارهایی </a:t>
            </a:r>
            <a:r>
              <a:rPr lang="ar-SA" sz="2000" dirty="0" smtClean="0">
                <a:cs typeface="B Zar" panose="00000400000000000000" pitchFamily="2" charset="-78"/>
              </a:rPr>
              <a:t>‏از </a:t>
            </a:r>
            <a:r>
              <a:rPr lang="ar-SA" sz="2000" dirty="0">
                <a:cs typeface="B Zar" panose="00000400000000000000" pitchFamily="2" charset="-78"/>
              </a:rPr>
              <a:t>طریق توسعه فضای سبز شهری و پیراشهری،توسعه یکپارچه و متوازن فضای سبز، حفاظت از منابع و سرمایه‏های طبیعی شهر، اتخاذ رویکرد آموزشی سلامت شهر و پایش و نگهداشت محیط‏زیست </a:t>
            </a:r>
            <a:r>
              <a:rPr lang="ar-SA" sz="2000" dirty="0" smtClean="0">
                <a:cs typeface="B Zar" panose="00000400000000000000" pitchFamily="2" charset="-78"/>
              </a:rPr>
              <a:t>می­پردازد</a:t>
            </a:r>
            <a:r>
              <a:rPr lang="fa-IR" sz="2000" dirty="0" smtClean="0">
                <a:cs typeface="B Zar" panose="00000400000000000000" pitchFamily="2" charset="-78"/>
              </a:rPr>
              <a:t>. از مهمترین اقدامات و عملکردهایی که در راستای تحقق مواد، احکام واهداف کمی مربوط به این بخش صورت پذیرفته است به شرح ذیل می باشد: </a:t>
            </a:r>
            <a:endParaRPr lang="fa-IR" sz="1800" dirty="0">
              <a:latin typeface="Adobe Arabic"/>
              <a:ea typeface="Adobe Arabic"/>
              <a:cs typeface="B Zar" panose="00000400000000000000" pitchFamily="2" charset="-78"/>
            </a:endParaRPr>
          </a:p>
          <a:p>
            <a:pPr marL="457200" lvl="1" indent="0" algn="just">
              <a:lnSpc>
                <a:spcPct val="200000"/>
              </a:lnSpc>
              <a:buClr>
                <a:srgbClr val="C00000"/>
              </a:buClr>
              <a:buSzPct val="100000"/>
              <a:buNone/>
            </a:pPr>
            <a:endParaRPr lang="fa-IR" sz="1800" dirty="0" smtClean="0">
              <a:latin typeface="Adobe Arabic"/>
              <a:ea typeface="Adobe Arabic"/>
              <a:cs typeface="B Zar" panose="00000400000000000000" pitchFamily="2" charset="-78"/>
            </a:endParaRPr>
          </a:p>
          <a:p>
            <a:pPr marL="457200" lvl="1" indent="0" algn="just">
              <a:lnSpc>
                <a:spcPct val="200000"/>
              </a:lnSpc>
              <a:buClr>
                <a:srgbClr val="C00000"/>
              </a:buClr>
              <a:buSzPct val="100000"/>
              <a:buNone/>
            </a:pPr>
            <a:endParaRPr lang="fa-IR" sz="1800" dirty="0">
              <a:latin typeface="Adobe Arabic"/>
              <a:ea typeface="Adobe Arabic"/>
              <a:cs typeface="B Zar" panose="00000400000000000000" pitchFamily="2" charset="-78"/>
            </a:endParaRPr>
          </a:p>
          <a:p>
            <a:pPr marL="457200" lvl="1" indent="0" algn="just">
              <a:lnSpc>
                <a:spcPct val="200000"/>
              </a:lnSpc>
              <a:buClr>
                <a:srgbClr val="C00000"/>
              </a:buClr>
              <a:buSzPct val="100000"/>
              <a:buNone/>
            </a:pPr>
            <a:endParaRPr lang="fa-IR" sz="1800" dirty="0" smtClean="0">
              <a:latin typeface="Adobe Arabic"/>
              <a:ea typeface="Adobe Arabic"/>
              <a:cs typeface="B Zar" panose="00000400000000000000" pitchFamily="2" charset="-78"/>
            </a:endParaRPr>
          </a:p>
        </p:txBody>
      </p:sp>
      <p:sp>
        <p:nvSpPr>
          <p:cNvPr id="5" name="Rectangle 4"/>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itle 1"/>
          <p:cNvSpPr txBox="1">
            <a:spLocks/>
          </p:cNvSpPr>
          <p:nvPr/>
        </p:nvSpPr>
        <p:spPr>
          <a:xfrm>
            <a:off x="1181100" y="83820"/>
            <a:ext cx="7391400" cy="13716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2400" b="1" dirty="0">
                <a:ln w="6600">
                  <a:solidFill>
                    <a:srgbClr val="DE7E18"/>
                  </a:solidFill>
                  <a:prstDash val="solid"/>
                </a:ln>
                <a:solidFill>
                  <a:schemeClr val="tx1"/>
                </a:solidFill>
                <a:cs typeface="B Titr" pitchFamily="2" charset="-78"/>
              </a:rPr>
              <a:t>بخش هشتم: </a:t>
            </a:r>
            <a:endParaRPr lang="fa-IR" sz="2400" b="1" dirty="0" smtClean="0">
              <a:ln w="6600">
                <a:solidFill>
                  <a:srgbClr val="DE7E18"/>
                </a:solidFill>
                <a:prstDash val="solid"/>
              </a:ln>
              <a:solidFill>
                <a:schemeClr val="tx1"/>
              </a:solidFill>
              <a:cs typeface="B Titr" pitchFamily="2" charset="-78"/>
            </a:endParaRPr>
          </a:p>
          <a:p>
            <a:pPr algn="ctr"/>
            <a:r>
              <a:rPr lang="fa-IR" sz="2400" b="1" dirty="0" smtClean="0">
                <a:ln w="6600">
                  <a:solidFill>
                    <a:srgbClr val="DE7E18"/>
                  </a:solidFill>
                  <a:prstDash val="solid"/>
                </a:ln>
                <a:solidFill>
                  <a:schemeClr val="tx1"/>
                </a:solidFill>
                <a:cs typeface="B Titr" pitchFamily="2" charset="-78"/>
              </a:rPr>
              <a:t>توسعه </a:t>
            </a:r>
            <a:r>
              <a:rPr lang="fa-IR" sz="2400" b="1" dirty="0">
                <a:ln w="6600">
                  <a:solidFill>
                    <a:srgbClr val="DE7E18"/>
                  </a:solidFill>
                  <a:prstDash val="solid"/>
                </a:ln>
                <a:solidFill>
                  <a:schemeClr val="tx1"/>
                </a:solidFill>
                <a:cs typeface="B Titr" pitchFamily="2" charset="-78"/>
              </a:rPr>
              <a:t>یکپارچه و متوازن فضای سبز شهری و پیرا شهری</a:t>
            </a:r>
            <a:endParaRPr lang="en-US" sz="2400" b="1" dirty="0">
              <a:ln w="6600">
                <a:solidFill>
                  <a:srgbClr val="DE7E18"/>
                </a:solidFill>
                <a:prstDash val="solid"/>
              </a:ln>
              <a:solidFill>
                <a:schemeClr val="tx1"/>
              </a:solidFill>
              <a:cs typeface="B Titr" pitchFamily="2" charset="-78"/>
            </a:endParaRPr>
          </a:p>
          <a:p>
            <a:pPr algn="ctr" rtl="1"/>
            <a:endParaRPr lang="fa-IR" sz="2400" b="1" dirty="0">
              <a:ln w="6600">
                <a:solidFill>
                  <a:srgbClr val="DE7E18"/>
                </a:solidFill>
                <a:prstDash val="solid"/>
              </a:ln>
              <a:solidFill>
                <a:schemeClr val="tx1"/>
              </a:solidFill>
              <a:effectLst>
                <a:outerShdw dist="38100" dir="2700000" algn="tl" rotWithShape="0">
                  <a:srgbClr val="DE7E18"/>
                </a:outerShdw>
              </a:effectLst>
              <a:cs typeface="B Titr" pitchFamily="2" charset="-78"/>
            </a:endParaRPr>
          </a:p>
        </p:txBody>
      </p:sp>
      <p:sp>
        <p:nvSpPr>
          <p:cNvPr id="7" name="Action Button: Forward or Next 6">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55</a:t>
            </a:fld>
            <a:endParaRPr lang="fa-IR"/>
          </a:p>
        </p:txBody>
      </p:sp>
    </p:spTree>
    <p:extLst>
      <p:ext uri="{BB962C8B-B14F-4D97-AF65-F5344CB8AC3E}">
        <p14:creationId xmlns:p14="http://schemas.microsoft.com/office/powerpoint/2010/main" val="4082797248"/>
      </p:ext>
    </p:extLst>
  </p:cSld>
  <p:clrMapOvr>
    <a:masterClrMapping/>
  </p:clrMapOvr>
  <p:transition spd="med" advClick="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Content Placeholder 3"/>
          <p:cNvSpPr>
            <a:spLocks noGrp="1"/>
          </p:cNvSpPr>
          <p:nvPr>
            <p:ph idx="1"/>
          </p:nvPr>
        </p:nvSpPr>
        <p:spPr>
          <a:xfrm>
            <a:off x="609600" y="1447800"/>
            <a:ext cx="8191500" cy="5867400"/>
          </a:xfrm>
        </p:spPr>
        <p:txBody>
          <a:bodyPr>
            <a:normAutofit/>
          </a:bodyPr>
          <a:lstStyle/>
          <a:p>
            <a:pPr algn="just">
              <a:lnSpc>
                <a:spcPct val="150000"/>
              </a:lnSpc>
              <a:buSzPct val="100000"/>
            </a:pPr>
            <a:r>
              <a:rPr lang="fa-IR" sz="2400" dirty="0">
                <a:solidFill>
                  <a:schemeClr val="dk1"/>
                </a:solidFill>
                <a:cs typeface="B Zar" panose="00000400000000000000" pitchFamily="2" charset="-78"/>
              </a:rPr>
              <a:t>در راستای </a:t>
            </a:r>
            <a:r>
              <a:rPr lang="fa-IR" sz="2400" b="1" dirty="0">
                <a:solidFill>
                  <a:schemeClr val="dk1"/>
                </a:solidFill>
                <a:cs typeface="B Zar" panose="00000400000000000000" pitchFamily="2" charset="-78"/>
                <a:hlinkClick r:id="rId2" action="ppaction://hlinkfile"/>
              </a:rPr>
              <a:t>تحقق بند الف ماده 21 </a:t>
            </a:r>
            <a:endParaRPr lang="fa-IR" sz="2400" b="1" dirty="0">
              <a:solidFill>
                <a:schemeClr val="dk1"/>
              </a:solidFill>
              <a:cs typeface="B Zar" panose="00000400000000000000" pitchFamily="2" charset="-78"/>
            </a:endParaRPr>
          </a:p>
          <a:p>
            <a:pPr marL="720725" indent="-457200" algn="just">
              <a:lnSpc>
                <a:spcPct val="150000"/>
              </a:lnSpc>
              <a:buClr>
                <a:srgbClr val="C00000"/>
              </a:buClr>
              <a:buSzPct val="100000"/>
              <a:buFont typeface="Wingdings" pitchFamily="2" charset="2"/>
              <a:buChar char="ü"/>
            </a:pPr>
            <a:r>
              <a:rPr lang="fa-IR" sz="2000" dirty="0" smtClean="0">
                <a:latin typeface="Adobe Arabic"/>
                <a:ea typeface="Adobe Arabic"/>
                <a:cs typeface="B Zar" panose="00000400000000000000" pitchFamily="2" charset="-78"/>
              </a:rPr>
              <a:t>افزایش </a:t>
            </a:r>
            <a:r>
              <a:rPr lang="fa-IR" sz="2000" dirty="0">
                <a:latin typeface="Adobe Arabic"/>
                <a:ea typeface="Adobe Arabic"/>
                <a:cs typeface="B Zar" panose="00000400000000000000" pitchFamily="2" charset="-78"/>
              </a:rPr>
              <a:t>مساحت بوستانها و تفرجگاه‏ها از 4860 هکتار سال 92 به </a:t>
            </a:r>
            <a:r>
              <a:rPr lang="fa-IR" sz="2000" dirty="0" smtClean="0">
                <a:latin typeface="Adobe Arabic"/>
                <a:ea typeface="Adobe Arabic"/>
                <a:cs typeface="B Zar" panose="00000400000000000000" pitchFamily="2" charset="-78"/>
              </a:rPr>
              <a:t>5644/32  </a:t>
            </a:r>
            <a:r>
              <a:rPr lang="fa-IR" sz="2000" dirty="0">
                <a:latin typeface="Adobe Arabic"/>
                <a:ea typeface="Adobe Arabic"/>
                <a:cs typeface="B Zar" panose="00000400000000000000" pitchFamily="2" charset="-78"/>
              </a:rPr>
              <a:t>هکتار </a:t>
            </a:r>
            <a:r>
              <a:rPr lang="fa-IR" sz="2000" dirty="0" smtClean="0">
                <a:latin typeface="Adobe Arabic"/>
                <a:ea typeface="Adobe Arabic"/>
                <a:cs typeface="B Zar" panose="00000400000000000000" pitchFamily="2" charset="-78"/>
              </a:rPr>
              <a:t>تا </a:t>
            </a:r>
            <a:r>
              <a:rPr lang="fa-IR" sz="2000" dirty="0">
                <a:latin typeface="Adobe Arabic"/>
                <a:ea typeface="Adobe Arabic"/>
                <a:cs typeface="B Zar" panose="00000400000000000000" pitchFamily="2" charset="-78"/>
              </a:rPr>
              <a:t>پایان سال سوم برنامه (با احداث  37 هکتار بوستان و تفرجگاه در سال 95 ) و </a:t>
            </a:r>
            <a:r>
              <a:rPr lang="fa-IR" sz="2000" dirty="0" smtClean="0">
                <a:latin typeface="Adobe Arabic"/>
                <a:ea typeface="Adobe Arabic"/>
                <a:cs typeface="B Zar" panose="00000400000000000000" pitchFamily="2" charset="-78"/>
              </a:rPr>
              <a:t>تحقق100درصدی </a:t>
            </a:r>
            <a:r>
              <a:rPr lang="fa-IR" sz="2000" dirty="0">
                <a:latin typeface="Adobe Arabic"/>
                <a:ea typeface="Adobe Arabic"/>
                <a:cs typeface="B Zar" panose="00000400000000000000" pitchFamily="2" charset="-78"/>
              </a:rPr>
              <a:t>هدف برنامه برای سال 1395 (هدف: 5460 هکتار</a:t>
            </a:r>
            <a:r>
              <a:rPr lang="fa-IR" sz="2000" dirty="0" smtClean="0">
                <a:latin typeface="Adobe Arabic"/>
                <a:ea typeface="Adobe Arabic"/>
                <a:cs typeface="B Zar" panose="00000400000000000000" pitchFamily="2" charset="-78"/>
              </a:rPr>
              <a:t>)؛</a:t>
            </a:r>
          </a:p>
          <a:p>
            <a:pPr marL="720725" indent="-457200" algn="just">
              <a:lnSpc>
                <a:spcPct val="150000"/>
              </a:lnSpc>
              <a:buClr>
                <a:srgbClr val="C00000"/>
              </a:buClr>
              <a:buSzPct val="100000"/>
              <a:buFont typeface="Wingdings" pitchFamily="2" charset="2"/>
              <a:buChar char="ü"/>
            </a:pPr>
            <a:r>
              <a:rPr lang="fa-IR" sz="2000" dirty="0">
                <a:latin typeface="Adobe Arabic"/>
                <a:ea typeface="Adobe Arabic"/>
                <a:cs typeface="B Zar" panose="00000400000000000000" pitchFamily="2" charset="-78"/>
              </a:rPr>
              <a:t>افزایش مساحت فضای سبز‏ایجاد شده در معابر شهری از 7500 هکتار سال 92 به8151/02 هکتار فضای سبز معابر شهر تا پایان سال سوم (با ایجاد 199 هکتار فضای سبز در سال95 ) و تحقق 99 درصدی هدف برنامه(هدف : 8220 هکتار)؛</a:t>
            </a:r>
          </a:p>
          <a:p>
            <a:pPr marL="720725" indent="-457200" algn="just">
              <a:lnSpc>
                <a:spcPct val="150000"/>
              </a:lnSpc>
              <a:buClr>
                <a:srgbClr val="C00000"/>
              </a:buClr>
              <a:buSzPct val="100000"/>
              <a:buFont typeface="Wingdings" pitchFamily="2" charset="2"/>
              <a:buChar char="ü"/>
            </a:pPr>
            <a:r>
              <a:rPr lang="fa-IR" sz="2000" dirty="0" smtClean="0">
                <a:latin typeface="Adobe Arabic"/>
                <a:ea typeface="Adobe Arabic"/>
                <a:cs typeface="B Zar" panose="00000400000000000000" pitchFamily="2" charset="-78"/>
              </a:rPr>
              <a:t>افزایش </a:t>
            </a:r>
            <a:r>
              <a:rPr lang="fa-IR" sz="2000" dirty="0">
                <a:latin typeface="Adobe Arabic"/>
                <a:ea typeface="Adobe Arabic"/>
                <a:cs typeface="B Zar" panose="00000400000000000000" pitchFamily="2" charset="-78"/>
              </a:rPr>
              <a:t>سرانه کل فضاهای سبز شهری از14/4مترمربع سال 92 به  16/49متر مربع در سال  94 و 16/7متر مربع </a:t>
            </a:r>
            <a:r>
              <a:rPr lang="fa-IR" sz="2000" dirty="0" smtClean="0">
                <a:latin typeface="Adobe Arabic"/>
                <a:ea typeface="Adobe Arabic"/>
                <a:cs typeface="B Zar" panose="00000400000000000000" pitchFamily="2" charset="-78"/>
              </a:rPr>
              <a:t>تا </a:t>
            </a:r>
            <a:r>
              <a:rPr lang="fa-IR" sz="2000" dirty="0">
                <a:latin typeface="Adobe Arabic"/>
                <a:ea typeface="Adobe Arabic"/>
                <a:cs typeface="B Zar" panose="00000400000000000000" pitchFamily="2" charset="-78"/>
              </a:rPr>
              <a:t>سال سوم برنامه و محقق شدن 100 درصدی هدف برنامه در سال 95 (</a:t>
            </a:r>
            <a:r>
              <a:rPr lang="fa-IR" sz="2000" dirty="0" smtClean="0">
                <a:latin typeface="Adobe Arabic"/>
                <a:ea typeface="Adobe Arabic"/>
                <a:cs typeface="B Zar" panose="00000400000000000000" pitchFamily="2" charset="-78"/>
              </a:rPr>
              <a:t>هدف: 15/9 </a:t>
            </a:r>
            <a:r>
              <a:rPr lang="fa-IR" sz="2000" dirty="0">
                <a:latin typeface="Adobe Arabic"/>
                <a:ea typeface="Adobe Arabic"/>
                <a:cs typeface="B Zar" panose="00000400000000000000" pitchFamily="2" charset="-78"/>
              </a:rPr>
              <a:t>مترمربع)؛</a:t>
            </a:r>
          </a:p>
          <a:p>
            <a:pPr lvl="1" algn="just">
              <a:lnSpc>
                <a:spcPct val="150000"/>
              </a:lnSpc>
              <a:buClr>
                <a:srgbClr val="C00000"/>
              </a:buClr>
              <a:buSzPct val="100000"/>
              <a:buFont typeface="Arial" panose="020B0604020202020204" pitchFamily="34" charset="0"/>
              <a:buChar char="•"/>
            </a:pPr>
            <a:endParaRPr lang="fa-IR" sz="1800" dirty="0">
              <a:latin typeface="Adobe Arabic"/>
              <a:ea typeface="Adobe Arabic"/>
              <a:cs typeface="B Zar" panose="00000400000000000000" pitchFamily="2" charset="-78"/>
            </a:endParaRPr>
          </a:p>
          <a:p>
            <a:pPr marL="457200" lvl="1" indent="0" algn="just">
              <a:lnSpc>
                <a:spcPct val="150000"/>
              </a:lnSpc>
              <a:buClr>
                <a:srgbClr val="C00000"/>
              </a:buClr>
              <a:buSzPct val="100000"/>
              <a:buNone/>
            </a:pPr>
            <a:endParaRPr lang="fa-IR" sz="1800" dirty="0" smtClean="0">
              <a:latin typeface="Adobe Arabic"/>
              <a:ea typeface="Adobe Arabic"/>
              <a:cs typeface="B Zar"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56</a:t>
            </a:fld>
            <a:endParaRPr lang="fa-IR"/>
          </a:p>
        </p:txBody>
      </p:sp>
    </p:spTree>
    <p:extLst>
      <p:ext uri="{BB962C8B-B14F-4D97-AF65-F5344CB8AC3E}">
        <p14:creationId xmlns:p14="http://schemas.microsoft.com/office/powerpoint/2010/main" val="1863657486"/>
      </p:ext>
    </p:extLst>
  </p:cSld>
  <p:clrMapOvr>
    <a:masterClrMapping/>
  </p:clrMapOvr>
  <p:transition spd="med" advClick="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609600" y="1676400"/>
            <a:ext cx="8077199" cy="5105400"/>
          </a:xfrm>
        </p:spPr>
        <p:txBody>
          <a:bodyPr>
            <a:normAutofit fontScale="70000" lnSpcReduction="20000"/>
          </a:bodyPr>
          <a:lstStyle/>
          <a:p>
            <a:pPr algn="just">
              <a:lnSpc>
                <a:spcPct val="170000"/>
              </a:lnSpc>
            </a:pPr>
            <a:r>
              <a:rPr lang="fa-IR" sz="2600" b="1" dirty="0">
                <a:solidFill>
                  <a:schemeClr val="dk1"/>
                </a:solidFill>
                <a:cs typeface="B Zar" panose="00000400000000000000" pitchFamily="2" charset="-78"/>
              </a:rPr>
              <a:t>در راستای </a:t>
            </a:r>
            <a:r>
              <a:rPr lang="fa-IR" sz="2600" b="1" dirty="0">
                <a:solidFill>
                  <a:schemeClr val="dk1"/>
                </a:solidFill>
                <a:cs typeface="B Zar" panose="00000400000000000000" pitchFamily="2" charset="-78"/>
                <a:hlinkClick r:id="rId2" action="ppaction://hlinkfile"/>
              </a:rPr>
              <a:t>تحقق ماده 21 بند ت </a:t>
            </a:r>
            <a:endParaRPr lang="fa-IR" sz="2600" b="1" dirty="0">
              <a:solidFill>
                <a:schemeClr val="dk1"/>
              </a:solidFill>
              <a:cs typeface="B Zar" panose="00000400000000000000" pitchFamily="2" charset="-78"/>
            </a:endParaRPr>
          </a:p>
          <a:p>
            <a:pPr marL="0" indent="0" algn="just">
              <a:lnSpc>
                <a:spcPct val="170000"/>
              </a:lnSpc>
              <a:buNone/>
            </a:pPr>
            <a:r>
              <a:rPr lang="fa-IR" sz="2300" dirty="0">
                <a:cs typeface="B Zar" panose="00000400000000000000" pitchFamily="2" charset="-78"/>
              </a:rPr>
              <a:t>ارسال شناسنامه باغات بالای 2000 مترمربع  به شورای اسلامی شهر تهران </a:t>
            </a:r>
            <a:r>
              <a:rPr lang="fa-IR" sz="2300" dirty="0" smtClean="0">
                <a:cs typeface="B Zar" panose="00000400000000000000" pitchFamily="2" charset="-78"/>
              </a:rPr>
              <a:t>به منظورتحقق هدف تهیه شناسنامه </a:t>
            </a:r>
            <a:r>
              <a:rPr lang="fa-IR" sz="2300" dirty="0">
                <a:cs typeface="B Zar" panose="00000400000000000000" pitchFamily="2" charset="-78"/>
              </a:rPr>
              <a:t>کلیه باغات و تدوین سازوکار مدیریتی مناسب برای حفظ </a:t>
            </a:r>
            <a:r>
              <a:rPr lang="fa-IR" sz="2300" dirty="0" smtClean="0">
                <a:cs typeface="B Zar" panose="00000400000000000000" pitchFamily="2" charset="-78"/>
              </a:rPr>
              <a:t>آنها؛</a:t>
            </a:r>
          </a:p>
          <a:p>
            <a:pPr algn="just">
              <a:lnSpc>
                <a:spcPct val="170000"/>
              </a:lnSpc>
            </a:pPr>
            <a:r>
              <a:rPr lang="fa-IR" sz="1700" b="1" dirty="0">
                <a:cs typeface="B Zar" panose="00000400000000000000" pitchFamily="2" charset="-78"/>
              </a:rPr>
              <a:t> </a:t>
            </a:r>
            <a:r>
              <a:rPr lang="fa-IR" sz="2600" b="1" dirty="0">
                <a:solidFill>
                  <a:schemeClr val="dk1"/>
                </a:solidFill>
                <a:cs typeface="B Zar" panose="00000400000000000000" pitchFamily="2" charset="-78"/>
              </a:rPr>
              <a:t>در راستای </a:t>
            </a:r>
            <a:r>
              <a:rPr lang="fa-IR" sz="2600" b="1" dirty="0">
                <a:solidFill>
                  <a:schemeClr val="dk1"/>
                </a:solidFill>
                <a:cs typeface="B Zar" panose="00000400000000000000" pitchFamily="2" charset="-78"/>
                <a:hlinkClick r:id="rId3" action="ppaction://hlinkfile"/>
              </a:rPr>
              <a:t>تحقق ماده 21 بند چ </a:t>
            </a:r>
            <a:endParaRPr lang="fa-IR" sz="2600" b="1" dirty="0">
              <a:solidFill>
                <a:schemeClr val="dk1"/>
              </a:solidFill>
              <a:cs typeface="B Zar" panose="00000400000000000000" pitchFamily="2" charset="-78"/>
            </a:endParaRPr>
          </a:p>
          <a:p>
            <a:pPr marL="0" indent="0" algn="just">
              <a:lnSpc>
                <a:spcPct val="170000"/>
              </a:lnSpc>
              <a:buNone/>
            </a:pPr>
            <a:r>
              <a:rPr lang="fa-IR" sz="2300" dirty="0">
                <a:cs typeface="B Zar" panose="00000400000000000000" pitchFamily="2" charset="-78"/>
              </a:rPr>
              <a:t>افزایش میزان کاشت گونه‏های زینتی مقاوم و سازگار شناسایی شده جهت کاشت در فضای سبز شهری از 40درصد در سال 92 به 58 درصد در پایان سال سوم برنامه( با کاشت 4 درصد گونه های زینتی مقاوم در سال 95 </a:t>
            </a:r>
            <a:r>
              <a:rPr lang="fa-IR" sz="2300" dirty="0" smtClean="0">
                <a:cs typeface="B Zar" panose="00000400000000000000" pitchFamily="2" charset="-78"/>
              </a:rPr>
              <a:t>)، (هدف:   61)؛</a:t>
            </a:r>
            <a:endParaRPr lang="fa-IR" sz="2300" dirty="0">
              <a:cs typeface="B Zar" panose="00000400000000000000" pitchFamily="2" charset="-78"/>
            </a:endParaRPr>
          </a:p>
          <a:p>
            <a:pPr algn="just">
              <a:lnSpc>
                <a:spcPct val="170000"/>
              </a:lnSpc>
            </a:pPr>
            <a:r>
              <a:rPr lang="fa-IR" sz="2600" b="1" dirty="0">
                <a:solidFill>
                  <a:schemeClr val="dk1"/>
                </a:solidFill>
                <a:cs typeface="B Zar" panose="00000400000000000000" pitchFamily="2" charset="-78"/>
              </a:rPr>
              <a:t>در راستای </a:t>
            </a:r>
            <a:r>
              <a:rPr lang="fa-IR" sz="2600" b="1" dirty="0">
                <a:solidFill>
                  <a:schemeClr val="dk1"/>
                </a:solidFill>
                <a:cs typeface="B Zar" panose="00000400000000000000" pitchFamily="2" charset="-78"/>
                <a:hlinkClick r:id="rId4" action="ppaction://hlinkfile"/>
              </a:rPr>
              <a:t>تحقق ماده 21 بند </a:t>
            </a:r>
            <a:r>
              <a:rPr lang="fa-IR" sz="2600" b="1" dirty="0" smtClean="0">
                <a:solidFill>
                  <a:schemeClr val="dk1"/>
                </a:solidFill>
                <a:cs typeface="B Zar" panose="00000400000000000000" pitchFamily="2" charset="-78"/>
                <a:hlinkClick r:id="rId4" action="ppaction://hlinkfile"/>
              </a:rPr>
              <a:t>ث</a:t>
            </a:r>
            <a:endParaRPr lang="fa-IR" sz="2600" b="1" dirty="0">
              <a:solidFill>
                <a:schemeClr val="dk1"/>
              </a:solidFill>
              <a:cs typeface="B Zar" panose="00000400000000000000" pitchFamily="2" charset="-78"/>
            </a:endParaRPr>
          </a:p>
          <a:p>
            <a:pPr marL="0" indent="0" algn="just">
              <a:lnSpc>
                <a:spcPct val="170000"/>
              </a:lnSpc>
              <a:buNone/>
            </a:pPr>
            <a:r>
              <a:rPr lang="fa-IR" sz="2300" dirty="0">
                <a:cs typeface="B Zar" panose="00000400000000000000" pitchFamily="2" charset="-78"/>
              </a:rPr>
              <a:t>ارسال لایحه ساماندهی و حفاظت و صیانت از باغات و اراضی مشجر محدوده شهر تهران  به شورای اسلامی شهر تهران؛</a:t>
            </a:r>
          </a:p>
          <a:p>
            <a:pPr algn="just">
              <a:lnSpc>
                <a:spcPct val="170000"/>
              </a:lnSpc>
            </a:pPr>
            <a:r>
              <a:rPr lang="fa-IR" sz="2600" b="1" dirty="0">
                <a:solidFill>
                  <a:schemeClr val="dk1"/>
                </a:solidFill>
                <a:cs typeface="B Zar" panose="00000400000000000000" pitchFamily="2" charset="-78"/>
              </a:rPr>
              <a:t>در راستای </a:t>
            </a:r>
            <a:r>
              <a:rPr lang="fa-IR" sz="2600" b="1" dirty="0">
                <a:solidFill>
                  <a:schemeClr val="dk1"/>
                </a:solidFill>
                <a:cs typeface="B Zar" panose="00000400000000000000" pitchFamily="2" charset="-78"/>
                <a:hlinkClick r:id="rId5" action="ppaction://hlinkfile"/>
              </a:rPr>
              <a:t>تحقق ماده 22</a:t>
            </a:r>
            <a:endParaRPr lang="fa-IR" sz="2600" b="1" dirty="0">
              <a:solidFill>
                <a:schemeClr val="dk1"/>
              </a:solidFill>
              <a:cs typeface="B Zar" panose="00000400000000000000" pitchFamily="2" charset="-78"/>
            </a:endParaRPr>
          </a:p>
          <a:p>
            <a:pPr marL="0" indent="0" algn="just">
              <a:lnSpc>
                <a:spcPct val="170000"/>
              </a:lnSpc>
              <a:buNone/>
            </a:pPr>
            <a:r>
              <a:rPr lang="fa-IR" sz="2300" dirty="0">
                <a:cs typeface="B Zar" panose="00000400000000000000" pitchFamily="2" charset="-78"/>
              </a:rPr>
              <a:t>افزایش مساحت رود دره‏های ساماندهی شده از 159 هکتار سال 92 به 246/3 هکتار رود دره </a:t>
            </a:r>
            <a:r>
              <a:rPr lang="fa-IR" sz="2300" dirty="0" smtClean="0">
                <a:cs typeface="B Zar" panose="00000400000000000000" pitchFamily="2" charset="-78"/>
              </a:rPr>
              <a:t>تا </a:t>
            </a:r>
            <a:r>
              <a:rPr lang="fa-IR" sz="2300" dirty="0">
                <a:cs typeface="B Zar" panose="00000400000000000000" pitchFamily="2" charset="-78"/>
              </a:rPr>
              <a:t>پایان سال سوم برنامه؛(با ساماندهی 12 هکتار رود دره  در سال 95 ) </a:t>
            </a:r>
            <a:r>
              <a:rPr lang="fa-IR" sz="2300" dirty="0" smtClean="0">
                <a:cs typeface="B Zar" panose="00000400000000000000" pitchFamily="2" charset="-78"/>
              </a:rPr>
              <a:t>(تحقق 90درصدی هدف برنامه)،( </a:t>
            </a:r>
            <a:r>
              <a:rPr lang="fa-IR" sz="2300" dirty="0">
                <a:cs typeface="B Zar" panose="00000400000000000000" pitchFamily="2" charset="-78"/>
              </a:rPr>
              <a:t>هدف </a:t>
            </a:r>
            <a:r>
              <a:rPr lang="fa-IR" sz="2300" dirty="0" smtClean="0">
                <a:cs typeface="B Zar" panose="00000400000000000000" pitchFamily="2" charset="-78"/>
              </a:rPr>
              <a:t>: </a:t>
            </a:r>
            <a:r>
              <a:rPr lang="fa-IR" sz="2300" dirty="0">
                <a:cs typeface="B Zar" panose="00000400000000000000" pitchFamily="2" charset="-78"/>
              </a:rPr>
              <a:t>275 هکتار)؛</a:t>
            </a:r>
          </a:p>
          <a:p>
            <a:pPr algn="just">
              <a:lnSpc>
                <a:spcPct val="170000"/>
              </a:lnSpc>
              <a:buFont typeface="Arial" panose="020B0604020202020204" pitchFamily="34" charset="0"/>
              <a:buChar char="•"/>
            </a:pPr>
            <a:endParaRPr lang="fa-IR" dirty="0">
              <a:cs typeface="B Zar"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57</a:t>
            </a:fld>
            <a:endParaRPr lang="fa-IR"/>
          </a:p>
        </p:txBody>
      </p:sp>
    </p:spTree>
    <p:extLst>
      <p:ext uri="{BB962C8B-B14F-4D97-AF65-F5344CB8AC3E}">
        <p14:creationId xmlns:p14="http://schemas.microsoft.com/office/powerpoint/2010/main" val="71637784"/>
      </p:ext>
    </p:extLst>
  </p:cSld>
  <p:clrMapOvr>
    <a:masterClrMapping/>
  </p:clrMapOvr>
  <p:transition spd="med" advClick="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81000" y="1447800"/>
            <a:ext cx="8610599" cy="5310188"/>
          </a:xfrm>
          <a:noFill/>
          <a:ln>
            <a:noFill/>
          </a:ln>
        </p:spPr>
        <p:style>
          <a:lnRef idx="0">
            <a:scrgbClr r="0" g="0" b="0"/>
          </a:lnRef>
          <a:fillRef idx="1001">
            <a:schemeClr val="lt1"/>
          </a:fillRef>
          <a:effectRef idx="0">
            <a:scrgbClr r="0" g="0" b="0"/>
          </a:effectRef>
          <a:fontRef idx="major"/>
        </p:style>
        <p:txBody>
          <a:bodyPr>
            <a:noAutofit/>
          </a:bodyPr>
          <a:lstStyle/>
          <a:p>
            <a:pPr algn="just">
              <a:lnSpc>
                <a:spcPct val="150000"/>
              </a:lnSpc>
            </a:pPr>
            <a:r>
              <a:rPr lang="fa-IR" sz="2000" b="1" dirty="0">
                <a:solidFill>
                  <a:schemeClr val="dk1"/>
                </a:solidFill>
                <a:latin typeface="+mn-lt"/>
                <a:ea typeface="+mn-ea"/>
                <a:cs typeface="B Zar" panose="00000400000000000000" pitchFamily="2" charset="-78"/>
              </a:rPr>
              <a:t>در راستای </a:t>
            </a:r>
            <a:r>
              <a:rPr lang="fa-IR" sz="2000" b="1" dirty="0">
                <a:solidFill>
                  <a:schemeClr val="dk1"/>
                </a:solidFill>
                <a:latin typeface="+mn-lt"/>
                <a:ea typeface="+mn-ea"/>
                <a:cs typeface="B Zar" panose="00000400000000000000" pitchFamily="2" charset="-78"/>
                <a:hlinkClick r:id="rId3" action="ppaction://hlinkfile"/>
              </a:rPr>
              <a:t>تحقق ماده 23</a:t>
            </a:r>
            <a:endParaRPr lang="fa-IR" sz="2000" b="1" dirty="0">
              <a:solidFill>
                <a:schemeClr val="dk1"/>
              </a:solidFill>
              <a:latin typeface="+mn-lt"/>
              <a:ea typeface="+mn-ea"/>
              <a:cs typeface="B Zar" panose="00000400000000000000" pitchFamily="2" charset="-78"/>
            </a:endParaRPr>
          </a:p>
          <a:p>
            <a:pPr marL="0" indent="0" algn="just">
              <a:lnSpc>
                <a:spcPct val="130000"/>
              </a:lnSpc>
              <a:buNone/>
            </a:pPr>
            <a:r>
              <a:rPr lang="fa-IR" sz="1600" dirty="0">
                <a:latin typeface="+mn-lt"/>
                <a:ea typeface="+mn-ea"/>
                <a:cs typeface="B Zar" panose="00000400000000000000" pitchFamily="2" charset="-78"/>
              </a:rPr>
              <a:t>افزایش مساحت جنگل‏کاری  و کمربند سبز از36612 هکتار سال 92 به 38132 هکتار در سال 94 و 39132 هکتار </a:t>
            </a:r>
            <a:r>
              <a:rPr lang="fa-IR" sz="1600" dirty="0" smtClean="0">
                <a:latin typeface="+mn-lt"/>
                <a:ea typeface="+mn-ea"/>
                <a:cs typeface="B Zar" panose="00000400000000000000" pitchFamily="2" charset="-78"/>
              </a:rPr>
              <a:t>تا </a:t>
            </a:r>
            <a:r>
              <a:rPr lang="fa-IR" sz="1600" dirty="0">
                <a:latin typeface="+mn-lt"/>
                <a:ea typeface="+mn-ea"/>
                <a:cs typeface="B Zar" panose="00000400000000000000" pitchFamily="2" charset="-78"/>
              </a:rPr>
              <a:t>پایان سال سوم برنامه؛ (با ایجاد 1000هکتار در سال 95) (درصد تحقق: 99 %)، (هدف </a:t>
            </a:r>
            <a:r>
              <a:rPr lang="fa-IR" sz="1600" dirty="0" smtClean="0">
                <a:latin typeface="+mn-lt"/>
                <a:ea typeface="+mn-ea"/>
                <a:cs typeface="B Zar" panose="00000400000000000000" pitchFamily="2" charset="-78"/>
              </a:rPr>
              <a:t>:39612 </a:t>
            </a:r>
            <a:r>
              <a:rPr lang="fa-IR" sz="1600" dirty="0">
                <a:latin typeface="+mn-lt"/>
                <a:ea typeface="+mn-ea"/>
                <a:cs typeface="B Zar" panose="00000400000000000000" pitchFamily="2" charset="-78"/>
              </a:rPr>
              <a:t>هکتار</a:t>
            </a:r>
            <a:r>
              <a:rPr lang="fa-IR" sz="1600" dirty="0" smtClean="0">
                <a:latin typeface="+mn-lt"/>
                <a:ea typeface="+mn-ea"/>
                <a:cs typeface="B Zar" panose="00000400000000000000" pitchFamily="2" charset="-78"/>
              </a:rPr>
              <a:t>)،</a:t>
            </a:r>
            <a:endParaRPr lang="fa-IR" sz="1600" dirty="0">
              <a:latin typeface="+mn-lt"/>
              <a:ea typeface="+mn-ea"/>
              <a:cs typeface="B Zar" panose="00000400000000000000" pitchFamily="2" charset="-78"/>
            </a:endParaRPr>
          </a:p>
          <a:p>
            <a:pPr algn="just">
              <a:lnSpc>
                <a:spcPct val="150000"/>
              </a:lnSpc>
            </a:pPr>
            <a:r>
              <a:rPr lang="fa-IR" sz="2000" b="1" dirty="0">
                <a:solidFill>
                  <a:schemeClr val="dk1"/>
                </a:solidFill>
                <a:latin typeface="+mn-lt"/>
                <a:ea typeface="+mn-ea"/>
                <a:cs typeface="B Zar" panose="00000400000000000000" pitchFamily="2" charset="-78"/>
              </a:rPr>
              <a:t>درراستای تحقق ماده 24</a:t>
            </a:r>
          </a:p>
          <a:p>
            <a:pPr marL="0" indent="0" algn="just">
              <a:lnSpc>
                <a:spcPct val="130000"/>
              </a:lnSpc>
              <a:buNone/>
            </a:pPr>
            <a:r>
              <a:rPr lang="fa-IR" sz="1600" dirty="0">
                <a:latin typeface="+mn-lt"/>
                <a:ea typeface="+mn-ea"/>
                <a:cs typeface="B Zar" panose="00000400000000000000" pitchFamily="2" charset="-78"/>
              </a:rPr>
              <a:t>افزایش مساحت فضای سبز تحت پوشش شبکه آب‏رسانی از 6150 هکتار سال 92 به 7095 هکتار در سال 94 </a:t>
            </a:r>
            <a:r>
              <a:rPr lang="fa-IR" sz="1600" dirty="0" smtClean="0">
                <a:latin typeface="+mn-lt"/>
                <a:ea typeface="+mn-ea"/>
                <a:cs typeface="B Zar" panose="00000400000000000000" pitchFamily="2" charset="-78"/>
              </a:rPr>
              <a:t>و7510/52 هکتار تا پایان </a:t>
            </a:r>
            <a:r>
              <a:rPr lang="fa-IR" sz="1600" dirty="0">
                <a:latin typeface="+mn-lt"/>
                <a:ea typeface="+mn-ea"/>
                <a:cs typeface="B Zar" panose="00000400000000000000" pitchFamily="2" charset="-78"/>
              </a:rPr>
              <a:t>سال سوم </a:t>
            </a:r>
            <a:r>
              <a:rPr lang="fa-IR" sz="1600" dirty="0" smtClean="0">
                <a:latin typeface="+mn-lt"/>
                <a:ea typeface="+mn-ea"/>
                <a:cs typeface="B Zar" panose="00000400000000000000" pitchFamily="2" charset="-78"/>
              </a:rPr>
              <a:t>(با ایجاد 415 هکتار در سال 95)و( </a:t>
            </a:r>
            <a:r>
              <a:rPr lang="fa-IR" sz="1600" dirty="0">
                <a:latin typeface="+mn-lt"/>
                <a:ea typeface="+mn-ea"/>
                <a:cs typeface="B Zar" panose="00000400000000000000" pitchFamily="2" charset="-78"/>
              </a:rPr>
              <a:t>محقق شدن </a:t>
            </a:r>
            <a:r>
              <a:rPr lang="fa-IR" sz="1600" dirty="0" smtClean="0">
                <a:latin typeface="+mn-lt"/>
                <a:ea typeface="+mn-ea"/>
                <a:cs typeface="B Zar" panose="00000400000000000000" pitchFamily="2" charset="-78"/>
              </a:rPr>
              <a:t>100 </a:t>
            </a:r>
            <a:r>
              <a:rPr lang="fa-IR" sz="1600" dirty="0">
                <a:latin typeface="+mn-lt"/>
                <a:ea typeface="+mn-ea"/>
                <a:cs typeface="B Zar" panose="00000400000000000000" pitchFamily="2" charset="-78"/>
              </a:rPr>
              <a:t>درصدی هدف برنامه </a:t>
            </a:r>
            <a:r>
              <a:rPr lang="fa-IR" sz="1600" dirty="0" smtClean="0">
                <a:latin typeface="+mn-lt"/>
                <a:ea typeface="+mn-ea"/>
                <a:cs typeface="B Zar" panose="00000400000000000000" pitchFamily="2" charset="-78"/>
              </a:rPr>
              <a:t>در </a:t>
            </a:r>
            <a:r>
              <a:rPr lang="fa-IR" sz="1600" dirty="0">
                <a:latin typeface="+mn-lt"/>
                <a:ea typeface="+mn-ea"/>
                <a:cs typeface="B Zar" panose="00000400000000000000" pitchFamily="2" charset="-78"/>
              </a:rPr>
              <a:t>سال </a:t>
            </a:r>
            <a:r>
              <a:rPr lang="fa-IR" sz="1600" dirty="0" smtClean="0">
                <a:latin typeface="+mn-lt"/>
                <a:ea typeface="+mn-ea"/>
                <a:cs typeface="B Zar" panose="00000400000000000000" pitchFamily="2" charset="-78"/>
              </a:rPr>
              <a:t>95) </a:t>
            </a:r>
            <a:r>
              <a:rPr lang="fa-IR" sz="1600" dirty="0">
                <a:latin typeface="+mn-lt"/>
                <a:ea typeface="+mn-ea"/>
                <a:cs typeface="B Zar" panose="00000400000000000000" pitchFamily="2" charset="-78"/>
              </a:rPr>
              <a:t>(هدف : 7080 هکتار</a:t>
            </a:r>
            <a:r>
              <a:rPr lang="fa-IR" sz="1600" dirty="0" smtClean="0">
                <a:latin typeface="+mn-lt"/>
                <a:ea typeface="+mn-ea"/>
                <a:cs typeface="B Zar" panose="00000400000000000000" pitchFamily="2" charset="-78"/>
              </a:rPr>
              <a:t>)؛</a:t>
            </a:r>
          </a:p>
          <a:p>
            <a:pPr algn="just">
              <a:lnSpc>
                <a:spcPct val="130000"/>
              </a:lnSpc>
            </a:pPr>
            <a:r>
              <a:rPr lang="fa-IR" sz="2000" b="1" dirty="0" smtClean="0">
                <a:solidFill>
                  <a:schemeClr val="dk1"/>
                </a:solidFill>
                <a:latin typeface="+mn-lt"/>
                <a:ea typeface="+mn-ea"/>
                <a:cs typeface="B Zar" panose="00000400000000000000" pitchFamily="2" charset="-78"/>
              </a:rPr>
              <a:t>در </a:t>
            </a:r>
            <a:r>
              <a:rPr lang="fa-IR" sz="2000" b="1" dirty="0">
                <a:solidFill>
                  <a:schemeClr val="dk1"/>
                </a:solidFill>
                <a:latin typeface="+mn-lt"/>
                <a:ea typeface="+mn-ea"/>
                <a:cs typeface="B Zar" panose="00000400000000000000" pitchFamily="2" charset="-78"/>
              </a:rPr>
              <a:t>راستای تحقق ماده </a:t>
            </a:r>
            <a:r>
              <a:rPr lang="fa-IR" sz="2000" b="1" dirty="0" smtClean="0">
                <a:solidFill>
                  <a:schemeClr val="dk1"/>
                </a:solidFill>
                <a:latin typeface="+mn-lt"/>
                <a:ea typeface="+mn-ea"/>
                <a:cs typeface="B Zar" panose="00000400000000000000" pitchFamily="2" charset="-78"/>
              </a:rPr>
              <a:t>25</a:t>
            </a:r>
            <a:endParaRPr lang="fa-IR" sz="2000" b="1" dirty="0">
              <a:solidFill>
                <a:schemeClr val="dk1"/>
              </a:solidFill>
              <a:latin typeface="+mn-lt"/>
              <a:ea typeface="+mn-ea"/>
              <a:cs typeface="B Zar" panose="00000400000000000000" pitchFamily="2" charset="-78"/>
            </a:endParaRPr>
          </a:p>
          <a:p>
            <a:pPr marL="0" indent="0" algn="just">
              <a:lnSpc>
                <a:spcPct val="130000"/>
              </a:lnSpc>
              <a:buNone/>
            </a:pPr>
            <a:r>
              <a:rPr lang="fa-IR" sz="1600" dirty="0">
                <a:latin typeface="+mn-lt"/>
                <a:ea typeface="+mn-ea"/>
                <a:cs typeface="B Zar" panose="00000400000000000000" pitchFamily="2" charset="-78"/>
              </a:rPr>
              <a:t>افزایش منابع آب مصرفی پایش شده در مصارف شهرداری از 36 منبع در سال 92 </a:t>
            </a:r>
            <a:r>
              <a:rPr lang="fa-IR" sz="1600" dirty="0" smtClean="0">
                <a:latin typeface="+mn-lt"/>
                <a:ea typeface="+mn-ea"/>
                <a:cs typeface="B Zar" panose="00000400000000000000" pitchFamily="2" charset="-78"/>
              </a:rPr>
              <a:t>به  450 </a:t>
            </a:r>
            <a:r>
              <a:rPr lang="fa-IR" sz="1600" dirty="0">
                <a:latin typeface="+mn-lt"/>
                <a:ea typeface="+mn-ea"/>
                <a:cs typeface="B Zar" panose="00000400000000000000" pitchFamily="2" charset="-78"/>
              </a:rPr>
              <a:t>منبع آب مصرفی </a:t>
            </a:r>
            <a:r>
              <a:rPr lang="fa-IR" sz="1600" dirty="0" smtClean="0">
                <a:latin typeface="+mn-lt"/>
                <a:ea typeface="+mn-ea"/>
                <a:cs typeface="B Zar" panose="00000400000000000000" pitchFamily="2" charset="-78"/>
              </a:rPr>
              <a:t>تا </a:t>
            </a:r>
            <a:r>
              <a:rPr lang="fa-IR" sz="1600" dirty="0">
                <a:latin typeface="+mn-lt"/>
                <a:ea typeface="+mn-ea"/>
                <a:cs typeface="B Zar" panose="00000400000000000000" pitchFamily="2" charset="-78"/>
              </a:rPr>
              <a:t>پایان سال سوم برنامه </a:t>
            </a:r>
            <a:r>
              <a:rPr lang="fa-IR" sz="1600" dirty="0" smtClean="0">
                <a:latin typeface="+mn-lt"/>
                <a:ea typeface="+mn-ea"/>
                <a:cs typeface="B Zar" panose="00000400000000000000" pitchFamily="2" charset="-78"/>
              </a:rPr>
              <a:t>و </a:t>
            </a:r>
            <a:r>
              <a:rPr lang="fa-IR" sz="1600" dirty="0">
                <a:latin typeface="+mn-lt"/>
                <a:ea typeface="+mn-ea"/>
                <a:cs typeface="B Zar" panose="00000400000000000000" pitchFamily="2" charset="-78"/>
              </a:rPr>
              <a:t>تحقق کامل هدف کمی تا پایان برنامه ؛ </a:t>
            </a:r>
            <a:r>
              <a:rPr lang="fa-IR" sz="1600" dirty="0" smtClean="0">
                <a:latin typeface="+mn-lt"/>
                <a:ea typeface="+mn-ea"/>
                <a:cs typeface="B Zar" panose="00000400000000000000" pitchFamily="2" charset="-78"/>
              </a:rPr>
              <a:t>(هدف: 450 عدد)</a:t>
            </a:r>
            <a:endParaRPr lang="fa-IR" sz="1600" dirty="0">
              <a:latin typeface="+mn-lt"/>
              <a:ea typeface="+mn-ea"/>
              <a:cs typeface="B Zar" panose="00000400000000000000" pitchFamily="2" charset="-78"/>
            </a:endParaRPr>
          </a:p>
          <a:p>
            <a:pPr algn="just">
              <a:lnSpc>
                <a:spcPct val="150000"/>
              </a:lnSpc>
            </a:pPr>
            <a:r>
              <a:rPr lang="fa-IR" sz="2000" b="1" dirty="0">
                <a:solidFill>
                  <a:schemeClr val="dk1"/>
                </a:solidFill>
                <a:latin typeface="+mn-lt"/>
                <a:ea typeface="+mn-ea"/>
                <a:cs typeface="B Zar" panose="00000400000000000000" pitchFamily="2" charset="-78"/>
              </a:rPr>
              <a:t>درراستای تحقق ماده </a:t>
            </a:r>
            <a:r>
              <a:rPr lang="fa-IR" sz="2000" b="1" dirty="0" smtClean="0">
                <a:solidFill>
                  <a:schemeClr val="dk1"/>
                </a:solidFill>
                <a:latin typeface="+mn-lt"/>
                <a:ea typeface="+mn-ea"/>
                <a:cs typeface="B Zar" panose="00000400000000000000" pitchFamily="2" charset="-78"/>
              </a:rPr>
              <a:t>27</a:t>
            </a:r>
            <a:endParaRPr lang="fa-IR" sz="2000" b="1" dirty="0">
              <a:solidFill>
                <a:schemeClr val="dk1"/>
              </a:solidFill>
              <a:latin typeface="+mn-lt"/>
              <a:ea typeface="+mn-ea"/>
              <a:cs typeface="B Zar" panose="00000400000000000000" pitchFamily="2" charset="-78"/>
            </a:endParaRPr>
          </a:p>
          <a:p>
            <a:pPr marL="0" indent="0" algn="just">
              <a:lnSpc>
                <a:spcPct val="130000"/>
              </a:lnSpc>
              <a:buNone/>
            </a:pPr>
            <a:r>
              <a:rPr lang="fa-IR" sz="1600" dirty="0">
                <a:latin typeface="+mn-lt"/>
                <a:ea typeface="+mn-ea"/>
                <a:cs typeface="B Zar" panose="00000400000000000000" pitchFamily="2" charset="-78"/>
              </a:rPr>
              <a:t>تهیه سند مدیریت کمی وکیفی آب تهران- جلوگیری از آبیاری اراضی زراعی دشت جنوب تهران با پساب های آلوده (آئین نامه اجرایی</a:t>
            </a:r>
            <a:r>
              <a:rPr lang="fa-IR" sz="1600" dirty="0" smtClean="0">
                <a:latin typeface="+mn-lt"/>
                <a:ea typeface="+mn-ea"/>
                <a:cs typeface="B Zar" panose="00000400000000000000" pitchFamily="2" charset="-78"/>
              </a:rPr>
              <a:t>)(درحال طی مراحل قانونی جهت ارسال به شورای اسلامی شهرتهران)</a:t>
            </a:r>
            <a:endParaRPr lang="fa-IR" sz="1600" dirty="0">
              <a:latin typeface="+mn-lt"/>
              <a:ea typeface="+mn-ea"/>
              <a:cs typeface="B Zar" panose="00000400000000000000" pitchFamily="2" charset="-78"/>
            </a:endParaRPr>
          </a:p>
          <a:p>
            <a:pPr algn="just">
              <a:lnSpc>
                <a:spcPct val="150000"/>
              </a:lnSpc>
              <a:buFont typeface="Arial" panose="020B0604020202020204" pitchFamily="34" charset="0"/>
              <a:buChar char="•"/>
            </a:pPr>
            <a:endParaRPr lang="fa-IR" sz="2000" dirty="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58</a:t>
            </a:fld>
            <a:endParaRPr lang="fa-IR"/>
          </a:p>
        </p:txBody>
      </p:sp>
    </p:spTree>
    <p:extLst>
      <p:ext uri="{BB962C8B-B14F-4D97-AF65-F5344CB8AC3E}">
        <p14:creationId xmlns:p14="http://schemas.microsoft.com/office/powerpoint/2010/main" val="566956382"/>
      </p:ext>
    </p:extLst>
  </p:cSld>
  <p:clrMapOvr>
    <a:masterClrMapping/>
  </p:clrMapOvr>
  <p:transition spd="med" advClick="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5625" y="1828800"/>
            <a:ext cx="7960895" cy="4755939"/>
          </a:xfrm>
          <a:noFill/>
          <a:ln>
            <a:noFill/>
          </a:ln>
        </p:spPr>
        <p:txBody>
          <a:bodyPr vert="horz" lIns="91440" tIns="45720" rIns="91440" bIns="45720" rtlCol="0">
            <a:normAutofit fontScale="85000" lnSpcReduction="10000"/>
          </a:bodyPr>
          <a:lstStyle/>
          <a:p>
            <a:pPr marL="0" indent="0" algn="just">
              <a:lnSpc>
                <a:spcPct val="200000"/>
              </a:lnSpc>
              <a:buNone/>
            </a:pPr>
            <a:r>
              <a:rPr lang="fa-IR" sz="2000" dirty="0">
                <a:cs typeface="B Zar" panose="00000400000000000000" pitchFamily="2" charset="-78"/>
              </a:rPr>
              <a:t>بخش نهم با موضوع «ارتقای سطح سلامت، بهداشت و محیط‏زیست شهری» </a:t>
            </a:r>
            <a:r>
              <a:rPr lang="fa-IR" sz="2000" b="1" dirty="0">
                <a:cs typeface="B Zar" panose="00000400000000000000" pitchFamily="2" charset="-78"/>
              </a:rPr>
              <a:t>شامل 13 ماده، 12 بند و 3 تبصره و39 هدف کمی  </a:t>
            </a:r>
            <a:r>
              <a:rPr lang="fa-IR" sz="2000" dirty="0">
                <a:cs typeface="B Zar" panose="00000400000000000000" pitchFamily="2" charset="-78"/>
              </a:rPr>
              <a:t>می باشد و به موضوعاتی نظیر </a:t>
            </a:r>
            <a:r>
              <a:rPr lang="fa-IR" sz="2000" u="sng" dirty="0">
                <a:cs typeface="B Zar" panose="00000400000000000000" pitchFamily="2" charset="-78"/>
              </a:rPr>
              <a:t>مدیریت زیست‏محیطی شهر</a:t>
            </a:r>
            <a:r>
              <a:rPr lang="fa-IR" sz="2000" dirty="0">
                <a:cs typeface="B Zar" panose="00000400000000000000" pitchFamily="2" charset="-78"/>
              </a:rPr>
              <a:t>، رسیدگی به وضعیت نظافت و پاکیزه سازی معابر شهر، </a:t>
            </a:r>
            <a:r>
              <a:rPr lang="fa-IR" sz="2000" u="sng" dirty="0">
                <a:cs typeface="B Zar" panose="00000400000000000000" pitchFamily="2" charset="-78"/>
              </a:rPr>
              <a:t>کاهش آلاینده‏های زیست‏محیطی</a:t>
            </a:r>
            <a:r>
              <a:rPr lang="fa-IR" sz="2000" dirty="0">
                <a:cs typeface="B Zar" panose="00000400000000000000" pitchFamily="2" charset="-78"/>
              </a:rPr>
              <a:t>، حفظ و ارتقای بهداشت محیط، </a:t>
            </a:r>
            <a:r>
              <a:rPr lang="fa-IR" sz="2000" u="sng" dirty="0">
                <a:cs typeface="B Zar" panose="00000400000000000000" pitchFamily="2" charset="-78"/>
              </a:rPr>
              <a:t>مدیریت پسماند شهر تهران از تولید تا دفع، پردازش، بازیافت و تبدیل </a:t>
            </a:r>
            <a:r>
              <a:rPr lang="fa-IR" sz="2000" u="sng" dirty="0" smtClean="0">
                <a:cs typeface="B Zar" panose="00000400000000000000" pitchFamily="2" charset="-78"/>
              </a:rPr>
              <a:t>مواد</a:t>
            </a:r>
            <a:r>
              <a:rPr lang="fa-IR" sz="2000" dirty="0" smtClean="0">
                <a:cs typeface="B Zar" panose="00000400000000000000" pitchFamily="2" charset="-78"/>
              </a:rPr>
              <a:t>، </a:t>
            </a:r>
            <a:r>
              <a:rPr lang="fa-IR" sz="2000" u="sng" dirty="0">
                <a:cs typeface="B Zar" panose="00000400000000000000" pitchFamily="2" charset="-78"/>
              </a:rPr>
              <a:t>اطلاع رسانی و آموزش شهروندی و افزایش سهم شهروندان </a:t>
            </a:r>
            <a:r>
              <a:rPr lang="fa-IR" sz="2000" dirty="0">
                <a:cs typeface="B Zar" panose="00000400000000000000" pitchFamily="2" charset="-78"/>
              </a:rPr>
              <a:t>در اجرای امور خدمات‏</a:t>
            </a:r>
            <a:r>
              <a:rPr lang="fa-IR" sz="2000" dirty="0" smtClean="0">
                <a:cs typeface="B Zar" panose="00000400000000000000" pitchFamily="2" charset="-78"/>
              </a:rPr>
              <a:t>شهری، </a:t>
            </a:r>
            <a:r>
              <a:rPr lang="fa-IR" sz="2000" u="sng" dirty="0">
                <a:cs typeface="B Zar" panose="00000400000000000000" pitchFamily="2" charset="-78"/>
              </a:rPr>
              <a:t>تقویت حفاظت از مناطق حفاظت شده</a:t>
            </a:r>
            <a:r>
              <a:rPr lang="fa-IR" sz="2000" dirty="0">
                <a:cs typeface="B Zar" panose="00000400000000000000" pitchFamily="2" charset="-78"/>
              </a:rPr>
              <a:t>، </a:t>
            </a:r>
            <a:r>
              <a:rPr lang="fa-IR" sz="2000" u="sng" dirty="0" smtClean="0">
                <a:cs typeface="B Zar" panose="00000400000000000000" pitchFamily="2" charset="-78"/>
              </a:rPr>
              <a:t>ساماندهی </a:t>
            </a:r>
            <a:r>
              <a:rPr lang="fa-IR" sz="2000" u="sng" dirty="0">
                <a:cs typeface="B Zar" panose="00000400000000000000" pitchFamily="2" charset="-78"/>
              </a:rPr>
              <a:t>و انتقال صنایع و مشاغل مزاحم و آلاینده به خارج از شهر</a:t>
            </a:r>
            <a:r>
              <a:rPr lang="fa-IR" sz="2000" dirty="0">
                <a:cs typeface="B Zar" panose="00000400000000000000" pitchFamily="2" charset="-78"/>
              </a:rPr>
              <a:t>، </a:t>
            </a:r>
            <a:r>
              <a:rPr lang="fa-IR" sz="2000" u="sng" dirty="0">
                <a:cs typeface="B Zar" panose="00000400000000000000" pitchFamily="2" charset="-78"/>
              </a:rPr>
              <a:t> بهینه سازی مصرف منابع پایه و پایش انواع آلاینده‏های زیست‏محیطی</a:t>
            </a:r>
            <a:r>
              <a:rPr lang="fa-IR" sz="2000" dirty="0">
                <a:cs typeface="B Zar" panose="00000400000000000000" pitchFamily="2" charset="-78"/>
              </a:rPr>
              <a:t> </a:t>
            </a:r>
            <a:r>
              <a:rPr lang="fa-IR" sz="2000" dirty="0" err="1">
                <a:cs typeface="B Zar" panose="00000400000000000000" pitchFamily="2" charset="-78"/>
              </a:rPr>
              <a:t>می‏پردازد</a:t>
            </a:r>
            <a:r>
              <a:rPr lang="fa-IR" sz="2000" dirty="0" smtClean="0">
                <a:cs typeface="B Zar" panose="00000400000000000000" pitchFamily="2" charset="-78"/>
              </a:rPr>
              <a:t>.</a:t>
            </a:r>
          </a:p>
          <a:p>
            <a:pPr marL="0" indent="0" algn="just">
              <a:lnSpc>
                <a:spcPct val="200000"/>
              </a:lnSpc>
              <a:buNone/>
            </a:pPr>
            <a:r>
              <a:rPr lang="fa-IR" sz="2000" dirty="0">
                <a:cs typeface="B Zar" panose="00000400000000000000" pitchFamily="2" charset="-78"/>
              </a:rPr>
              <a:t>از مهمترین اقدامات و </a:t>
            </a:r>
            <a:r>
              <a:rPr lang="fa-IR" sz="2000" dirty="0" err="1">
                <a:cs typeface="B Zar" panose="00000400000000000000" pitchFamily="2" charset="-78"/>
              </a:rPr>
              <a:t>عملکردهایی</a:t>
            </a:r>
            <a:r>
              <a:rPr lang="fa-IR" sz="2000" dirty="0">
                <a:cs typeface="B Zar" panose="00000400000000000000" pitchFamily="2" charset="-78"/>
              </a:rPr>
              <a:t> که در راستای تحقق مواد، احکام </a:t>
            </a:r>
            <a:r>
              <a:rPr lang="fa-IR" sz="2000" dirty="0" err="1">
                <a:cs typeface="B Zar" panose="00000400000000000000" pitchFamily="2" charset="-78"/>
              </a:rPr>
              <a:t>واهداف</a:t>
            </a:r>
            <a:r>
              <a:rPr lang="fa-IR" sz="2000" dirty="0">
                <a:cs typeface="B Zar" panose="00000400000000000000" pitchFamily="2" charset="-78"/>
              </a:rPr>
              <a:t> کمی مربوط به این بخش صورت پذیرفته است عبارتند از : </a:t>
            </a:r>
            <a:endParaRPr lang="fa-IR" sz="1800" dirty="0">
              <a:latin typeface="Adobe Arabic"/>
              <a:ea typeface="Adobe Arabic"/>
              <a:cs typeface="B Zar" panose="00000400000000000000" pitchFamily="2" charset="-78"/>
            </a:endParaRPr>
          </a:p>
        </p:txBody>
      </p:sp>
      <p:sp>
        <p:nvSpPr>
          <p:cNvPr id="6" name="Rectangle 5"/>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itle 1"/>
          <p:cNvSpPr txBox="1">
            <a:spLocks/>
          </p:cNvSpPr>
          <p:nvPr/>
        </p:nvSpPr>
        <p:spPr>
          <a:xfrm>
            <a:off x="835626" y="304800"/>
            <a:ext cx="7920790" cy="1066800"/>
          </a:xfrm>
          <a:prstGeom prst="rect">
            <a:avLst/>
          </a:prstGeom>
          <a:noFill/>
          <a:ln>
            <a:noFill/>
          </a:ln>
        </p:spPr>
        <p:txBody>
          <a:bodyPr vert="horz" lIns="91440" tIns="45720" rIns="91440" bIns="45720" rtlCol="0" anchor="b" anchorCtr="0">
            <a:noAutofit/>
          </a:bodyPr>
          <a:lstStyle>
            <a:defPPr>
              <a:defRPr lang="en-US"/>
            </a:defPPr>
            <a:lvl1pPr algn="ctr">
              <a:spcBef>
                <a:spcPct val="0"/>
              </a:spcBef>
              <a:buNone/>
              <a:defRPr sz="2400" b="1">
                <a:ln w="6600">
                  <a:solidFill>
                    <a:srgbClr val="DE7E18"/>
                  </a:solidFill>
                  <a:prstDash val="solid"/>
                </a:ln>
                <a:solidFill>
                  <a:srgbClr val="FFFFFF"/>
                </a:solidFill>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a-IR" dirty="0">
                <a:solidFill>
                  <a:schemeClr val="tx1"/>
                </a:solidFill>
              </a:rPr>
              <a:t>بخش نهم </a:t>
            </a:r>
            <a:r>
              <a:rPr lang="fa-IR" dirty="0" smtClean="0">
                <a:solidFill>
                  <a:schemeClr val="tx1"/>
                </a:solidFill>
              </a:rPr>
              <a:t>:</a:t>
            </a:r>
          </a:p>
          <a:p>
            <a:r>
              <a:rPr lang="fa-IR" dirty="0" smtClean="0">
                <a:solidFill>
                  <a:schemeClr val="tx1"/>
                </a:solidFill>
              </a:rPr>
              <a:t> </a:t>
            </a:r>
            <a:r>
              <a:rPr lang="fa-IR" dirty="0">
                <a:solidFill>
                  <a:schemeClr val="tx1"/>
                </a:solidFill>
              </a:rPr>
              <a:t>«ارتقای سطح سلامت، بهداشت و محیط‏زیست شهری»</a:t>
            </a:r>
            <a:r>
              <a:rPr lang="en-US" dirty="0">
                <a:solidFill>
                  <a:schemeClr val="tx1"/>
                </a:solidFill>
              </a:rPr>
              <a:t/>
            </a:r>
            <a:br>
              <a:rPr lang="en-US" dirty="0">
                <a:solidFill>
                  <a:schemeClr val="tx1"/>
                </a:solidFill>
              </a:rPr>
            </a:br>
            <a:endParaRPr lang="fa-IR" dirty="0">
              <a:solidFill>
                <a:schemeClr val="tx1"/>
              </a:solidFill>
            </a:endParaRPr>
          </a:p>
        </p:txBody>
      </p:sp>
      <p:sp>
        <p:nvSpPr>
          <p:cNvPr id="7" name="Action Button: Forward or Next 6">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59</a:t>
            </a:fld>
            <a:endParaRPr lang="fa-IR"/>
          </a:p>
        </p:txBody>
      </p:sp>
    </p:spTree>
    <p:extLst>
      <p:ext uri="{BB962C8B-B14F-4D97-AF65-F5344CB8AC3E}">
        <p14:creationId xmlns:p14="http://schemas.microsoft.com/office/powerpoint/2010/main" val="3266325292"/>
      </p:ext>
    </p:extLst>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105864" y="180832"/>
            <a:ext cx="6589199" cy="685800"/>
          </a:xfrm>
        </p:spPr>
        <p:txBody>
          <a:bodyPr/>
          <a:lstStyle/>
          <a:p>
            <a:pPr rtl="1"/>
            <a:r>
              <a:rPr lang="fa-IR" dirty="0" smtClean="0">
                <a:cs typeface="B Nazanin" pitchFamily="2" charset="-78"/>
              </a:rPr>
              <a:t>ساختاردبیرخانه پایش برنامه و شرح وظایف آن</a:t>
            </a:r>
            <a:endParaRPr lang="en-US" dirty="0">
              <a:cs typeface="B Nazanin" pitchFamily="2" charset="-78"/>
            </a:endParaRPr>
          </a:p>
        </p:txBody>
      </p:sp>
      <p:pic>
        <p:nvPicPr>
          <p:cNvPr id="4" name="Content Placeholder 3" descr="D:\E\mirabedini planning\ارائه برنامه و بودجه عملیاتی\جلسه 14 مهر اردوی جهادی\ضمائم\Pages from ویرایش یازدهم شهریور 93 نظام نامه پایش.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710" t="19270" r="3833" b="13282"/>
          <a:stretch/>
        </p:blipFill>
        <p:spPr bwMode="auto">
          <a:xfrm>
            <a:off x="0" y="2743200"/>
            <a:ext cx="7086601" cy="3091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59194"/>
            <a:ext cx="9144000" cy="998806"/>
          </a:xfrm>
          <a:prstGeom prst="rect">
            <a:avLst/>
          </a:prstGeom>
        </p:spPr>
      </p:pic>
      <p:sp>
        <p:nvSpPr>
          <p:cNvPr id="6" name="Line Callout 2 (Border and Accent Bar) 5"/>
          <p:cNvSpPr/>
          <p:nvPr/>
        </p:nvSpPr>
        <p:spPr>
          <a:xfrm>
            <a:off x="7632561" y="2743200"/>
            <a:ext cx="1197429" cy="2939143"/>
          </a:xfrm>
          <a:prstGeom prst="accentBorderCallout2">
            <a:avLst>
              <a:gd name="adj1" fmla="val 18750"/>
              <a:gd name="adj2" fmla="val -8333"/>
              <a:gd name="adj3" fmla="val 18750"/>
              <a:gd name="adj4" fmla="val -16667"/>
              <a:gd name="adj5" fmla="val 89283"/>
              <a:gd name="adj6" fmla="val -51226"/>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rtl="1"/>
            <a:r>
              <a:rPr lang="fa-IR" b="1" dirty="0">
                <a:solidFill>
                  <a:schemeClr val="tx1"/>
                </a:solidFill>
                <a:cs typeface="B Nazanin" pitchFamily="2" charset="-78"/>
              </a:rPr>
              <a:t>ابلاغ احکام اعضاء کمیته راهبری و پایش برنامه از سوی دکتر قالیباف شهردار محترم تهران در تاریخ 1393/7/19</a:t>
            </a:r>
            <a:endParaRPr lang="en-US" b="1" dirty="0">
              <a:solidFill>
                <a:schemeClr val="tx1"/>
              </a:solidFill>
              <a:cs typeface="B Nazanin" pitchFamily="2" charset="-78"/>
            </a:endParaRPr>
          </a:p>
        </p:txBody>
      </p:sp>
      <p:sp>
        <p:nvSpPr>
          <p:cNvPr id="3" name="TextBox 2"/>
          <p:cNvSpPr txBox="1"/>
          <p:nvPr/>
        </p:nvSpPr>
        <p:spPr>
          <a:xfrm>
            <a:off x="922663" y="1431252"/>
            <a:ext cx="7772400" cy="1754326"/>
          </a:xfrm>
          <a:prstGeom prst="rect">
            <a:avLst/>
          </a:prstGeom>
          <a:noFill/>
        </p:spPr>
        <p:txBody>
          <a:bodyPr wrap="square" rtlCol="0">
            <a:spAutoFit/>
          </a:bodyPr>
          <a:lstStyle/>
          <a:p>
            <a:pPr algn="r" rtl="1">
              <a:lnSpc>
                <a:spcPct val="150000"/>
              </a:lnSpc>
            </a:pPr>
            <a:r>
              <a:rPr lang="fa-IR" dirty="0">
                <a:cs typeface="B Nazanin" pitchFamily="2" charset="-78"/>
              </a:rPr>
              <a:t>بر اساس بند پ ماده 164 برنامه، « شهرداری موظف به ایجاد دبیرخانه دائمی برنامه جهت پایش و ارزیابی مستمر برنامه» است. </a:t>
            </a:r>
            <a:endParaRPr lang="fa-IR" dirty="0" smtClean="0">
              <a:cs typeface="B Nazanin" pitchFamily="2" charset="-78"/>
            </a:endParaRPr>
          </a:p>
          <a:p>
            <a:pPr algn="r" rtl="1">
              <a:lnSpc>
                <a:spcPct val="150000"/>
              </a:lnSpc>
            </a:pPr>
            <a:r>
              <a:rPr lang="fa-IR" dirty="0">
                <a:cs typeface="B Nazanin" pitchFamily="2" charset="-78"/>
                <a:hlinkClick r:id="rId5" action="ppaction://hlinkfile"/>
              </a:rPr>
              <a:t>نظام نامه پایش برنامه </a:t>
            </a:r>
            <a:r>
              <a:rPr lang="fa-IR" dirty="0">
                <a:cs typeface="B Nazanin" pitchFamily="2" charset="-78"/>
              </a:rPr>
              <a:t>در تاریخ 1393/6/26 از سوی شهردار محترم به مجموعه شهرداری ابلاغ شد.</a:t>
            </a:r>
          </a:p>
          <a:p>
            <a:pPr>
              <a:lnSpc>
                <a:spcPct val="150000"/>
              </a:lnSpc>
            </a:pPr>
            <a:endParaRPr lang="en-US" dirty="0"/>
          </a:p>
        </p:txBody>
      </p:sp>
      <p:sp>
        <p:nvSpPr>
          <p:cNvPr id="8" name="Action Button: Forward or Next 7">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Slide Number Placeholder 9"/>
          <p:cNvSpPr>
            <a:spLocks noGrp="1"/>
          </p:cNvSpPr>
          <p:nvPr>
            <p:ph type="sldNum" sz="quarter" idx="12"/>
          </p:nvPr>
        </p:nvSpPr>
        <p:spPr/>
        <p:txBody>
          <a:bodyPr/>
          <a:lstStyle/>
          <a:p>
            <a:fld id="{8AF34D74-9CAA-4A47-A7FD-3A4E4E9E2722}" type="slidenum">
              <a:rPr lang="fa-IR" smtClean="0"/>
              <a:pPr/>
              <a:t>6</a:t>
            </a:fld>
            <a:endParaRPr lang="fa-IR"/>
          </a:p>
        </p:txBody>
      </p:sp>
    </p:spTree>
    <p:extLst>
      <p:ext uri="{BB962C8B-B14F-4D97-AF65-F5344CB8AC3E}">
        <p14:creationId xmlns:p14="http://schemas.microsoft.com/office/powerpoint/2010/main" val="344363639"/>
      </p:ext>
    </p:extLst>
  </p:cSld>
  <p:clrMapOvr>
    <a:masterClrMapping/>
  </p:clrMapOvr>
  <p:transition spd="med" advClick="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Content Placeholder 3"/>
          <p:cNvSpPr>
            <a:spLocks noGrp="1"/>
          </p:cNvSpPr>
          <p:nvPr>
            <p:ph idx="1"/>
          </p:nvPr>
        </p:nvSpPr>
        <p:spPr>
          <a:xfrm>
            <a:off x="457200" y="1524000"/>
            <a:ext cx="8420100" cy="5359400"/>
          </a:xfrm>
        </p:spPr>
        <p:txBody>
          <a:bodyPr>
            <a:noAutofit/>
          </a:bodyPr>
          <a:lstStyle/>
          <a:p>
            <a:pPr algn="just">
              <a:lnSpc>
                <a:spcPct val="150000"/>
              </a:lnSpc>
              <a:buSzPct val="100000"/>
            </a:pPr>
            <a:r>
              <a:rPr lang="fa-IR" sz="1800" b="1" dirty="0" smtClean="0">
                <a:solidFill>
                  <a:schemeClr val="dk1"/>
                </a:solidFill>
                <a:cs typeface="B Zar" panose="00000400000000000000" pitchFamily="2" charset="-78"/>
              </a:rPr>
              <a:t>در راستای </a:t>
            </a:r>
            <a:r>
              <a:rPr lang="fa-IR" sz="1800" b="1" dirty="0">
                <a:solidFill>
                  <a:schemeClr val="dk1"/>
                </a:solidFill>
                <a:cs typeface="B Zar" panose="00000400000000000000" pitchFamily="2" charset="-78"/>
              </a:rPr>
              <a:t>تحقق </a:t>
            </a:r>
            <a:r>
              <a:rPr lang="fa-IR" sz="1800" b="1" dirty="0">
                <a:solidFill>
                  <a:schemeClr val="dk1"/>
                </a:solidFill>
                <a:cs typeface="B Zar" panose="00000400000000000000" pitchFamily="2" charset="-78"/>
                <a:hlinkClick r:id="rId2" action="ppaction://hlinkfile"/>
              </a:rPr>
              <a:t>ماده 29 بندب:</a:t>
            </a:r>
            <a:endParaRPr lang="fa-IR" sz="1800" b="1" dirty="0">
              <a:solidFill>
                <a:schemeClr val="dk1"/>
              </a:solidFill>
              <a:cs typeface="B Zar" panose="00000400000000000000" pitchFamily="2" charset="-78"/>
            </a:endParaRPr>
          </a:p>
          <a:p>
            <a:pPr marL="0" indent="0" algn="just">
              <a:lnSpc>
                <a:spcPct val="150000"/>
              </a:lnSpc>
              <a:buSzPct val="100000"/>
              <a:buNone/>
            </a:pPr>
            <a:r>
              <a:rPr lang="fa-IR" sz="1800" dirty="0">
                <a:cs typeface="B Zar" panose="00000400000000000000" pitchFamily="2" charset="-78"/>
              </a:rPr>
              <a:t>افزایش نسبت پسماند جمع‏آوری شده به روش مکانیزه به کل پسماند تولیدی از80 درصد سال 92 به 84 درصد در  سال 94 و 90 </a:t>
            </a:r>
            <a:r>
              <a:rPr lang="fa-IR" sz="1800" dirty="0" smtClean="0">
                <a:cs typeface="B Zar" panose="00000400000000000000" pitchFamily="2" charset="-78"/>
              </a:rPr>
              <a:t>درصد تا پایان </a:t>
            </a:r>
            <a:r>
              <a:rPr lang="fa-IR" sz="1800" dirty="0">
                <a:cs typeface="B Zar" panose="00000400000000000000" pitchFamily="2" charset="-78"/>
              </a:rPr>
              <a:t>سال سوم برنامه،(</a:t>
            </a:r>
            <a:r>
              <a:rPr lang="fa-IR" sz="1800" dirty="0" smtClean="0">
                <a:cs typeface="B Zar" panose="00000400000000000000" pitchFamily="2" charset="-78"/>
              </a:rPr>
              <a:t>با </a:t>
            </a:r>
            <a:r>
              <a:rPr lang="fa-IR" sz="1800" dirty="0">
                <a:cs typeface="B Zar" panose="00000400000000000000" pitchFamily="2" charset="-78"/>
              </a:rPr>
              <a:t>افزایش 6 درصد پسماند جمع آوری شده در سال 95)، (تحقق100درصد هدف برنامه در این سال)، (هدف </a:t>
            </a:r>
            <a:r>
              <a:rPr lang="fa-IR" sz="1800" dirty="0" smtClean="0">
                <a:cs typeface="B Zar" panose="00000400000000000000" pitchFamily="2" charset="-78"/>
              </a:rPr>
              <a:t>: 86  </a:t>
            </a:r>
            <a:r>
              <a:rPr lang="fa-IR" sz="1800" dirty="0">
                <a:cs typeface="B Zar" panose="00000400000000000000" pitchFamily="2" charset="-78"/>
              </a:rPr>
              <a:t>درصد)؛</a:t>
            </a:r>
          </a:p>
          <a:p>
            <a:pPr algn="just">
              <a:lnSpc>
                <a:spcPct val="150000"/>
              </a:lnSpc>
              <a:buSzPct val="100000"/>
            </a:pPr>
            <a:r>
              <a:rPr lang="fa-IR" sz="1800" b="1" dirty="0" smtClean="0">
                <a:latin typeface="Adobe Arabic"/>
                <a:ea typeface="Adobe Arabic"/>
                <a:cs typeface="B Zar" panose="00000400000000000000" pitchFamily="2" charset="-78"/>
              </a:rPr>
              <a:t>در </a:t>
            </a:r>
            <a:r>
              <a:rPr lang="fa-IR" sz="1800" b="1" dirty="0">
                <a:solidFill>
                  <a:schemeClr val="dk1"/>
                </a:solidFill>
                <a:cs typeface="B Zar" panose="00000400000000000000" pitchFamily="2" charset="-78"/>
              </a:rPr>
              <a:t>راستای </a:t>
            </a:r>
            <a:r>
              <a:rPr lang="fa-IR" sz="1800" b="1" dirty="0">
                <a:solidFill>
                  <a:schemeClr val="dk1"/>
                </a:solidFill>
                <a:cs typeface="B Zar" panose="00000400000000000000" pitchFamily="2" charset="-78"/>
                <a:hlinkClick r:id="rId3" action="ppaction://hlinkfile"/>
              </a:rPr>
              <a:t>تحقق ماده 29 بند پ :</a:t>
            </a:r>
            <a:endParaRPr lang="fa-IR" sz="1800" b="1" dirty="0">
              <a:solidFill>
                <a:schemeClr val="dk1"/>
              </a:solidFill>
              <a:cs typeface="B Zar" panose="00000400000000000000" pitchFamily="2" charset="-78"/>
            </a:endParaRPr>
          </a:p>
          <a:p>
            <a:pPr marL="0" indent="0" algn="just">
              <a:lnSpc>
                <a:spcPct val="150000"/>
              </a:lnSpc>
              <a:buSzPct val="100000"/>
              <a:buNone/>
            </a:pPr>
            <a:r>
              <a:rPr lang="fa-IR" sz="1800" dirty="0">
                <a:cs typeface="B Zar" panose="00000400000000000000" pitchFamily="2" charset="-78"/>
              </a:rPr>
              <a:t>افزایش غرفه‏ها و ایستگاه‏های بازیافت زباله از تعداد 326  غرفه و ایستگاه سال 92  به  477 مورد در پایان سال سوم برنامه( با ایجاد 43 غرفه و29 ایستگاه در سال 95 )و( تحقق 100درصد هدف افق برنامه</a:t>
            </a:r>
            <a:r>
              <a:rPr lang="fa-IR" sz="1800" dirty="0" smtClean="0">
                <a:cs typeface="B Zar" panose="00000400000000000000" pitchFamily="2" charset="-78"/>
              </a:rPr>
              <a:t>)،(هدف سال 97: 441)؛</a:t>
            </a:r>
            <a:endParaRPr lang="fa-IR" sz="1800" dirty="0">
              <a:cs typeface="B Zar" panose="00000400000000000000" pitchFamily="2" charset="-78"/>
            </a:endParaRPr>
          </a:p>
          <a:p>
            <a:pPr algn="just">
              <a:lnSpc>
                <a:spcPct val="150000"/>
              </a:lnSpc>
              <a:buSzPct val="100000"/>
            </a:pPr>
            <a:r>
              <a:rPr lang="fa-IR" sz="1800" b="1" dirty="0">
                <a:solidFill>
                  <a:schemeClr val="dk1"/>
                </a:solidFill>
                <a:cs typeface="B Zar" panose="00000400000000000000" pitchFamily="2" charset="-78"/>
              </a:rPr>
              <a:t>در راستای </a:t>
            </a:r>
            <a:r>
              <a:rPr lang="fa-IR" sz="1800" b="1" dirty="0">
                <a:solidFill>
                  <a:schemeClr val="dk1"/>
                </a:solidFill>
                <a:cs typeface="B Zar" panose="00000400000000000000" pitchFamily="2" charset="-78"/>
                <a:hlinkClick r:id="rId4" action="ppaction://hlinkfile"/>
              </a:rPr>
              <a:t>تحقق ماده 29 –تبصره 1 </a:t>
            </a:r>
            <a:endParaRPr lang="fa-IR" sz="1800" b="1" dirty="0">
              <a:solidFill>
                <a:schemeClr val="dk1"/>
              </a:solidFill>
              <a:cs typeface="B Zar" panose="00000400000000000000" pitchFamily="2" charset="-78"/>
            </a:endParaRPr>
          </a:p>
          <a:p>
            <a:pPr marL="0" indent="0" algn="just">
              <a:lnSpc>
                <a:spcPct val="150000"/>
              </a:lnSpc>
              <a:buSzPct val="100000"/>
              <a:buNone/>
            </a:pPr>
            <a:r>
              <a:rPr lang="fa-IR" sz="1800" dirty="0">
                <a:cs typeface="B Zar" panose="00000400000000000000" pitchFamily="2" charset="-78"/>
              </a:rPr>
              <a:t>آموزش شهروندان با هدف یادگیری تفکیک پسماند در مبداء  از 220 هزار خانوار سال 92 به  1270 هزار خانوار در پایان سال سوم برنامه (با آموزش 350 هزار خانوار در سال 95)،(تحقق 100درصدی هدف برنامه</a:t>
            </a:r>
            <a:r>
              <a:rPr lang="fa-IR" sz="1800" dirty="0" smtClean="0">
                <a:cs typeface="B Zar" panose="00000400000000000000" pitchFamily="2" charset="-78"/>
              </a:rPr>
              <a:t>)،(هدف: 1270)؛</a:t>
            </a:r>
            <a:endParaRPr lang="fa-IR" sz="1800" dirty="0">
              <a:cs typeface="B Zar" panose="00000400000000000000" pitchFamily="2" charset="-78"/>
            </a:endParaRPr>
          </a:p>
          <a:p>
            <a:pPr marL="0" indent="0" algn="just">
              <a:lnSpc>
                <a:spcPct val="150000"/>
              </a:lnSpc>
              <a:buClr>
                <a:srgbClr val="C00000"/>
              </a:buClr>
              <a:buSzPct val="100000"/>
              <a:buNone/>
            </a:pPr>
            <a:endParaRPr lang="fa-IR" sz="1800" dirty="0">
              <a:latin typeface="Adobe Arabic"/>
              <a:ea typeface="Adobe Arabic"/>
              <a:cs typeface="B Zar" panose="00000400000000000000" pitchFamily="2" charset="-78"/>
            </a:endParaRPr>
          </a:p>
          <a:p>
            <a:pPr lvl="1" algn="just">
              <a:lnSpc>
                <a:spcPct val="150000"/>
              </a:lnSpc>
              <a:buClr>
                <a:srgbClr val="C00000"/>
              </a:buClr>
              <a:buSzPct val="100000"/>
              <a:buFont typeface="Arial" panose="020B0604020202020204" pitchFamily="34" charset="0"/>
              <a:buChar char="•"/>
            </a:pPr>
            <a:endParaRPr lang="fa-IR" dirty="0">
              <a:latin typeface="Adobe Arabic"/>
              <a:ea typeface="Adobe Arabic"/>
              <a:cs typeface="B Zar" panose="00000400000000000000" pitchFamily="2" charset="-78"/>
            </a:endParaRPr>
          </a:p>
          <a:p>
            <a:pPr marL="457200" lvl="1" indent="0" algn="just">
              <a:lnSpc>
                <a:spcPct val="150000"/>
              </a:lnSpc>
              <a:buClr>
                <a:srgbClr val="C00000"/>
              </a:buClr>
              <a:buSzPct val="100000"/>
              <a:buNone/>
            </a:pPr>
            <a:endParaRPr lang="fa-IR" dirty="0" smtClean="0">
              <a:latin typeface="Adobe Arabic"/>
              <a:ea typeface="Adobe Arabic"/>
              <a:cs typeface="B Zar"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60</a:t>
            </a:fld>
            <a:endParaRPr lang="fa-IR"/>
          </a:p>
        </p:txBody>
      </p:sp>
    </p:spTree>
    <p:extLst>
      <p:ext uri="{BB962C8B-B14F-4D97-AF65-F5344CB8AC3E}">
        <p14:creationId xmlns:p14="http://schemas.microsoft.com/office/powerpoint/2010/main" val="2555067814"/>
      </p:ext>
    </p:extLst>
  </p:cSld>
  <p:clrMapOvr>
    <a:masterClrMapping/>
  </p:clrMapOvr>
  <p:transition spd="med" advClick="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638896" y="1828800"/>
            <a:ext cx="7875388" cy="4536306"/>
          </a:xfrm>
          <a:noFill/>
        </p:spPr>
        <p:txBody>
          <a:bodyPr>
            <a:noAutofit/>
          </a:bodyPr>
          <a:lstStyle/>
          <a:p>
            <a:pPr algn="just">
              <a:lnSpc>
                <a:spcPct val="150000"/>
              </a:lnSpc>
            </a:pPr>
            <a:r>
              <a:rPr lang="fa-IR" sz="1800" b="1" dirty="0">
                <a:solidFill>
                  <a:schemeClr val="dk1"/>
                </a:solidFill>
                <a:cs typeface="B Zar" panose="00000400000000000000" pitchFamily="2" charset="-78"/>
              </a:rPr>
              <a:t>درراستای </a:t>
            </a:r>
            <a:r>
              <a:rPr lang="fa-IR" sz="1800" b="1" dirty="0">
                <a:solidFill>
                  <a:schemeClr val="dk1"/>
                </a:solidFill>
                <a:cs typeface="B Zar" panose="00000400000000000000" pitchFamily="2" charset="-78"/>
                <a:hlinkClick r:id="rId2" action="ppaction://hlinkfile"/>
              </a:rPr>
              <a:t>تحقق ماده 30:</a:t>
            </a:r>
            <a:endParaRPr lang="fa-IR" sz="1800" b="1" dirty="0">
              <a:solidFill>
                <a:schemeClr val="dk1"/>
              </a:solidFill>
              <a:cs typeface="B Zar" panose="00000400000000000000" pitchFamily="2" charset="-78"/>
            </a:endParaRPr>
          </a:p>
          <a:p>
            <a:pPr marL="0" indent="0" algn="just">
              <a:lnSpc>
                <a:spcPct val="130000"/>
              </a:lnSpc>
              <a:buNone/>
            </a:pPr>
            <a:r>
              <a:rPr lang="fa-IR" sz="1800" dirty="0" smtClean="0">
                <a:cs typeface="B Zar" panose="00000400000000000000" pitchFamily="2" charset="-78"/>
              </a:rPr>
              <a:t>تشکیل کانونهای محیط زیست با هدف افزایش توان مشارکت مردمی در بهبود وضعیت مسائل محیط زیستی در سطح محلات</a:t>
            </a:r>
            <a:endParaRPr lang="fa-IR" sz="1800" dirty="0">
              <a:cs typeface="B Zar" panose="00000400000000000000" pitchFamily="2" charset="-78"/>
            </a:endParaRPr>
          </a:p>
          <a:p>
            <a:pPr algn="just">
              <a:lnSpc>
                <a:spcPct val="150000"/>
              </a:lnSpc>
            </a:pPr>
            <a:r>
              <a:rPr lang="fa-IR" sz="1800" b="1" dirty="0">
                <a:solidFill>
                  <a:schemeClr val="dk1"/>
                </a:solidFill>
                <a:cs typeface="B Zar" panose="00000400000000000000" pitchFamily="2" charset="-78"/>
              </a:rPr>
              <a:t>در راستای </a:t>
            </a:r>
            <a:r>
              <a:rPr lang="fa-IR" sz="1800" b="1" dirty="0">
                <a:solidFill>
                  <a:schemeClr val="dk1"/>
                </a:solidFill>
                <a:cs typeface="B Zar" panose="00000400000000000000" pitchFamily="2" charset="-78"/>
                <a:hlinkClick r:id="rId3" action="ppaction://hlinkfile"/>
              </a:rPr>
              <a:t>تحقق ماده 31</a:t>
            </a:r>
            <a:endParaRPr lang="fa-IR" sz="1800" b="1" dirty="0">
              <a:solidFill>
                <a:schemeClr val="dk1"/>
              </a:solidFill>
              <a:cs typeface="B Zar" panose="00000400000000000000" pitchFamily="2" charset="-78"/>
            </a:endParaRPr>
          </a:p>
          <a:p>
            <a:pPr marL="536575" indent="-354013" algn="just">
              <a:lnSpc>
                <a:spcPct val="130000"/>
              </a:lnSpc>
              <a:buFont typeface="Wingdings" pitchFamily="2" charset="2"/>
              <a:buChar char="ü"/>
            </a:pPr>
            <a:r>
              <a:rPr lang="fa-IR" sz="1800" dirty="0">
                <a:cs typeface="B Zar" panose="00000400000000000000" pitchFamily="2" charset="-78"/>
              </a:rPr>
              <a:t>کاهش تعداد منافذ نسبت به سال گذشته  از 10درصد سال 92 به 30 درصد در سال 94 </a:t>
            </a:r>
            <a:r>
              <a:rPr lang="fa-IR" sz="1800" dirty="0" smtClean="0">
                <a:cs typeface="B Zar" panose="00000400000000000000" pitchFamily="2" charset="-78"/>
              </a:rPr>
              <a:t>و </a:t>
            </a:r>
            <a:r>
              <a:rPr lang="fa-IR" sz="1800" dirty="0">
                <a:cs typeface="B Zar" panose="00000400000000000000" pitchFamily="2" charset="-78"/>
              </a:rPr>
              <a:t>40 درصد </a:t>
            </a:r>
            <a:r>
              <a:rPr lang="fa-IR" sz="1800" dirty="0" smtClean="0">
                <a:cs typeface="B Zar" panose="00000400000000000000" pitchFamily="2" charset="-78"/>
              </a:rPr>
              <a:t>تا </a:t>
            </a:r>
            <a:r>
              <a:rPr lang="fa-IR" sz="1800" dirty="0">
                <a:cs typeface="B Zar" panose="00000400000000000000" pitchFamily="2" charset="-78"/>
              </a:rPr>
              <a:t>سال 95 (با افزایش 10% در سال 95) و(تحقق 100درصدی هدف در سال 95)، (هدف سال 40%)؛</a:t>
            </a:r>
          </a:p>
          <a:p>
            <a:pPr marL="536575" lvl="1" indent="-354013" algn="just">
              <a:lnSpc>
                <a:spcPct val="130000"/>
              </a:lnSpc>
              <a:buFont typeface="Wingdings" pitchFamily="2" charset="2"/>
              <a:buChar char="ü"/>
            </a:pPr>
            <a:r>
              <a:rPr lang="fa-IR" dirty="0">
                <a:cs typeface="B Zar" panose="00000400000000000000" pitchFamily="2" charset="-78"/>
              </a:rPr>
              <a:t>اجرای عملیات انسداد منافذ به روش نوین مبارزه فیزیکی با موش و تزریق فوم پلی اورتان در مناطق 22 گانه در 51 محور با تعداد 6432 منفذ</a:t>
            </a:r>
          </a:p>
          <a:p>
            <a:pPr marL="536575" indent="-354013" algn="just">
              <a:lnSpc>
                <a:spcPct val="130000"/>
              </a:lnSpc>
              <a:buFont typeface="Wingdings" pitchFamily="2" charset="2"/>
              <a:buChar char="ü"/>
            </a:pPr>
            <a:r>
              <a:rPr lang="fa-IR" sz="1800" dirty="0">
                <a:cs typeface="B Zar" panose="00000400000000000000" pitchFamily="2" charset="-78"/>
              </a:rPr>
              <a:t>افزایش تعداد سگ زنده گیری شده از 3000 قلاده سال 92 به </a:t>
            </a:r>
            <a:r>
              <a:rPr lang="fa-IR" sz="1800" dirty="0" smtClean="0">
                <a:cs typeface="B Zar" panose="00000400000000000000" pitchFamily="2" charset="-78"/>
              </a:rPr>
              <a:t>11700 </a:t>
            </a:r>
            <a:r>
              <a:rPr lang="fa-IR" sz="1800" dirty="0">
                <a:cs typeface="B Zar" panose="00000400000000000000" pitchFamily="2" charset="-78"/>
              </a:rPr>
              <a:t>قلاده </a:t>
            </a:r>
            <a:r>
              <a:rPr lang="fa-IR" sz="1800" dirty="0" smtClean="0">
                <a:cs typeface="B Zar" panose="00000400000000000000" pitchFamily="2" charset="-78"/>
              </a:rPr>
              <a:t>تا </a:t>
            </a:r>
            <a:r>
              <a:rPr lang="fa-IR" sz="1800" dirty="0">
                <a:cs typeface="B Zar" panose="00000400000000000000" pitchFamily="2" charset="-78"/>
              </a:rPr>
              <a:t>پایان </a:t>
            </a:r>
            <a:r>
              <a:rPr lang="fa-IR" sz="1800" dirty="0" smtClean="0">
                <a:cs typeface="B Zar" panose="00000400000000000000" pitchFamily="2" charset="-78"/>
              </a:rPr>
              <a:t>سال </a:t>
            </a:r>
            <a:r>
              <a:rPr lang="fa-IR" sz="1800" dirty="0">
                <a:cs typeface="B Zar" panose="00000400000000000000" pitchFamily="2" charset="-78"/>
              </a:rPr>
              <a:t>95 و (تحقق هدف بیش از میزان پیش بینی برنامه)،(هدف سال 95:  5000)؛ 	</a:t>
            </a:r>
          </a:p>
        </p:txBody>
      </p:sp>
      <p:sp>
        <p:nvSpPr>
          <p:cNvPr id="4" name="Action Button: Forward or Next 3">
            <a:hlinkClick r:id="" action="ppaction://hlinkshowjump?jump=nextslide" highlightClick="1"/>
          </p:cNvPr>
          <p:cNvSpPr/>
          <p:nvPr/>
        </p:nvSpPr>
        <p:spPr>
          <a:xfrm>
            <a:off x="284171" y="591830"/>
            <a:ext cx="709449" cy="59604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3" name="Slide Number Placeholder 2"/>
          <p:cNvSpPr>
            <a:spLocks noGrp="1"/>
          </p:cNvSpPr>
          <p:nvPr>
            <p:ph type="sldNum" sz="quarter" idx="12"/>
          </p:nvPr>
        </p:nvSpPr>
        <p:spPr/>
        <p:txBody>
          <a:bodyPr/>
          <a:lstStyle/>
          <a:p>
            <a:fld id="{8AF34D74-9CAA-4A47-A7FD-3A4E4E9E2722}" type="slidenum">
              <a:rPr lang="fa-IR" smtClean="0"/>
              <a:pPr/>
              <a:t>61</a:t>
            </a:fld>
            <a:endParaRPr lang="fa-IR"/>
          </a:p>
        </p:txBody>
      </p:sp>
    </p:spTree>
    <p:extLst>
      <p:ext uri="{BB962C8B-B14F-4D97-AF65-F5344CB8AC3E}">
        <p14:creationId xmlns:p14="http://schemas.microsoft.com/office/powerpoint/2010/main" val="2279000829"/>
      </p:ext>
    </p:extLst>
  </p:cSld>
  <p:clrMapOvr>
    <a:masterClrMapping/>
  </p:clrMapOvr>
  <p:transition spd="med" advClick="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838200" y="1600200"/>
            <a:ext cx="7696200" cy="4648200"/>
          </a:xfrm>
        </p:spPr>
        <p:txBody>
          <a:bodyPr>
            <a:noAutofit/>
          </a:bodyPr>
          <a:lstStyle/>
          <a:p>
            <a:pPr algn="just">
              <a:lnSpc>
                <a:spcPct val="150000"/>
              </a:lnSpc>
            </a:pPr>
            <a:r>
              <a:rPr lang="fa-IR" sz="1800" b="1" dirty="0">
                <a:solidFill>
                  <a:schemeClr val="dk1"/>
                </a:solidFill>
                <a:cs typeface="B Zar" panose="00000400000000000000" pitchFamily="2" charset="-78"/>
              </a:rPr>
              <a:t>در راستای </a:t>
            </a:r>
            <a:r>
              <a:rPr lang="fa-IR" sz="1800" b="1" dirty="0">
                <a:solidFill>
                  <a:schemeClr val="dk1"/>
                </a:solidFill>
                <a:cs typeface="B Zar" panose="00000400000000000000" pitchFamily="2" charset="-78"/>
                <a:hlinkClick r:id="rId2" action="ppaction://hlinkfile"/>
              </a:rPr>
              <a:t>تحقق ماده 33</a:t>
            </a:r>
            <a:endParaRPr lang="fa-IR" sz="1800" b="1" dirty="0">
              <a:solidFill>
                <a:schemeClr val="dk1"/>
              </a:solidFill>
              <a:cs typeface="B Zar" panose="00000400000000000000" pitchFamily="2" charset="-78"/>
            </a:endParaRPr>
          </a:p>
          <a:p>
            <a:pPr marL="446088" indent="-354013" algn="just">
              <a:lnSpc>
                <a:spcPct val="150000"/>
              </a:lnSpc>
              <a:buFont typeface="Wingdings" pitchFamily="2" charset="2"/>
              <a:buChar char="ü"/>
            </a:pPr>
            <a:r>
              <a:rPr lang="fa-IR" sz="1800" dirty="0" smtClean="0">
                <a:cs typeface="B Zar" panose="00000400000000000000" pitchFamily="2" charset="-78"/>
              </a:rPr>
              <a:t>تدوین </a:t>
            </a:r>
            <a:r>
              <a:rPr lang="fa-IR" sz="1800" dirty="0">
                <a:cs typeface="B Zar" panose="00000400000000000000" pitchFamily="2" charset="-78"/>
              </a:rPr>
              <a:t>شاخص های ارزیابی تنوع زیستی شهر تهران با استفاده از استانداردهای بین </a:t>
            </a:r>
            <a:r>
              <a:rPr lang="fa-IR" sz="1800" dirty="0" smtClean="0">
                <a:cs typeface="B Zar" panose="00000400000000000000" pitchFamily="2" charset="-78"/>
              </a:rPr>
              <a:t>المللی و ارائه دستورالعمل اجرایی (در حال طی مراحل قانونی جهت ارسال به شورای اسلامی شهر تهران)؛</a:t>
            </a:r>
            <a:endParaRPr lang="fa-IR" sz="1800" dirty="0">
              <a:cs typeface="B Zar" panose="00000400000000000000" pitchFamily="2" charset="-78"/>
            </a:endParaRPr>
          </a:p>
          <a:p>
            <a:pPr marL="446088" indent="-354013" algn="just">
              <a:lnSpc>
                <a:spcPct val="150000"/>
              </a:lnSpc>
              <a:buFont typeface="Wingdings" pitchFamily="2" charset="2"/>
              <a:buChar char="ü"/>
            </a:pPr>
            <a:r>
              <a:rPr lang="fa-IR" sz="1800" dirty="0">
                <a:cs typeface="B Zar" panose="00000400000000000000" pitchFamily="2" charset="-78"/>
              </a:rPr>
              <a:t>  تدوين دستورالعمل استقرار و نگهداري گونه‏هاي گياهي و جانوري در موزه‌ها، باغ‌هاي طبيعي و بوستان‌هاي </a:t>
            </a:r>
            <a:r>
              <a:rPr lang="fa-IR" sz="1800" dirty="0" smtClean="0">
                <a:cs typeface="B Zar" panose="00000400000000000000" pitchFamily="2" charset="-78"/>
              </a:rPr>
              <a:t>شهري؛</a:t>
            </a:r>
            <a:endParaRPr lang="fa-IR" sz="1800" dirty="0">
              <a:cs typeface="B Zar" panose="00000400000000000000" pitchFamily="2" charset="-78"/>
            </a:endParaRPr>
          </a:p>
          <a:p>
            <a:pPr algn="just">
              <a:lnSpc>
                <a:spcPct val="170000"/>
              </a:lnSpc>
            </a:pPr>
            <a:r>
              <a:rPr lang="fa-IR" sz="1800" b="1" dirty="0">
                <a:solidFill>
                  <a:schemeClr val="dk1"/>
                </a:solidFill>
                <a:cs typeface="B Zar" panose="00000400000000000000" pitchFamily="2" charset="-78"/>
              </a:rPr>
              <a:t>در راستای </a:t>
            </a:r>
            <a:r>
              <a:rPr lang="fa-IR" sz="1800" b="1" dirty="0">
                <a:solidFill>
                  <a:schemeClr val="dk1"/>
                </a:solidFill>
                <a:cs typeface="B Zar" panose="00000400000000000000" pitchFamily="2" charset="-78"/>
                <a:hlinkClick r:id="rId3" action="ppaction://hlinkfile"/>
              </a:rPr>
              <a:t>تحقق ماده </a:t>
            </a:r>
            <a:r>
              <a:rPr lang="fa-IR" sz="1800" b="1" dirty="0" smtClean="0">
                <a:solidFill>
                  <a:schemeClr val="dk1"/>
                </a:solidFill>
                <a:cs typeface="B Zar" panose="00000400000000000000" pitchFamily="2" charset="-78"/>
                <a:hlinkClick r:id="rId3" action="ppaction://hlinkfile"/>
              </a:rPr>
              <a:t>34</a:t>
            </a:r>
            <a:endParaRPr lang="fa-IR" sz="1800" b="1" dirty="0">
              <a:solidFill>
                <a:schemeClr val="dk1"/>
              </a:solidFill>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تهیه وتدوین </a:t>
            </a:r>
            <a:r>
              <a:rPr lang="fa-IR" sz="1800" dirty="0">
                <a:latin typeface="Adobe Arabic"/>
                <a:ea typeface="Adobe Arabic"/>
                <a:cs typeface="B Zar" panose="00000400000000000000" pitchFamily="2" charset="-78"/>
              </a:rPr>
              <a:t>ضوابط و معیارهای شناسایی و حفاظت از آثار و میراث طبیعی </a:t>
            </a:r>
            <a:r>
              <a:rPr lang="fa-IR" sz="1800" dirty="0" smtClean="0">
                <a:latin typeface="Adobe Arabic"/>
                <a:ea typeface="Adobe Arabic"/>
                <a:cs typeface="B Zar" panose="00000400000000000000" pitchFamily="2" charset="-78"/>
              </a:rPr>
              <a:t>شهری به دلیل فقدان </a:t>
            </a:r>
            <a:r>
              <a:rPr lang="fa-IR" sz="1800" dirty="0">
                <a:latin typeface="Adobe Arabic"/>
                <a:ea typeface="Adobe Arabic"/>
                <a:cs typeface="B Zar" panose="00000400000000000000" pitchFamily="2" charset="-78"/>
              </a:rPr>
              <a:t>دستورالعمل مناسب جهت شناسایی آثار و میراث طبیعی </a:t>
            </a:r>
            <a:r>
              <a:rPr lang="fa-IR" sz="1800" dirty="0" smtClean="0">
                <a:latin typeface="Adobe Arabic"/>
                <a:ea typeface="Adobe Arabic"/>
                <a:cs typeface="B Zar" panose="00000400000000000000" pitchFamily="2" charset="-78"/>
              </a:rPr>
              <a:t>شهری؛</a:t>
            </a:r>
          </a:p>
          <a:p>
            <a:pPr algn="just">
              <a:lnSpc>
                <a:spcPct val="150000"/>
              </a:lnSpc>
            </a:pPr>
            <a:r>
              <a:rPr lang="fa-IR" sz="1800" b="1" dirty="0" smtClean="0">
                <a:solidFill>
                  <a:schemeClr val="dk1"/>
                </a:solidFill>
                <a:cs typeface="B Zar" panose="00000400000000000000" pitchFamily="2" charset="-78"/>
              </a:rPr>
              <a:t>در </a:t>
            </a:r>
            <a:r>
              <a:rPr lang="fa-IR" sz="1800" b="1" dirty="0">
                <a:solidFill>
                  <a:schemeClr val="dk1"/>
                </a:solidFill>
                <a:cs typeface="B Zar" panose="00000400000000000000" pitchFamily="2" charset="-78"/>
              </a:rPr>
              <a:t>راستای </a:t>
            </a:r>
            <a:r>
              <a:rPr lang="fa-IR" sz="1800" b="1" dirty="0">
                <a:solidFill>
                  <a:schemeClr val="dk1"/>
                </a:solidFill>
                <a:cs typeface="B Zar" panose="00000400000000000000" pitchFamily="2" charset="-78"/>
                <a:hlinkClick r:id="rId4" action="ppaction://hlinkfile"/>
              </a:rPr>
              <a:t>تحقق ماده </a:t>
            </a:r>
            <a:r>
              <a:rPr lang="fa-IR" sz="1800" b="1" dirty="0" smtClean="0">
                <a:solidFill>
                  <a:schemeClr val="dk1"/>
                </a:solidFill>
                <a:cs typeface="B Zar" panose="00000400000000000000" pitchFamily="2" charset="-78"/>
                <a:hlinkClick r:id="rId4" action="ppaction://hlinkfile"/>
              </a:rPr>
              <a:t>35</a:t>
            </a:r>
            <a:endParaRPr lang="fa-IR" sz="1800" b="1" dirty="0">
              <a:solidFill>
                <a:schemeClr val="dk1"/>
              </a:solidFill>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تهیه و تدوین برنامه </a:t>
            </a:r>
            <a:r>
              <a:rPr lang="fa-IR" sz="1800" dirty="0">
                <a:latin typeface="Adobe Arabic"/>
                <a:ea typeface="Adobe Arabic"/>
                <a:cs typeface="B Zar" panose="00000400000000000000" pitchFamily="2" charset="-78"/>
              </a:rPr>
              <a:t>عملياتي ارتقا كيفيت محيط زيست شهر تهران(در حال طی مراحل قانونی جهت ارسال به شورای اسلامی شهر تهران)؛</a:t>
            </a:r>
          </a:p>
          <a:p>
            <a:pPr marL="0" indent="0" algn="just">
              <a:lnSpc>
                <a:spcPct val="150000"/>
              </a:lnSpc>
              <a:buNone/>
            </a:pPr>
            <a:endParaRPr lang="fa-IR" sz="1800" dirty="0">
              <a:latin typeface="Adobe Arabic"/>
              <a:ea typeface="Adobe Arabic"/>
              <a:cs typeface="B Zar" panose="00000400000000000000" pitchFamily="2" charset="-78"/>
            </a:endParaRPr>
          </a:p>
          <a:p>
            <a:pPr marL="0" indent="0" algn="just">
              <a:lnSpc>
                <a:spcPct val="150000"/>
              </a:lnSpc>
              <a:buNone/>
            </a:pPr>
            <a:endParaRPr lang="fa-IR" sz="1800" dirty="0">
              <a:latin typeface="Adobe Arabic"/>
              <a:ea typeface="Adobe Arabic"/>
              <a:cs typeface="B Zar" panose="00000400000000000000" pitchFamily="2" charset="-78"/>
            </a:endParaRPr>
          </a:p>
          <a:p>
            <a:pPr marL="0" indent="0">
              <a:buNone/>
            </a:pPr>
            <a:endParaRPr lang="fa-IR" sz="1800" dirty="0" smtClean="0">
              <a:cs typeface="B Zar"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62</a:t>
            </a:fld>
            <a:endParaRPr lang="fa-IR"/>
          </a:p>
        </p:txBody>
      </p:sp>
    </p:spTree>
    <p:extLst>
      <p:ext uri="{BB962C8B-B14F-4D97-AF65-F5344CB8AC3E}">
        <p14:creationId xmlns:p14="http://schemas.microsoft.com/office/powerpoint/2010/main" val="3818436456"/>
      </p:ext>
    </p:extLst>
  </p:cSld>
  <p:clrMapOvr>
    <a:masterClrMapping/>
  </p:clrMapOvr>
  <p:transition spd="med" advClick="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576090" y="1600200"/>
            <a:ext cx="8001000" cy="4876800"/>
          </a:xfrm>
        </p:spPr>
        <p:txBody>
          <a:bodyPr>
            <a:noAutofit/>
          </a:bodyPr>
          <a:lstStyle/>
          <a:p>
            <a:pPr algn="just">
              <a:lnSpc>
                <a:spcPct val="150000"/>
              </a:lnSpc>
              <a:buSzPct val="100000"/>
            </a:pPr>
            <a:r>
              <a:rPr lang="fa-IR" sz="1600" b="1" dirty="0">
                <a:solidFill>
                  <a:schemeClr val="dk1"/>
                </a:solidFill>
                <a:cs typeface="B Zar" panose="00000400000000000000" pitchFamily="2" charset="-78"/>
              </a:rPr>
              <a:t>در راستای </a:t>
            </a:r>
            <a:r>
              <a:rPr lang="fa-IR" sz="1600" b="1" dirty="0">
                <a:solidFill>
                  <a:schemeClr val="dk1"/>
                </a:solidFill>
                <a:cs typeface="B Zar" panose="00000400000000000000" pitchFamily="2" charset="-78"/>
                <a:hlinkClick r:id="rId2" action="ppaction://hlinkfile"/>
              </a:rPr>
              <a:t>تحقق ماده 38- بند الف </a:t>
            </a:r>
            <a:endParaRPr lang="fa-IR" sz="1600" b="1" dirty="0">
              <a:solidFill>
                <a:schemeClr val="dk1"/>
              </a:solidFill>
              <a:cs typeface="B Zar" panose="00000400000000000000" pitchFamily="2" charset="-78"/>
            </a:endParaRPr>
          </a:p>
          <a:p>
            <a:pPr marL="536575" indent="-354013" algn="just">
              <a:lnSpc>
                <a:spcPct val="150000"/>
              </a:lnSpc>
              <a:buFont typeface="Wingdings" pitchFamily="2" charset="2"/>
              <a:buChar char="ü"/>
            </a:pPr>
            <a:r>
              <a:rPr lang="fa-IR" sz="1600" dirty="0">
                <a:cs typeface="B Zar" panose="00000400000000000000" pitchFamily="2" charset="-78"/>
              </a:rPr>
              <a:t>افزایش ساختمان‏های تحت پوشش مدیریت مصرف انرژی در شهرداری از190واحد ساختمان سال 92 به 354 واحد در سال 94 و 436 واحد ساختمان در پایان سال سوم برنامه و (تحقق 100% هدف سال سوم)،(هدف سال 95:  436)؛ </a:t>
            </a:r>
          </a:p>
          <a:p>
            <a:pPr marL="536575" lvl="1" indent="-354013" algn="just">
              <a:lnSpc>
                <a:spcPct val="150000"/>
              </a:lnSpc>
              <a:buFont typeface="Wingdings" pitchFamily="2" charset="2"/>
              <a:buChar char="ü"/>
            </a:pPr>
            <a:r>
              <a:rPr lang="fa-IR" sz="1600" dirty="0" smtClean="0">
                <a:cs typeface="B Zar" panose="00000400000000000000" pitchFamily="2" charset="-78"/>
              </a:rPr>
              <a:t>اجرای اقدامات بهینه سازی مصرف منابع در ساختمانها نظیر معاینه فنی موتورخانه ساختمانها </a:t>
            </a:r>
            <a:endParaRPr lang="fa-IR" sz="1600" dirty="0">
              <a:cs typeface="B Zar" panose="00000400000000000000" pitchFamily="2" charset="-78"/>
            </a:endParaRPr>
          </a:p>
          <a:p>
            <a:pPr algn="just">
              <a:lnSpc>
                <a:spcPct val="150000"/>
              </a:lnSpc>
              <a:buSzPct val="100000"/>
            </a:pPr>
            <a:r>
              <a:rPr lang="fa-IR" sz="1600" b="1" dirty="0">
                <a:solidFill>
                  <a:schemeClr val="dk1"/>
                </a:solidFill>
                <a:cs typeface="B Zar" panose="00000400000000000000" pitchFamily="2" charset="-78"/>
              </a:rPr>
              <a:t>در راستای </a:t>
            </a:r>
            <a:r>
              <a:rPr lang="fa-IR" sz="1600" b="1" dirty="0">
                <a:solidFill>
                  <a:schemeClr val="dk1"/>
                </a:solidFill>
                <a:cs typeface="B Zar" panose="00000400000000000000" pitchFamily="2" charset="-78"/>
                <a:hlinkClick r:id="rId3" action="ppaction://hlinkfile"/>
              </a:rPr>
              <a:t>تحقق ماده 40 </a:t>
            </a:r>
            <a:endParaRPr lang="fa-IR" sz="1600" b="1" dirty="0">
              <a:solidFill>
                <a:schemeClr val="dk1"/>
              </a:solidFill>
              <a:cs typeface="B Zar" panose="00000400000000000000" pitchFamily="2" charset="-78"/>
            </a:endParaRPr>
          </a:p>
          <a:p>
            <a:pPr marL="0" indent="0" algn="just">
              <a:lnSpc>
                <a:spcPct val="150000"/>
              </a:lnSpc>
              <a:buNone/>
            </a:pPr>
            <a:r>
              <a:rPr lang="fa-IR" sz="1600" dirty="0">
                <a:cs typeface="B Zar" panose="00000400000000000000" pitchFamily="2" charset="-78"/>
              </a:rPr>
              <a:t>تهیه و تدوین 4 مجلد از وضعیت محیط‏زیست شهر تهران در سال 94؛ </a:t>
            </a:r>
          </a:p>
          <a:p>
            <a:pPr algn="just">
              <a:lnSpc>
                <a:spcPct val="150000"/>
              </a:lnSpc>
              <a:buSzPct val="100000"/>
            </a:pPr>
            <a:r>
              <a:rPr lang="fa-IR" sz="1600" b="1" dirty="0">
                <a:solidFill>
                  <a:schemeClr val="dk1"/>
                </a:solidFill>
                <a:cs typeface="B Zar" panose="00000400000000000000" pitchFamily="2" charset="-78"/>
              </a:rPr>
              <a:t>در راستای </a:t>
            </a:r>
            <a:r>
              <a:rPr lang="fa-IR" sz="1600" b="1" dirty="0">
                <a:solidFill>
                  <a:schemeClr val="dk1"/>
                </a:solidFill>
                <a:cs typeface="B Zar" panose="00000400000000000000" pitchFamily="2" charset="-78"/>
                <a:hlinkClick r:id="rId4" action="ppaction://hlinkfile"/>
              </a:rPr>
              <a:t>تحقق ماده 41 : </a:t>
            </a:r>
            <a:endParaRPr lang="fa-IR" sz="1600" b="1" dirty="0">
              <a:solidFill>
                <a:schemeClr val="dk1"/>
              </a:solidFill>
              <a:cs typeface="B Zar" panose="00000400000000000000" pitchFamily="2" charset="-78"/>
            </a:endParaRPr>
          </a:p>
          <a:p>
            <a:pPr marL="446088" indent="-263525" algn="just">
              <a:lnSpc>
                <a:spcPct val="150000"/>
              </a:lnSpc>
              <a:buFont typeface="Wingdings" pitchFamily="2" charset="2"/>
              <a:buChar char="ü"/>
              <a:tabLst>
                <a:tab pos="446088" algn="l"/>
              </a:tabLst>
            </a:pPr>
            <a:r>
              <a:rPr lang="ar-SA" sz="1600" dirty="0">
                <a:cs typeface="B Zar" panose="00000400000000000000" pitchFamily="2" charset="-78"/>
              </a:rPr>
              <a:t>تجهیز 3 ایستگاه  جهت پشتیبانی عملیات برف روبی در سطح مناطق شهر تهران واقع در ایستگاههای خدمات شهری دارآباد،آزادگان و کوهک </a:t>
            </a:r>
            <a:r>
              <a:rPr lang="fa-IR" sz="1600" dirty="0">
                <a:cs typeface="B Zar" panose="00000400000000000000" pitchFamily="2" charset="-78"/>
              </a:rPr>
              <a:t>؛</a:t>
            </a:r>
          </a:p>
          <a:p>
            <a:pPr marL="446088" indent="-263525" algn="just">
              <a:lnSpc>
                <a:spcPct val="150000"/>
              </a:lnSpc>
              <a:buFont typeface="Wingdings" pitchFamily="2" charset="2"/>
              <a:buChar char="ü"/>
              <a:tabLst>
                <a:tab pos="446088" algn="l"/>
              </a:tabLst>
            </a:pPr>
            <a:r>
              <a:rPr lang="fa-IR" sz="1600" dirty="0">
                <a:cs typeface="B Zar" panose="00000400000000000000" pitchFamily="2" charset="-78"/>
              </a:rPr>
              <a:t>تهیه و تامین ماشین آلات تخصصی و تجهیزات مورد نیاز نظیر 38 دستگاه کامیون و کامیونت نمک پاش ، 7 دستگاه محلول پاش کامیونی، 11 عدد تیغه برف </a:t>
            </a:r>
            <a:r>
              <a:rPr lang="fa-IR" sz="1600" dirty="0" smtClean="0">
                <a:cs typeface="B Zar" panose="00000400000000000000" pitchFamily="2" charset="-78"/>
              </a:rPr>
              <a:t>روبی، </a:t>
            </a:r>
            <a:r>
              <a:rPr lang="fa-IR" sz="1600" dirty="0">
                <a:cs typeface="B Zar" panose="00000400000000000000" pitchFamily="2" charset="-78"/>
              </a:rPr>
              <a:t>11 دستگاه محلول ساز ثابت و استقرار آنها در مناطق شمالی ، 3500 عدد مخزن ویژه شن ونمک وتوزیع آن بین مناطق 22 گانه </a:t>
            </a:r>
          </a:p>
          <a:p>
            <a:pPr algn="just">
              <a:lnSpc>
                <a:spcPct val="150000"/>
              </a:lnSpc>
              <a:buFont typeface="Wingdings" pitchFamily="2" charset="2"/>
              <a:buChar char="ü"/>
            </a:pPr>
            <a:endParaRPr lang="fa-IR" sz="1600" dirty="0">
              <a:cs typeface="B Zar" panose="00000400000000000000" pitchFamily="2" charset="-78"/>
            </a:endParaRPr>
          </a:p>
          <a:p>
            <a:pPr marL="0" indent="0" algn="just">
              <a:lnSpc>
                <a:spcPct val="150000"/>
              </a:lnSpc>
              <a:buNone/>
            </a:pPr>
            <a:endParaRPr lang="fa-IR" sz="1600" dirty="0">
              <a:latin typeface="Adobe Arabic"/>
              <a:ea typeface="Adobe Arabic"/>
              <a:cs typeface="B Zar" panose="00000400000000000000" pitchFamily="2" charset="-78"/>
            </a:endParaRPr>
          </a:p>
          <a:p>
            <a:pPr marL="0" indent="0">
              <a:lnSpc>
                <a:spcPct val="150000"/>
              </a:lnSpc>
              <a:buNone/>
            </a:pPr>
            <a:endParaRPr lang="fa-IR" sz="1600" dirty="0" smtClean="0">
              <a:cs typeface="B Zar"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63</a:t>
            </a:fld>
            <a:endParaRPr lang="fa-IR"/>
          </a:p>
        </p:txBody>
      </p:sp>
    </p:spTree>
    <p:extLst>
      <p:ext uri="{BB962C8B-B14F-4D97-AF65-F5344CB8AC3E}">
        <p14:creationId xmlns:p14="http://schemas.microsoft.com/office/powerpoint/2010/main" val="1672984385"/>
      </p:ext>
    </p:extLst>
  </p:cSld>
  <p:clrMapOvr>
    <a:masterClrMapping/>
  </p:clrMapOvr>
  <p:transition spd="med" advClick="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533740" y="1981200"/>
            <a:ext cx="8085700" cy="4495800"/>
          </a:xfrm>
          <a:noFill/>
          <a:ln>
            <a:noFill/>
          </a:ln>
        </p:spPr>
        <p:txBody>
          <a:bodyPr vert="horz" lIns="91440" tIns="45720" rIns="91440" bIns="45720" rtlCol="0">
            <a:normAutofit/>
          </a:bodyPr>
          <a:lstStyle/>
          <a:p>
            <a:pPr marL="0" indent="0" algn="just">
              <a:lnSpc>
                <a:spcPct val="200000"/>
              </a:lnSpc>
              <a:buNone/>
            </a:pPr>
            <a:r>
              <a:rPr lang="fa-IR" sz="2000" dirty="0">
                <a:cs typeface="B Zar" panose="00000400000000000000" pitchFamily="2" charset="-78"/>
              </a:rPr>
              <a:t>بخش دهم با موضوع « زیباسازی و هویت بخشی سیما و منظر شهری» </a:t>
            </a:r>
            <a:r>
              <a:rPr lang="fa-IR" sz="2000" b="1" dirty="0">
                <a:cs typeface="B Zar" panose="00000400000000000000" pitchFamily="2" charset="-78"/>
              </a:rPr>
              <a:t>شامل 6 ماده و 11 هدف کمی </a:t>
            </a:r>
            <a:r>
              <a:rPr lang="fa-IR" sz="2000" dirty="0">
                <a:cs typeface="B Zar" panose="00000400000000000000" pitchFamily="2" charset="-78"/>
              </a:rPr>
              <a:t>می‏باشد و به ارائه راهکارهایی در جهت بهبود کیفیت بصری محیط‏شهری با اولویت پ</a:t>
            </a:r>
            <a:r>
              <a:rPr lang="fa-IR" sz="2000" u="sng" dirty="0">
                <a:cs typeface="B Zar" panose="00000400000000000000" pitchFamily="2" charset="-78"/>
              </a:rPr>
              <a:t>یرایش در ارتقای سیما و منظر شهری</a:t>
            </a:r>
            <a:r>
              <a:rPr lang="fa-IR" sz="2000" dirty="0">
                <a:cs typeface="B Zar" panose="00000400000000000000" pitchFamily="2" charset="-78"/>
              </a:rPr>
              <a:t>، زیبا سازی و ساماندهی </a:t>
            </a:r>
            <a:r>
              <a:rPr lang="fa-IR" sz="2000" dirty="0" smtClean="0">
                <a:cs typeface="B Zar" panose="00000400000000000000" pitchFamily="2" charset="-78"/>
              </a:rPr>
              <a:t>و </a:t>
            </a:r>
            <a:r>
              <a:rPr lang="fa-IR" sz="2000" dirty="0">
                <a:cs typeface="B Zar" panose="00000400000000000000" pitchFamily="2" charset="-78"/>
              </a:rPr>
              <a:t>تقویت نشانه‏های هویت شهری، </a:t>
            </a:r>
            <a:r>
              <a:rPr lang="fa-IR" sz="2000" u="sng" dirty="0" smtClean="0">
                <a:cs typeface="B Zar" panose="00000400000000000000" pitchFamily="2" charset="-78"/>
              </a:rPr>
              <a:t>ارتقای </a:t>
            </a:r>
            <a:r>
              <a:rPr lang="fa-IR" sz="2000" u="sng" dirty="0">
                <a:cs typeface="B Zar" panose="00000400000000000000" pitchFamily="2" charset="-78"/>
              </a:rPr>
              <a:t>کیفی هنرهای محیطی با اولویت هنرهای شهری ماندگار</a:t>
            </a:r>
            <a:r>
              <a:rPr lang="fa-IR" sz="2000" dirty="0">
                <a:cs typeface="B Zar" panose="00000400000000000000" pitchFamily="2" charset="-78"/>
              </a:rPr>
              <a:t>، ارتقاء </a:t>
            </a:r>
            <a:r>
              <a:rPr lang="fa-IR" sz="2000" u="sng" dirty="0" smtClean="0">
                <a:cs typeface="B Zar" panose="00000400000000000000" pitchFamily="2" charset="-78"/>
              </a:rPr>
              <a:t>تقویت </a:t>
            </a:r>
            <a:r>
              <a:rPr lang="fa-IR" sz="2000" u="sng" dirty="0">
                <a:cs typeface="B Zar" panose="00000400000000000000" pitchFamily="2" charset="-78"/>
              </a:rPr>
              <a:t>زندگی شهری با تمرکز بر شهر پیاده‏مدار  </a:t>
            </a:r>
            <a:r>
              <a:rPr lang="fa-IR" sz="2000" dirty="0">
                <a:cs typeface="B Zar" panose="00000400000000000000" pitchFamily="2" charset="-78"/>
              </a:rPr>
              <a:t>و </a:t>
            </a:r>
            <a:r>
              <a:rPr lang="fa-IR" sz="2000" u="sng" dirty="0">
                <a:cs typeface="B Zar" panose="00000400000000000000" pitchFamily="2" charset="-78"/>
              </a:rPr>
              <a:t>ارتقای کیفیت منظر شهری بر رفاه شهروندان و بهبود کیفیت زندگی </a:t>
            </a:r>
            <a:r>
              <a:rPr lang="fa-IR" sz="2000" dirty="0">
                <a:cs typeface="B Zar" panose="00000400000000000000" pitchFamily="2" charset="-78"/>
              </a:rPr>
              <a:t>می پردازد.</a:t>
            </a:r>
          </a:p>
        </p:txBody>
      </p:sp>
      <p:sp>
        <p:nvSpPr>
          <p:cNvPr id="7" name="Title 1"/>
          <p:cNvSpPr txBox="1">
            <a:spLocks/>
          </p:cNvSpPr>
          <p:nvPr/>
        </p:nvSpPr>
        <p:spPr>
          <a:xfrm>
            <a:off x="838200" y="228600"/>
            <a:ext cx="8089231" cy="1365920"/>
          </a:xfrm>
          <a:prstGeom prst="rect">
            <a:avLst/>
          </a:prstGeom>
          <a:noFill/>
          <a:ln>
            <a:noFill/>
          </a:ln>
        </p:spPr>
        <p:txBody>
          <a:bodyPr vert="horz" lIns="91440" tIns="45720" rIns="91440" bIns="45720" rtlCol="0" anchor="b" anchorCtr="0">
            <a:noAutofit/>
          </a:bodyPr>
          <a:lstStyle>
            <a:defPPr>
              <a:defRPr lang="en-US"/>
            </a:defPPr>
            <a:lvl1pPr algn="ctr">
              <a:spcBef>
                <a:spcPct val="0"/>
              </a:spcBef>
              <a:buNone/>
              <a:defRPr sz="2400" b="1">
                <a:ln w="6600">
                  <a:solidFill>
                    <a:srgbClr val="DE7E18"/>
                  </a:solidFill>
                  <a:prstDash val="solid"/>
                </a:ln>
                <a:solidFill>
                  <a:srgbClr val="FFFFFF"/>
                </a:solidFill>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ar-SA" dirty="0">
                <a:solidFill>
                  <a:schemeClr val="tx1"/>
                </a:solidFill>
              </a:rPr>
              <a:t>بخش دهم : </a:t>
            </a:r>
            <a:endParaRPr lang="fa-IR" dirty="0" smtClean="0">
              <a:solidFill>
                <a:schemeClr val="tx1"/>
              </a:solidFill>
            </a:endParaRPr>
          </a:p>
          <a:p>
            <a:r>
              <a:rPr lang="ar-SA" dirty="0" smtClean="0">
                <a:solidFill>
                  <a:schemeClr val="tx1"/>
                </a:solidFill>
              </a:rPr>
              <a:t>زیبا </a:t>
            </a:r>
            <a:r>
              <a:rPr lang="ar-SA" dirty="0">
                <a:solidFill>
                  <a:schemeClr val="tx1"/>
                </a:solidFill>
              </a:rPr>
              <a:t>سازی و هویت بخشی سیما و منظر شهری</a:t>
            </a:r>
            <a:r>
              <a:rPr lang="en-US" dirty="0">
                <a:solidFill>
                  <a:schemeClr val="tx1"/>
                </a:solidFill>
              </a:rPr>
              <a:t/>
            </a:r>
            <a:br>
              <a:rPr lang="en-US" dirty="0">
                <a:solidFill>
                  <a:schemeClr val="tx1"/>
                </a:solidFill>
              </a:rPr>
            </a:br>
            <a:endParaRPr lang="fa-IR" dirty="0">
              <a:solidFill>
                <a:schemeClr val="tx1"/>
              </a:solidFill>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64</a:t>
            </a:fld>
            <a:endParaRPr lang="fa-IR"/>
          </a:p>
        </p:txBody>
      </p:sp>
    </p:spTree>
    <p:extLst>
      <p:ext uri="{BB962C8B-B14F-4D97-AF65-F5344CB8AC3E}">
        <p14:creationId xmlns:p14="http://schemas.microsoft.com/office/powerpoint/2010/main" val="3091882869"/>
      </p:ext>
    </p:extLst>
  </p:cSld>
  <p:clrMapOvr>
    <a:masterClrMapping/>
  </p:clrMapOvr>
  <p:transition spd="med" advClick="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57200" y="1752600"/>
            <a:ext cx="8534400" cy="4876800"/>
          </a:xfrm>
          <a:noFill/>
        </p:spPr>
        <p:txBody>
          <a:bodyPr>
            <a:noAutofit/>
          </a:bodyPr>
          <a:lstStyle/>
          <a:p>
            <a:pPr algn="just">
              <a:lnSpc>
                <a:spcPct val="150000"/>
              </a:lnSpc>
              <a:buSzPct val="100000"/>
            </a:pPr>
            <a:r>
              <a:rPr lang="fa-IR" sz="1800" b="1" dirty="0">
                <a:solidFill>
                  <a:schemeClr val="dk1"/>
                </a:solidFill>
                <a:cs typeface="B Zar" panose="00000400000000000000" pitchFamily="2" charset="-78"/>
              </a:rPr>
              <a:t>در راستای </a:t>
            </a:r>
            <a:r>
              <a:rPr lang="fa-IR" sz="1800" b="1" dirty="0">
                <a:solidFill>
                  <a:schemeClr val="dk1"/>
                </a:solidFill>
                <a:cs typeface="B Zar" panose="00000400000000000000" pitchFamily="2" charset="-78"/>
                <a:hlinkClick r:id="rId2" action="ppaction://hlinkfile"/>
              </a:rPr>
              <a:t>تحقق ماده 43:</a:t>
            </a:r>
            <a:endParaRPr lang="fa-IR" sz="1800" b="1" dirty="0">
              <a:solidFill>
                <a:schemeClr val="dk1"/>
              </a:solidFill>
              <a:cs typeface="B Zar" panose="00000400000000000000" pitchFamily="2" charset="-78"/>
            </a:endParaRPr>
          </a:p>
          <a:p>
            <a:pPr marL="536575" indent="-273050" algn="just">
              <a:lnSpc>
                <a:spcPct val="150000"/>
              </a:lnSpc>
              <a:buFont typeface="Wingdings" pitchFamily="2" charset="2"/>
              <a:buChar char="ü"/>
            </a:pPr>
            <a:r>
              <a:rPr lang="ar-SA" sz="1800" dirty="0">
                <a:cs typeface="B Zar" panose="00000400000000000000" pitchFamily="2" charset="-78"/>
              </a:rPr>
              <a:t>افزایش «مساحت نقاشی دیواری و گرافیک محیطی‏ایجاد شده»  از </a:t>
            </a:r>
            <a:r>
              <a:rPr lang="ar-SA" sz="1800" dirty="0" smtClean="0">
                <a:cs typeface="B Zar" panose="00000400000000000000" pitchFamily="2" charset="-78"/>
              </a:rPr>
              <a:t>175000 </a:t>
            </a:r>
            <a:r>
              <a:rPr lang="ar-SA" sz="1800" dirty="0">
                <a:cs typeface="B Zar" panose="00000400000000000000" pitchFamily="2" charset="-78"/>
              </a:rPr>
              <a:t>مترمربع سال 92 به647731 متر مربع </a:t>
            </a:r>
            <a:r>
              <a:rPr lang="fa-IR" sz="1800" dirty="0" smtClean="0">
                <a:cs typeface="B Zar" panose="00000400000000000000" pitchFamily="2" charset="-78"/>
              </a:rPr>
              <a:t>تا </a:t>
            </a:r>
            <a:r>
              <a:rPr lang="ar-SA" sz="1800" dirty="0" smtClean="0">
                <a:cs typeface="B Zar" panose="00000400000000000000" pitchFamily="2" charset="-78"/>
              </a:rPr>
              <a:t>سال </a:t>
            </a:r>
            <a:r>
              <a:rPr lang="ar-SA" sz="1800" dirty="0">
                <a:cs typeface="B Zar" panose="00000400000000000000" pitchFamily="2" charset="-78"/>
              </a:rPr>
              <a:t>سوم </a:t>
            </a:r>
            <a:r>
              <a:rPr lang="ar-SA" sz="1800" dirty="0" smtClean="0">
                <a:cs typeface="B Zar" panose="00000400000000000000" pitchFamily="2" charset="-78"/>
              </a:rPr>
              <a:t>برنامه</a:t>
            </a:r>
            <a:r>
              <a:rPr lang="fa-IR" sz="1800" dirty="0" smtClean="0">
                <a:cs typeface="B Zar" panose="00000400000000000000" pitchFamily="2" charset="-78"/>
              </a:rPr>
              <a:t> </a:t>
            </a:r>
            <a:r>
              <a:rPr lang="ar-SA" sz="1800" dirty="0" smtClean="0">
                <a:cs typeface="B Zar" panose="00000400000000000000" pitchFamily="2" charset="-78"/>
              </a:rPr>
              <a:t>و </a:t>
            </a:r>
            <a:r>
              <a:rPr lang="fa-IR" sz="1800" dirty="0">
                <a:cs typeface="B Zar" panose="00000400000000000000" pitchFamily="2" charset="-78"/>
              </a:rPr>
              <a:t>(</a:t>
            </a:r>
            <a:r>
              <a:rPr lang="ar-SA" sz="1800" dirty="0">
                <a:cs typeface="B Zar" panose="00000400000000000000" pitchFamily="2" charset="-78"/>
              </a:rPr>
              <a:t>تحقق هدف کمی</a:t>
            </a:r>
            <a:r>
              <a:rPr lang="fa-IR" sz="1800" dirty="0">
                <a:cs typeface="B Zar" panose="00000400000000000000" pitchFamily="2" charset="-78"/>
              </a:rPr>
              <a:t> بیش از پیش بینی</a:t>
            </a:r>
            <a:r>
              <a:rPr lang="ar-SA" sz="1800" dirty="0">
                <a:cs typeface="B Zar" panose="00000400000000000000" pitchFamily="2" charset="-78"/>
              </a:rPr>
              <a:t> سال 95 </a:t>
            </a:r>
            <a:r>
              <a:rPr lang="fa-IR" sz="1800" dirty="0">
                <a:cs typeface="B Zar" panose="00000400000000000000" pitchFamily="2" charset="-78"/>
              </a:rPr>
              <a:t>)،(هدف </a:t>
            </a:r>
            <a:r>
              <a:rPr lang="fa-IR" sz="1800" dirty="0" smtClean="0">
                <a:cs typeface="B Zar" panose="00000400000000000000" pitchFamily="2" charset="-78"/>
              </a:rPr>
              <a:t>:  235000)</a:t>
            </a:r>
            <a:r>
              <a:rPr lang="ar-SA" sz="1800" dirty="0">
                <a:cs typeface="B Zar" panose="00000400000000000000" pitchFamily="2" charset="-78"/>
              </a:rPr>
              <a:t>؛ </a:t>
            </a:r>
            <a:endParaRPr lang="fa-IR" sz="1800" dirty="0">
              <a:cs typeface="B Zar" panose="00000400000000000000" pitchFamily="2" charset="-78"/>
            </a:endParaRPr>
          </a:p>
          <a:p>
            <a:pPr marL="536575" indent="-273050" algn="just">
              <a:lnSpc>
                <a:spcPct val="150000"/>
              </a:lnSpc>
              <a:buFont typeface="Wingdings" pitchFamily="2" charset="2"/>
              <a:buChar char="ü"/>
            </a:pPr>
            <a:r>
              <a:rPr lang="fa-IR" sz="1800" dirty="0">
                <a:cs typeface="B Zar" panose="00000400000000000000" pitchFamily="2" charset="-78"/>
              </a:rPr>
              <a:t>افزایش تعداد المان‏های نصب شده (مبلمان شهری) از 755 المان سال 92 به 7103 المان در سال سوم برنامه(با نصب 6000 المان در سال 95) و (تحقق هدف کمی بیش از پیش بینی سال 95)،(هدف سال95: 840</a:t>
            </a:r>
            <a:r>
              <a:rPr lang="fa-IR" sz="1800" dirty="0" smtClean="0">
                <a:cs typeface="B Zar" panose="00000400000000000000" pitchFamily="2" charset="-78"/>
              </a:rPr>
              <a:t>)</a:t>
            </a:r>
          </a:p>
          <a:p>
            <a:pPr algn="just">
              <a:lnSpc>
                <a:spcPct val="150000"/>
              </a:lnSpc>
              <a:buSzPct val="100000"/>
            </a:pPr>
            <a:r>
              <a:rPr lang="fa-IR" sz="1800" b="1" dirty="0" smtClean="0">
                <a:solidFill>
                  <a:schemeClr val="dk1"/>
                </a:solidFill>
                <a:cs typeface="B Zar" panose="00000400000000000000" pitchFamily="2" charset="-78"/>
              </a:rPr>
              <a:t>در </a:t>
            </a:r>
            <a:r>
              <a:rPr lang="fa-IR" sz="1800" b="1" dirty="0">
                <a:solidFill>
                  <a:schemeClr val="dk1"/>
                </a:solidFill>
                <a:cs typeface="B Zar" panose="00000400000000000000" pitchFamily="2" charset="-78"/>
              </a:rPr>
              <a:t>راستای </a:t>
            </a:r>
            <a:r>
              <a:rPr lang="fa-IR" sz="1800" b="1" dirty="0">
                <a:solidFill>
                  <a:schemeClr val="dk1"/>
                </a:solidFill>
                <a:cs typeface="B Zar" panose="00000400000000000000" pitchFamily="2" charset="-78"/>
                <a:hlinkClick r:id="rId3" action="ppaction://hlinkfile"/>
              </a:rPr>
              <a:t>تحقق ماده 44</a:t>
            </a:r>
            <a:endParaRPr lang="fa-IR" sz="1800" b="1" dirty="0">
              <a:solidFill>
                <a:schemeClr val="dk1"/>
              </a:solidFill>
              <a:cs typeface="B Zar" panose="00000400000000000000" pitchFamily="2" charset="-78"/>
            </a:endParaRPr>
          </a:p>
          <a:p>
            <a:pPr algn="just">
              <a:lnSpc>
                <a:spcPct val="150000"/>
              </a:lnSpc>
            </a:pPr>
            <a:r>
              <a:rPr lang="fa-IR" sz="1800" dirty="0" smtClean="0">
                <a:latin typeface="Adobe Arabic"/>
                <a:ea typeface="Adobe Arabic"/>
                <a:cs typeface="B Zar" panose="00000400000000000000" pitchFamily="2" charset="-78"/>
              </a:rPr>
              <a:t>افزایش </a:t>
            </a:r>
            <a:r>
              <a:rPr lang="fa-IR" sz="1800" dirty="0">
                <a:latin typeface="Adobe Arabic"/>
                <a:ea typeface="Adobe Arabic"/>
                <a:cs typeface="B Zar" panose="00000400000000000000" pitchFamily="2" charset="-78"/>
              </a:rPr>
              <a:t>مساحت معابر و بناهای نورپردازی و زیبا سازی شده از </a:t>
            </a:r>
            <a:r>
              <a:rPr lang="fa-IR" sz="1800" dirty="0" smtClean="0">
                <a:latin typeface="Adobe Arabic"/>
                <a:ea typeface="Adobe Arabic"/>
                <a:cs typeface="B Zar" panose="00000400000000000000" pitchFamily="2" charset="-78"/>
              </a:rPr>
              <a:t>25000مترمربع </a:t>
            </a:r>
            <a:r>
              <a:rPr lang="fa-IR" sz="1800" dirty="0">
                <a:latin typeface="Adobe Arabic"/>
                <a:ea typeface="Adobe Arabic"/>
                <a:cs typeface="B Zar" panose="00000400000000000000" pitchFamily="2" charset="-78"/>
              </a:rPr>
              <a:t>سال 92 به </a:t>
            </a:r>
            <a:r>
              <a:rPr lang="fa-IR" sz="1800" dirty="0" smtClean="0">
                <a:latin typeface="Adobe Arabic"/>
                <a:ea typeface="Adobe Arabic"/>
                <a:cs typeface="B Zar" panose="00000400000000000000" pitchFamily="2" charset="-78"/>
              </a:rPr>
              <a:t>39850 </a:t>
            </a:r>
            <a:r>
              <a:rPr lang="fa-IR" sz="1800" dirty="0">
                <a:latin typeface="Adobe Arabic"/>
                <a:ea typeface="Adobe Arabic"/>
                <a:cs typeface="B Zar" panose="00000400000000000000" pitchFamily="2" charset="-78"/>
              </a:rPr>
              <a:t>مترمربع در سال سوم برنامه(با نورپردازی </a:t>
            </a:r>
            <a:r>
              <a:rPr lang="fa-IR" sz="1800" dirty="0" smtClean="0">
                <a:latin typeface="Adobe Arabic"/>
                <a:ea typeface="Adobe Arabic"/>
                <a:cs typeface="B Zar" panose="00000400000000000000" pitchFamily="2" charset="-78"/>
              </a:rPr>
              <a:t>2750مترمربع </a:t>
            </a:r>
            <a:r>
              <a:rPr lang="fa-IR" sz="1800" dirty="0">
                <a:latin typeface="Adobe Arabic"/>
                <a:ea typeface="Adobe Arabic"/>
                <a:cs typeface="B Zar" panose="00000400000000000000" pitchFamily="2" charset="-78"/>
              </a:rPr>
              <a:t>در سال 95 )</a:t>
            </a:r>
            <a:r>
              <a:rPr lang="fa-IR" sz="1800" dirty="0" smtClean="0">
                <a:latin typeface="Adobe Arabic"/>
                <a:ea typeface="Adobe Arabic"/>
                <a:cs typeface="B Zar" panose="00000400000000000000" pitchFamily="2" charset="-78"/>
              </a:rPr>
              <a:t>و(محقق </a:t>
            </a:r>
            <a:r>
              <a:rPr lang="fa-IR" sz="1800" dirty="0">
                <a:latin typeface="Adobe Arabic"/>
                <a:ea typeface="Adobe Arabic"/>
                <a:cs typeface="B Zar" panose="00000400000000000000" pitchFamily="2" charset="-78"/>
              </a:rPr>
              <a:t>شدن هدف در سال 95 </a:t>
            </a:r>
            <a:r>
              <a:rPr lang="fa-IR" sz="1800" dirty="0" smtClean="0">
                <a:latin typeface="Adobe Arabic"/>
                <a:ea typeface="Adobe Arabic"/>
                <a:cs typeface="B Zar" panose="00000400000000000000" pitchFamily="2" charset="-78"/>
              </a:rPr>
              <a:t>)،(هدف : 40000)</a:t>
            </a: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65</a:t>
            </a:fld>
            <a:endParaRPr lang="fa-IR"/>
          </a:p>
        </p:txBody>
      </p:sp>
    </p:spTree>
    <p:extLst>
      <p:ext uri="{BB962C8B-B14F-4D97-AF65-F5344CB8AC3E}">
        <p14:creationId xmlns:p14="http://schemas.microsoft.com/office/powerpoint/2010/main" val="1626754305"/>
      </p:ext>
    </p:extLst>
  </p:cSld>
  <p:clrMapOvr>
    <a:masterClrMapping/>
  </p:clrMapOvr>
  <p:transition spd="med" advClick="0">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457200" y="1828800"/>
            <a:ext cx="8534400" cy="4800600"/>
          </a:xfrm>
          <a:noFill/>
        </p:spPr>
        <p:txBody>
          <a:bodyPr>
            <a:noAutofit/>
          </a:bodyPr>
          <a:lstStyle/>
          <a:p>
            <a:pPr algn="just">
              <a:lnSpc>
                <a:spcPct val="150000"/>
              </a:lnSpc>
              <a:buSzPct val="100000"/>
            </a:pPr>
            <a:r>
              <a:rPr lang="fa-IR" sz="1800" b="1" dirty="0" smtClean="0">
                <a:solidFill>
                  <a:schemeClr val="dk1"/>
                </a:solidFill>
                <a:cs typeface="B Zar" panose="00000400000000000000" pitchFamily="2" charset="-78"/>
              </a:rPr>
              <a:t>در </a:t>
            </a:r>
            <a:r>
              <a:rPr lang="fa-IR" sz="1800" b="1" dirty="0">
                <a:solidFill>
                  <a:schemeClr val="dk1"/>
                </a:solidFill>
                <a:cs typeface="B Zar" panose="00000400000000000000" pitchFamily="2" charset="-78"/>
              </a:rPr>
              <a:t>راستای </a:t>
            </a:r>
            <a:r>
              <a:rPr lang="fa-IR" sz="1800" b="1" dirty="0">
                <a:solidFill>
                  <a:schemeClr val="dk1"/>
                </a:solidFill>
                <a:cs typeface="B Zar" panose="00000400000000000000" pitchFamily="2" charset="-78"/>
                <a:hlinkClick r:id="rId2" action="ppaction://hlinkfile"/>
              </a:rPr>
              <a:t>تحقق ماده 46</a:t>
            </a:r>
            <a:endParaRPr lang="fa-IR" sz="1800" b="1" dirty="0">
              <a:solidFill>
                <a:schemeClr val="dk1"/>
              </a:solidFill>
              <a:cs typeface="B Zar" panose="00000400000000000000" pitchFamily="2" charset="-78"/>
            </a:endParaRPr>
          </a:p>
          <a:p>
            <a:pPr marL="0" lvl="0" indent="0" algn="just">
              <a:lnSpc>
                <a:spcPct val="150000"/>
              </a:lnSpc>
              <a:buNone/>
            </a:pPr>
            <a:r>
              <a:rPr lang="fa-IR" sz="1800" dirty="0" smtClean="0">
                <a:latin typeface="Adobe Arabic"/>
                <a:ea typeface="Adobe Arabic"/>
                <a:cs typeface="B Zar" panose="00000400000000000000" pitchFamily="2" charset="-78"/>
              </a:rPr>
              <a:t>افزایش مساحت میادن </a:t>
            </a:r>
            <a:r>
              <a:rPr lang="ar-SA" sz="1800" dirty="0" smtClean="0">
                <a:latin typeface="Adobe Arabic"/>
                <a:ea typeface="Adobe Arabic"/>
                <a:cs typeface="B Zar" panose="00000400000000000000" pitchFamily="2" charset="-78"/>
              </a:rPr>
              <a:t>طراحی </a:t>
            </a:r>
            <a:r>
              <a:rPr lang="ar-SA" sz="1800" dirty="0">
                <a:latin typeface="Adobe Arabic"/>
                <a:ea typeface="Adobe Arabic"/>
                <a:cs typeface="B Zar" panose="00000400000000000000" pitchFamily="2" charset="-78"/>
              </a:rPr>
              <a:t>وساماندهی </a:t>
            </a:r>
            <a:r>
              <a:rPr lang="fa-IR" sz="1800" dirty="0" smtClean="0">
                <a:latin typeface="Adobe Arabic"/>
                <a:ea typeface="Adobe Arabic"/>
                <a:cs typeface="B Zar" panose="00000400000000000000" pitchFamily="2" charset="-78"/>
              </a:rPr>
              <a:t>شده</a:t>
            </a:r>
            <a:r>
              <a:rPr lang="ar-SA" sz="1800" dirty="0" smtClean="0">
                <a:latin typeface="Adobe Arabic"/>
                <a:ea typeface="Adobe Arabic"/>
                <a:cs typeface="B Zar" panose="00000400000000000000" pitchFamily="2" charset="-78"/>
              </a:rPr>
              <a:t> </a:t>
            </a:r>
            <a:r>
              <a:rPr lang="ar-SA" sz="1800" dirty="0">
                <a:latin typeface="Adobe Arabic"/>
                <a:ea typeface="Adobe Arabic"/>
                <a:cs typeface="B Zar" panose="00000400000000000000" pitchFamily="2" charset="-78"/>
              </a:rPr>
              <a:t>از 22400مترمربع سال 92 به  53500 متر مربع از میادین سطح شهر </a:t>
            </a:r>
            <a:r>
              <a:rPr lang="fa-IR" sz="1800" dirty="0">
                <a:latin typeface="Adobe Arabic"/>
                <a:ea typeface="Adobe Arabic"/>
                <a:cs typeface="B Zar" panose="00000400000000000000" pitchFamily="2" charset="-78"/>
              </a:rPr>
              <a:t>تا</a:t>
            </a:r>
            <a:r>
              <a:rPr lang="ar-SA" sz="1800" dirty="0">
                <a:latin typeface="Adobe Arabic"/>
                <a:ea typeface="Adobe Arabic"/>
                <a:cs typeface="B Zar" panose="00000400000000000000" pitchFamily="2" charset="-78"/>
              </a:rPr>
              <a:t> سال سوم برنامه(با ساماندهی و طراحی 10000 مترمربع) و محقق شدن هدف در سال 95 (میادینی نظیر:بهارستان،راه آهن،مشق) </a:t>
            </a:r>
            <a:r>
              <a:rPr lang="fa-IR" sz="1800" dirty="0" smtClean="0">
                <a:latin typeface="Adobe Arabic"/>
                <a:ea typeface="Adobe Arabic"/>
                <a:cs typeface="B Zar" panose="00000400000000000000" pitchFamily="2" charset="-78"/>
              </a:rPr>
              <a:t>؛</a:t>
            </a:r>
            <a:r>
              <a:rPr lang="ar-SA" sz="1800" dirty="0" smtClean="0">
                <a:latin typeface="Adobe Arabic"/>
                <a:ea typeface="Adobe Arabic"/>
                <a:cs typeface="B Zar" panose="00000400000000000000" pitchFamily="2" charset="-78"/>
              </a:rPr>
              <a:t> </a:t>
            </a:r>
            <a:endParaRPr lang="en-US" sz="1800" dirty="0">
              <a:latin typeface="Adobe Arabic"/>
              <a:ea typeface="Adobe Arabic"/>
              <a:cs typeface="B Zar" panose="00000400000000000000" pitchFamily="2" charset="-78"/>
            </a:endParaRPr>
          </a:p>
          <a:p>
            <a:pPr algn="just">
              <a:lnSpc>
                <a:spcPct val="150000"/>
              </a:lnSpc>
              <a:buSzPct val="100000"/>
            </a:pPr>
            <a:r>
              <a:rPr lang="fa-IR" sz="1800" b="1" dirty="0" smtClean="0">
                <a:solidFill>
                  <a:schemeClr val="dk1"/>
                </a:solidFill>
                <a:cs typeface="B Zar" panose="00000400000000000000" pitchFamily="2" charset="-78"/>
              </a:rPr>
              <a:t>در </a:t>
            </a:r>
            <a:r>
              <a:rPr lang="fa-IR" sz="1800" b="1" dirty="0">
                <a:solidFill>
                  <a:schemeClr val="dk1"/>
                </a:solidFill>
                <a:cs typeface="B Zar" panose="00000400000000000000" pitchFamily="2" charset="-78"/>
              </a:rPr>
              <a:t>راستای </a:t>
            </a:r>
            <a:r>
              <a:rPr lang="fa-IR" sz="1800" b="1" dirty="0" smtClean="0">
                <a:solidFill>
                  <a:schemeClr val="dk1"/>
                </a:solidFill>
                <a:cs typeface="B Zar" panose="00000400000000000000" pitchFamily="2" charset="-78"/>
                <a:hlinkClick r:id="rId3" action="ppaction://hlinkfile"/>
              </a:rPr>
              <a:t>تحقق ماده </a:t>
            </a:r>
            <a:r>
              <a:rPr lang="fa-IR" sz="1800" b="1" dirty="0">
                <a:solidFill>
                  <a:schemeClr val="dk1"/>
                </a:solidFill>
                <a:cs typeface="B Zar" panose="00000400000000000000" pitchFamily="2" charset="-78"/>
                <a:hlinkClick r:id="rId3" action="ppaction://hlinkfile"/>
              </a:rPr>
              <a:t>47:</a:t>
            </a:r>
            <a:endParaRPr lang="fa-IR" sz="1800" b="1" dirty="0">
              <a:solidFill>
                <a:schemeClr val="dk1"/>
              </a:solidFill>
              <a:cs typeface="B Zar" panose="00000400000000000000" pitchFamily="2" charset="-78"/>
            </a:endParaRPr>
          </a:p>
          <a:p>
            <a:pPr marL="0" indent="0" algn="just">
              <a:lnSpc>
                <a:spcPct val="150000"/>
              </a:lnSpc>
              <a:buNone/>
            </a:pPr>
            <a:r>
              <a:rPr lang="fa-IR" sz="1800" dirty="0" smtClean="0">
                <a:latin typeface="Adobe Arabic"/>
                <a:ea typeface="Adobe Arabic"/>
                <a:cs typeface="B Zar" panose="00000400000000000000" pitchFamily="2" charset="-78"/>
              </a:rPr>
              <a:t>تهیه و تدوین برنامه عملیاتی زیباسازی شهر تهران(در حال طی مراحل قانونی جهت ارسال به شورای اسلامی شهر تهران)؛</a:t>
            </a:r>
            <a:endParaRPr lang="fa-IR" sz="1800" dirty="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66</a:t>
            </a:fld>
            <a:endParaRPr lang="fa-IR"/>
          </a:p>
        </p:txBody>
      </p:sp>
    </p:spTree>
    <p:extLst>
      <p:ext uri="{BB962C8B-B14F-4D97-AF65-F5344CB8AC3E}">
        <p14:creationId xmlns:p14="http://schemas.microsoft.com/office/powerpoint/2010/main" val="1944247331"/>
      </p:ext>
    </p:extLst>
  </p:cSld>
  <p:clrMapOvr>
    <a:masterClrMapping/>
  </p:clrMapOvr>
  <p:transition spd="med" advClick="0">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814925" y="1981200"/>
            <a:ext cx="7523328" cy="4419600"/>
          </a:xfrm>
          <a:noFill/>
          <a:ln>
            <a:noFill/>
          </a:ln>
        </p:spPr>
        <p:txBody>
          <a:bodyPr vert="horz" lIns="91440" tIns="45720" rIns="91440" bIns="45720" rtlCol="0">
            <a:noAutofit/>
          </a:bodyPr>
          <a:lstStyle/>
          <a:p>
            <a:pPr marL="0" indent="0" algn="just">
              <a:lnSpc>
                <a:spcPct val="200000"/>
              </a:lnSpc>
              <a:buNone/>
            </a:pPr>
            <a:r>
              <a:rPr lang="ar-SA" sz="2000" dirty="0">
                <a:cs typeface="B Zar" panose="00000400000000000000" pitchFamily="2" charset="-78"/>
              </a:rPr>
              <a:t>بخش یازدهم با موضوع « تامین مناسب نیازهای شهروندان در زمینه خدمات‏شهری» </a:t>
            </a:r>
            <a:r>
              <a:rPr lang="ar-SA" sz="2000" b="1" dirty="0">
                <a:cs typeface="B Zar" panose="00000400000000000000" pitchFamily="2" charset="-78"/>
              </a:rPr>
              <a:t>شامل 5 ماده، 15 بند و 1 تبصره</a:t>
            </a:r>
            <a:r>
              <a:rPr lang="fa-IR" sz="2000" b="1" dirty="0">
                <a:cs typeface="B Zar" panose="00000400000000000000" pitchFamily="2" charset="-78"/>
              </a:rPr>
              <a:t> و</a:t>
            </a:r>
            <a:r>
              <a:rPr lang="ar-SA" sz="2000" b="1" dirty="0">
                <a:cs typeface="B Zar" panose="00000400000000000000" pitchFamily="2" charset="-78"/>
              </a:rPr>
              <a:t> </a:t>
            </a:r>
            <a:r>
              <a:rPr lang="fa-IR" sz="2000" b="1" dirty="0">
                <a:cs typeface="B Zar" panose="00000400000000000000" pitchFamily="2" charset="-78"/>
              </a:rPr>
              <a:t>26 هدف کمی </a:t>
            </a:r>
            <a:r>
              <a:rPr lang="ar-SA" sz="2000" dirty="0">
                <a:cs typeface="B Zar" panose="00000400000000000000" pitchFamily="2" charset="-78"/>
              </a:rPr>
              <a:t>می­باشد و به ارائه راهکارهایی در جهت </a:t>
            </a:r>
            <a:r>
              <a:rPr lang="ar-SA" sz="2000" u="sng" dirty="0">
                <a:cs typeface="B Zar" panose="00000400000000000000" pitchFamily="2" charset="-78"/>
              </a:rPr>
              <a:t>اصلاح و ساماندهی ساختاری بازارها و میادین و تبدیل آنها به مراکز </a:t>
            </a:r>
            <a:r>
              <a:rPr lang="ar-SA" sz="2000" u="sng" dirty="0" smtClean="0">
                <a:cs typeface="B Zar" panose="00000400000000000000" pitchFamily="2" charset="-78"/>
              </a:rPr>
              <a:t>خدمات</a:t>
            </a:r>
            <a:r>
              <a:rPr lang="fa-IR" sz="2000" u="sng" dirty="0" smtClean="0">
                <a:cs typeface="B Zar" panose="00000400000000000000" pitchFamily="2" charset="-78"/>
              </a:rPr>
              <a:t>،</a:t>
            </a:r>
            <a:r>
              <a:rPr lang="ar-SA" sz="2000" dirty="0" smtClean="0">
                <a:cs typeface="B Zar" panose="00000400000000000000" pitchFamily="2" charset="-78"/>
              </a:rPr>
              <a:t> </a:t>
            </a:r>
            <a:r>
              <a:rPr lang="ar-SA" sz="2000" dirty="0">
                <a:cs typeface="B Zar" panose="00000400000000000000" pitchFamily="2" charset="-78"/>
              </a:rPr>
              <a:t>تامین نیازها و ساماندهی خدمات‏شهری، </a:t>
            </a:r>
            <a:r>
              <a:rPr lang="ar-SA" sz="2000" u="sng" dirty="0">
                <a:cs typeface="B Zar" panose="00000400000000000000" pitchFamily="2" charset="-78"/>
              </a:rPr>
              <a:t>شناسایی راهکارهای اجرایی مناسب برای کاهش قیمت محصولات</a:t>
            </a:r>
            <a:r>
              <a:rPr lang="ar-SA" sz="2000" dirty="0">
                <a:cs typeface="B Zar" panose="00000400000000000000" pitchFamily="2" charset="-78"/>
              </a:rPr>
              <a:t>، </a:t>
            </a:r>
            <a:r>
              <a:rPr lang="ar-SA" sz="2000" u="sng" dirty="0">
                <a:cs typeface="B Zar" panose="00000400000000000000" pitchFamily="2" charset="-78"/>
              </a:rPr>
              <a:t>واگذاری امور خدمات‏شهری به بخش خصوصی </a:t>
            </a:r>
            <a:r>
              <a:rPr lang="ar-SA" sz="2000" dirty="0">
                <a:cs typeface="B Zar" panose="00000400000000000000" pitchFamily="2" charset="-78"/>
              </a:rPr>
              <a:t>و تامین خدمات از طریق خرید خدمت، شناسایی و تملک اراضی جهت ‏ایجاد آرامستان‏های جدید، انتقال آب‏های سطحی و </a:t>
            </a:r>
            <a:r>
              <a:rPr lang="ar-SA" sz="2000" u="sng" dirty="0">
                <a:cs typeface="B Zar" panose="00000400000000000000" pitchFamily="2" charset="-78"/>
              </a:rPr>
              <a:t>فراهم­سازی زمینه تسهیل، بهره­برداری، نگهداری و مدیریت یکپارچه تاسیسات شهری </a:t>
            </a:r>
            <a:r>
              <a:rPr lang="ar-SA" sz="2000" dirty="0">
                <a:cs typeface="B Zar" panose="00000400000000000000" pitchFamily="2" charset="-78"/>
              </a:rPr>
              <a:t>می­پردازد.</a:t>
            </a:r>
            <a:endParaRPr lang="en-US" sz="2000" dirty="0">
              <a:cs typeface="B Zar" panose="00000400000000000000" pitchFamily="2" charset="-78"/>
            </a:endParaRPr>
          </a:p>
        </p:txBody>
      </p:sp>
      <p:sp>
        <p:nvSpPr>
          <p:cNvPr id="4" name="Title 1"/>
          <p:cNvSpPr txBox="1">
            <a:spLocks/>
          </p:cNvSpPr>
          <p:nvPr/>
        </p:nvSpPr>
        <p:spPr>
          <a:xfrm>
            <a:off x="808969" y="228600"/>
            <a:ext cx="7535241" cy="1365920"/>
          </a:xfrm>
          <a:prstGeom prst="rect">
            <a:avLst/>
          </a:prstGeom>
          <a:noFill/>
          <a:ln>
            <a:noFill/>
          </a:ln>
        </p:spPr>
        <p:txBody>
          <a:bodyPr vert="horz" lIns="91440" tIns="45720" rIns="91440" bIns="45720" rtlCol="0" anchor="b" anchorCtr="0">
            <a:noAutofit/>
          </a:bodyPr>
          <a:lstStyle>
            <a:defPPr>
              <a:defRPr lang="en-US"/>
            </a:defPPr>
            <a:lvl1pPr algn="ctr">
              <a:spcBef>
                <a:spcPct val="0"/>
              </a:spcBef>
              <a:buNone/>
              <a:defRPr sz="2400" b="1">
                <a:ln w="6600">
                  <a:solidFill>
                    <a:srgbClr val="DE7E18"/>
                  </a:solidFill>
                  <a:prstDash val="solid"/>
                </a:ln>
                <a:solidFill>
                  <a:srgbClr val="FFFFFF"/>
                </a:solidFill>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ar-SA" dirty="0">
                <a:solidFill>
                  <a:schemeClr val="tx1"/>
                </a:solidFill>
              </a:rPr>
              <a:t>بخش یازدهم : </a:t>
            </a:r>
            <a:endParaRPr lang="fa-IR" dirty="0" smtClean="0">
              <a:solidFill>
                <a:schemeClr val="tx1"/>
              </a:solidFill>
            </a:endParaRPr>
          </a:p>
          <a:p>
            <a:r>
              <a:rPr lang="ar-SA" dirty="0" smtClean="0">
                <a:solidFill>
                  <a:schemeClr val="tx1"/>
                </a:solidFill>
              </a:rPr>
              <a:t>تامین </a:t>
            </a:r>
            <a:r>
              <a:rPr lang="ar-SA" dirty="0">
                <a:solidFill>
                  <a:schemeClr val="tx1"/>
                </a:solidFill>
              </a:rPr>
              <a:t>مناسب نیازهای شهروندان در زمینه خدمات‏شهری </a:t>
            </a:r>
            <a:r>
              <a:rPr lang="en-US" dirty="0">
                <a:solidFill>
                  <a:schemeClr val="tx1"/>
                </a:solidFill>
              </a:rPr>
              <a:t/>
            </a:r>
            <a:br>
              <a:rPr lang="en-US" dirty="0">
                <a:solidFill>
                  <a:schemeClr val="tx1"/>
                </a:solidFill>
              </a:rPr>
            </a:br>
            <a:endParaRPr lang="fa-IR" dirty="0">
              <a:solidFill>
                <a:schemeClr val="tx1"/>
              </a:solidFill>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67</a:t>
            </a:fld>
            <a:endParaRPr lang="fa-IR"/>
          </a:p>
        </p:txBody>
      </p:sp>
    </p:spTree>
    <p:extLst>
      <p:ext uri="{BB962C8B-B14F-4D97-AF65-F5344CB8AC3E}">
        <p14:creationId xmlns:p14="http://schemas.microsoft.com/office/powerpoint/2010/main" val="2363337218"/>
      </p:ext>
    </p:extLst>
  </p:cSld>
  <p:clrMapOvr>
    <a:masterClrMapping/>
  </p:clrMapOvr>
  <p:transition spd="med" advClick="0">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81000" y="1600200"/>
            <a:ext cx="8534400" cy="5029200"/>
          </a:xfrm>
          <a:noFill/>
        </p:spPr>
        <p:txBody>
          <a:bodyPr>
            <a:noAutofit/>
          </a:bodyPr>
          <a:lstStyle/>
          <a:p>
            <a:pPr algn="just">
              <a:lnSpc>
                <a:spcPct val="150000"/>
              </a:lnSpc>
            </a:pPr>
            <a:r>
              <a:rPr lang="fa-IR" sz="1600" b="1" dirty="0">
                <a:solidFill>
                  <a:schemeClr val="dk1"/>
                </a:solidFill>
                <a:cs typeface="B Zar" panose="00000400000000000000" pitchFamily="2" charset="-78"/>
              </a:rPr>
              <a:t>در راستای </a:t>
            </a:r>
            <a:r>
              <a:rPr lang="fa-IR" sz="1600" b="1" dirty="0">
                <a:solidFill>
                  <a:schemeClr val="dk1"/>
                </a:solidFill>
                <a:cs typeface="B Zar" panose="00000400000000000000" pitchFamily="2" charset="-78"/>
                <a:hlinkClick r:id="rId2" action="ppaction://hlinkfile"/>
              </a:rPr>
              <a:t>تحقق </a:t>
            </a:r>
            <a:r>
              <a:rPr lang="fa-IR" sz="1600" b="1" dirty="0" smtClean="0">
                <a:solidFill>
                  <a:schemeClr val="dk1"/>
                </a:solidFill>
                <a:cs typeface="B Zar" panose="00000400000000000000" pitchFamily="2" charset="-78"/>
                <a:hlinkClick r:id="rId2" action="ppaction://hlinkfile"/>
              </a:rPr>
              <a:t>بند ب ماده </a:t>
            </a:r>
            <a:r>
              <a:rPr lang="fa-IR" sz="1600" b="1" dirty="0">
                <a:solidFill>
                  <a:schemeClr val="dk1"/>
                </a:solidFill>
                <a:cs typeface="B Zar" panose="00000400000000000000" pitchFamily="2" charset="-78"/>
                <a:hlinkClick r:id="rId2" action="ppaction://hlinkfile"/>
              </a:rPr>
              <a:t>48 </a:t>
            </a:r>
            <a:r>
              <a:rPr lang="fa-IR" sz="1600" dirty="0">
                <a:latin typeface="Adobe Arabic"/>
                <a:ea typeface="Adobe Arabic"/>
                <a:cs typeface="B Zar" panose="00000400000000000000" pitchFamily="2" charset="-78"/>
              </a:rPr>
              <a:t>	</a:t>
            </a:r>
            <a:endParaRPr lang="fa-IR" sz="1600" dirty="0" smtClean="0">
              <a:latin typeface="Adobe Arabic"/>
              <a:ea typeface="Adobe Arabic"/>
              <a:cs typeface="B Zar" panose="00000400000000000000" pitchFamily="2" charset="-78"/>
            </a:endParaRPr>
          </a:p>
          <a:p>
            <a:pPr marL="536575" indent="-273050" algn="just">
              <a:lnSpc>
                <a:spcPct val="150000"/>
              </a:lnSpc>
              <a:buFont typeface="Wingdings" pitchFamily="2" charset="2"/>
              <a:buChar char="ü"/>
            </a:pPr>
            <a:r>
              <a:rPr lang="fa-IR" sz="1600" dirty="0">
                <a:cs typeface="B Zar" panose="00000400000000000000" pitchFamily="2" charset="-78"/>
              </a:rPr>
              <a:t>افزایش تعداد بازارها  از 181 بازار سال 92 به 226 بازار </a:t>
            </a:r>
            <a:r>
              <a:rPr lang="fa-IR" sz="1600" dirty="0" smtClean="0">
                <a:cs typeface="B Zar" panose="00000400000000000000" pitchFamily="2" charset="-78"/>
              </a:rPr>
              <a:t>تا </a:t>
            </a:r>
            <a:r>
              <a:rPr lang="fa-IR" sz="1600" dirty="0">
                <a:cs typeface="B Zar" panose="00000400000000000000" pitchFamily="2" charset="-78"/>
              </a:rPr>
              <a:t>پایان سال سوم برنامه( با احداث و راه‏اندازی28 بازار جدید و جمع آوری 7 بازار در سال 95</a:t>
            </a:r>
            <a:r>
              <a:rPr lang="fa-IR" sz="1600" dirty="0" smtClean="0">
                <a:cs typeface="B Zar" panose="00000400000000000000" pitchFamily="2" charset="-78"/>
              </a:rPr>
              <a:t>)، </a:t>
            </a:r>
            <a:r>
              <a:rPr lang="fa-IR" sz="1600" dirty="0">
                <a:cs typeface="B Zar" panose="00000400000000000000" pitchFamily="2" charset="-78"/>
              </a:rPr>
              <a:t>(تحقق 100درصدی هدف کمی)،(هدف :219)؛ </a:t>
            </a:r>
          </a:p>
          <a:p>
            <a:pPr marL="536575" indent="-273050" algn="just">
              <a:lnSpc>
                <a:spcPct val="150000"/>
              </a:lnSpc>
              <a:buFont typeface="Wingdings" pitchFamily="2" charset="2"/>
              <a:buChar char="ü"/>
            </a:pPr>
            <a:r>
              <a:rPr lang="fa-IR" sz="1600" dirty="0" smtClean="0">
                <a:cs typeface="B Zar" panose="00000400000000000000" pitchFamily="2" charset="-78"/>
              </a:rPr>
              <a:t>افزایش </a:t>
            </a:r>
            <a:r>
              <a:rPr lang="fa-IR" sz="1600" dirty="0">
                <a:cs typeface="B Zar" panose="00000400000000000000" pitchFamily="2" charset="-78"/>
              </a:rPr>
              <a:t>تعداد بازارهای بازسازی و بهسازی شده از 10 بازار سال 92 به 73 بازار </a:t>
            </a:r>
            <a:r>
              <a:rPr lang="fa-IR" sz="1600" dirty="0" smtClean="0">
                <a:cs typeface="B Zar" panose="00000400000000000000" pitchFamily="2" charset="-78"/>
              </a:rPr>
              <a:t>تا </a:t>
            </a:r>
            <a:r>
              <a:rPr lang="fa-IR" sz="1600" dirty="0">
                <a:cs typeface="B Zar" panose="00000400000000000000" pitchFamily="2" charset="-78"/>
              </a:rPr>
              <a:t>پایان سال سوم  برنامه( با بازسازی43 بازار تره‏بار در سال 95</a:t>
            </a:r>
            <a:r>
              <a:rPr lang="fa-IR" sz="1600" dirty="0" smtClean="0">
                <a:cs typeface="B Zar" panose="00000400000000000000" pitchFamily="2" charset="-78"/>
              </a:rPr>
              <a:t>)</a:t>
            </a:r>
            <a:r>
              <a:rPr lang="ar-SA" sz="1600" dirty="0" smtClean="0">
                <a:cs typeface="B Zar" panose="00000400000000000000" pitchFamily="2" charset="-78"/>
              </a:rPr>
              <a:t>،(</a:t>
            </a:r>
            <a:r>
              <a:rPr lang="ar-SA" sz="1600" dirty="0">
                <a:cs typeface="B Zar" panose="00000400000000000000" pitchFamily="2" charset="-78"/>
              </a:rPr>
              <a:t>تحقق کامل هدف کمی سال 95)،(هدف : 40</a:t>
            </a:r>
            <a:r>
              <a:rPr lang="ar-SA" sz="1600" dirty="0" smtClean="0">
                <a:cs typeface="B Zar" panose="00000400000000000000" pitchFamily="2" charset="-78"/>
              </a:rPr>
              <a:t>)؛</a:t>
            </a:r>
            <a:endParaRPr lang="fa-IR" sz="1600" dirty="0">
              <a:cs typeface="B Zar" panose="00000400000000000000" pitchFamily="2" charset="-78"/>
            </a:endParaRPr>
          </a:p>
          <a:p>
            <a:pPr algn="just">
              <a:lnSpc>
                <a:spcPct val="150000"/>
              </a:lnSpc>
            </a:pPr>
            <a:r>
              <a:rPr lang="fa-IR" sz="1600" b="1" dirty="0" smtClean="0">
                <a:solidFill>
                  <a:schemeClr val="dk1"/>
                </a:solidFill>
                <a:cs typeface="B Zar" panose="00000400000000000000" pitchFamily="2" charset="-78"/>
              </a:rPr>
              <a:t>در راستای </a:t>
            </a:r>
            <a:r>
              <a:rPr lang="fa-IR" sz="1600" b="1" dirty="0">
                <a:solidFill>
                  <a:schemeClr val="dk1"/>
                </a:solidFill>
                <a:cs typeface="B Zar" panose="00000400000000000000" pitchFamily="2" charset="-78"/>
              </a:rPr>
              <a:t>تحقق </a:t>
            </a:r>
            <a:r>
              <a:rPr lang="fa-IR" sz="1600" b="1" dirty="0" smtClean="0">
                <a:solidFill>
                  <a:schemeClr val="dk1"/>
                </a:solidFill>
                <a:cs typeface="B Zar" panose="00000400000000000000" pitchFamily="2" charset="-78"/>
                <a:hlinkClick r:id="rId3" action="ppaction://hlinkfile"/>
              </a:rPr>
              <a:t>بند ح ماده 48</a:t>
            </a:r>
            <a:endParaRPr lang="fa-IR" sz="1600" b="1" dirty="0" smtClean="0">
              <a:solidFill>
                <a:schemeClr val="dk1"/>
              </a:solidFill>
              <a:cs typeface="B Zar" panose="00000400000000000000" pitchFamily="2" charset="-78"/>
            </a:endParaRPr>
          </a:p>
          <a:p>
            <a:pPr marL="536575" lvl="0" indent="-273050" algn="just">
              <a:lnSpc>
                <a:spcPct val="150000"/>
              </a:lnSpc>
              <a:buFont typeface="Wingdings" pitchFamily="2" charset="2"/>
              <a:buChar char="ü"/>
            </a:pPr>
            <a:r>
              <a:rPr lang="ar-SA" sz="1600" dirty="0" smtClean="0">
                <a:cs typeface="B Zar" panose="00000400000000000000" pitchFamily="2" charset="-78"/>
              </a:rPr>
              <a:t>افزایش </a:t>
            </a:r>
            <a:r>
              <a:rPr lang="ar-SA" sz="1600" dirty="0">
                <a:cs typeface="B Zar" panose="00000400000000000000" pitchFamily="2" charset="-78"/>
              </a:rPr>
              <a:t>تعداد کارگران بیمه شده از 3500 نفر سال 92 به 8921 نفر </a:t>
            </a:r>
            <a:r>
              <a:rPr lang="fa-IR" sz="1600" dirty="0">
                <a:cs typeface="B Zar" panose="00000400000000000000" pitchFamily="2" charset="-78"/>
              </a:rPr>
              <a:t>تا</a:t>
            </a:r>
            <a:r>
              <a:rPr lang="ar-SA" sz="1600" dirty="0">
                <a:cs typeface="B Zar" panose="00000400000000000000" pitchFamily="2" charset="-78"/>
              </a:rPr>
              <a:t> پایان سال سوم برنامه.( با بیمه کردن 1610 نفر ازکارگران در سال 95) (تمامی کارگرانی که دارای سابقه کار بیش از یکماه در سازمان میادین باشند از خدمات بیمه برخوردار می­گردند</a:t>
            </a:r>
            <a:r>
              <a:rPr lang="ar-SA" sz="1600" dirty="0" smtClean="0">
                <a:cs typeface="B Zar" panose="00000400000000000000" pitchFamily="2" charset="-78"/>
              </a:rPr>
              <a:t>)؛</a:t>
            </a:r>
            <a:r>
              <a:rPr lang="fa-IR" sz="1600" dirty="0" smtClean="0">
                <a:cs typeface="B Zar" panose="00000400000000000000" pitchFamily="2" charset="-78"/>
              </a:rPr>
              <a:t>(هدف :10500 )</a:t>
            </a:r>
            <a:endParaRPr lang="fa-IR" sz="1600" dirty="0">
              <a:cs typeface="B Zar" panose="00000400000000000000" pitchFamily="2" charset="-78"/>
            </a:endParaRPr>
          </a:p>
          <a:p>
            <a:pPr algn="just">
              <a:lnSpc>
                <a:spcPct val="150000"/>
              </a:lnSpc>
            </a:pPr>
            <a:r>
              <a:rPr lang="fa-IR" sz="1600" b="1" dirty="0" smtClean="0">
                <a:solidFill>
                  <a:schemeClr val="dk1"/>
                </a:solidFill>
                <a:cs typeface="B Zar" panose="00000400000000000000" pitchFamily="2" charset="-78"/>
              </a:rPr>
              <a:t>در راستای </a:t>
            </a:r>
            <a:r>
              <a:rPr lang="fa-IR" sz="1600" b="1" dirty="0">
                <a:solidFill>
                  <a:schemeClr val="dk1"/>
                </a:solidFill>
                <a:cs typeface="B Zar" panose="00000400000000000000" pitchFamily="2" charset="-78"/>
                <a:hlinkClick r:id="rId4" action="ppaction://hlinkfile"/>
              </a:rPr>
              <a:t>تحقق </a:t>
            </a:r>
            <a:r>
              <a:rPr lang="fa-IR" sz="1600" b="1" dirty="0" smtClean="0">
                <a:solidFill>
                  <a:schemeClr val="dk1"/>
                </a:solidFill>
                <a:cs typeface="B Zar" panose="00000400000000000000" pitchFamily="2" charset="-78"/>
                <a:hlinkClick r:id="rId4" action="ppaction://hlinkfile"/>
              </a:rPr>
              <a:t>تبصره ذیل ماده 48</a:t>
            </a:r>
            <a:endParaRPr lang="fa-IR" sz="1600" b="1" dirty="0" smtClean="0">
              <a:solidFill>
                <a:schemeClr val="dk1"/>
              </a:solidFill>
              <a:cs typeface="B Zar" panose="00000400000000000000" pitchFamily="2" charset="-78"/>
            </a:endParaRPr>
          </a:p>
          <a:p>
            <a:pPr marL="0" indent="0" algn="just">
              <a:lnSpc>
                <a:spcPct val="150000"/>
              </a:lnSpc>
              <a:buNone/>
            </a:pPr>
            <a:r>
              <a:rPr lang="ar-SA" sz="1600" dirty="0" smtClean="0">
                <a:latin typeface="Adobe Arabic"/>
                <a:ea typeface="Adobe Arabic"/>
                <a:cs typeface="B Zar" panose="00000400000000000000" pitchFamily="2" charset="-78"/>
              </a:rPr>
              <a:t>افزایش </a:t>
            </a:r>
            <a:r>
              <a:rPr lang="ar-SA" sz="1600" dirty="0">
                <a:latin typeface="Adobe Arabic"/>
                <a:ea typeface="Adobe Arabic"/>
                <a:cs typeface="B Zar" panose="00000400000000000000" pitchFamily="2" charset="-78"/>
              </a:rPr>
              <a:t>تعداد غرفه‏های عرضه کننده طرح رهگیری و شناسنامه‌دار کردن محصولات از 40غرفه سال 92 به </a:t>
            </a:r>
            <a:r>
              <a:rPr lang="ar-SA" sz="1600" dirty="0" smtClean="0">
                <a:latin typeface="Adobe Arabic"/>
                <a:ea typeface="Adobe Arabic"/>
                <a:cs typeface="B Zar" panose="00000400000000000000" pitchFamily="2" charset="-78"/>
              </a:rPr>
              <a:t>2</a:t>
            </a:r>
            <a:r>
              <a:rPr lang="fa-IR" sz="1600" dirty="0" smtClean="0">
                <a:latin typeface="Adobe Arabic"/>
                <a:ea typeface="Adobe Arabic"/>
                <a:cs typeface="B Zar" panose="00000400000000000000" pitchFamily="2" charset="-78"/>
              </a:rPr>
              <a:t>35</a:t>
            </a:r>
            <a:r>
              <a:rPr lang="ar-SA" sz="1600" dirty="0" smtClean="0">
                <a:latin typeface="Adobe Arabic"/>
                <a:ea typeface="Adobe Arabic"/>
                <a:cs typeface="B Zar" panose="00000400000000000000" pitchFamily="2" charset="-78"/>
              </a:rPr>
              <a:t> </a:t>
            </a:r>
            <a:r>
              <a:rPr lang="ar-SA" sz="1600" dirty="0">
                <a:latin typeface="Adobe Arabic"/>
                <a:ea typeface="Adobe Arabic"/>
                <a:cs typeface="B Zar" panose="00000400000000000000" pitchFamily="2" charset="-78"/>
              </a:rPr>
              <a:t>غرفه </a:t>
            </a:r>
            <a:r>
              <a:rPr lang="fa-IR" sz="1600" dirty="0" smtClean="0">
                <a:latin typeface="Adobe Arabic"/>
                <a:ea typeface="Adobe Arabic"/>
                <a:cs typeface="B Zar" panose="00000400000000000000" pitchFamily="2" charset="-78"/>
              </a:rPr>
              <a:t>تا</a:t>
            </a:r>
            <a:r>
              <a:rPr lang="ar-SA" sz="1600" dirty="0" smtClean="0">
                <a:latin typeface="Adobe Arabic"/>
                <a:ea typeface="Adobe Arabic"/>
                <a:cs typeface="B Zar" panose="00000400000000000000" pitchFamily="2" charset="-78"/>
              </a:rPr>
              <a:t> </a:t>
            </a:r>
            <a:r>
              <a:rPr lang="ar-SA" sz="1600" dirty="0">
                <a:latin typeface="Adobe Arabic"/>
                <a:ea typeface="Adobe Arabic"/>
                <a:cs typeface="B Zar" panose="00000400000000000000" pitchFamily="2" charset="-78"/>
              </a:rPr>
              <a:t>پایان سال سوم برنامه( با ایجاد 50 غرفه عرضه کننده طرح در سال 95 </a:t>
            </a:r>
            <a:r>
              <a:rPr lang="ar-SA" sz="1600" dirty="0" smtClean="0">
                <a:latin typeface="Adobe Arabic"/>
                <a:ea typeface="Adobe Arabic"/>
                <a:cs typeface="B Zar" panose="00000400000000000000" pitchFamily="2" charset="-78"/>
              </a:rPr>
              <a:t>)</a:t>
            </a:r>
            <a:r>
              <a:rPr lang="fa-IR" sz="1600" dirty="0" smtClean="0">
                <a:latin typeface="Adobe Arabic"/>
                <a:ea typeface="Adobe Arabic"/>
                <a:cs typeface="B Zar" panose="00000400000000000000" pitchFamily="2" charset="-78"/>
              </a:rPr>
              <a:t>،</a:t>
            </a:r>
            <a:r>
              <a:rPr lang="ar-SA" sz="1600" dirty="0" smtClean="0">
                <a:latin typeface="Adobe Arabic"/>
                <a:ea typeface="Adobe Arabic"/>
                <a:cs typeface="B Zar" panose="00000400000000000000" pitchFamily="2" charset="-78"/>
              </a:rPr>
              <a:t> </a:t>
            </a:r>
            <a:r>
              <a:rPr lang="fa-IR" sz="1600" dirty="0" smtClean="0">
                <a:latin typeface="Adobe Arabic"/>
                <a:ea typeface="Adobe Arabic"/>
                <a:cs typeface="B Zar" panose="00000400000000000000" pitchFamily="2" charset="-78"/>
              </a:rPr>
              <a:t>(تحقق کامل هدف سال 95)،(هدف : 230)</a:t>
            </a:r>
            <a:endParaRPr lang="en-US" sz="1600" dirty="0">
              <a:latin typeface="Adobe Arabic"/>
              <a:ea typeface="Adobe Arabic"/>
              <a:cs typeface="B Zar" panose="00000400000000000000" pitchFamily="2" charset="-78"/>
            </a:endParaRPr>
          </a:p>
          <a:p>
            <a:pPr marL="0" indent="0" algn="just">
              <a:lnSpc>
                <a:spcPct val="150000"/>
              </a:lnSpc>
              <a:buNone/>
            </a:pPr>
            <a:endParaRPr lang="fa-IR" sz="1600" dirty="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68</a:t>
            </a:fld>
            <a:endParaRPr lang="fa-IR"/>
          </a:p>
        </p:txBody>
      </p:sp>
    </p:spTree>
    <p:extLst>
      <p:ext uri="{BB962C8B-B14F-4D97-AF65-F5344CB8AC3E}">
        <p14:creationId xmlns:p14="http://schemas.microsoft.com/office/powerpoint/2010/main" val="2787808008"/>
      </p:ext>
    </p:extLst>
  </p:cSld>
  <p:clrMapOvr>
    <a:masterClrMapping/>
  </p:clrMapOvr>
  <p:transition spd="med" advClick="0">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609600" y="1600200"/>
            <a:ext cx="8077200" cy="4572000"/>
          </a:xfrm>
        </p:spPr>
        <p:txBody>
          <a:bodyPr>
            <a:noAutofit/>
          </a:bodyPr>
          <a:lstStyle/>
          <a:p>
            <a:pPr algn="just">
              <a:lnSpc>
                <a:spcPct val="150000"/>
              </a:lnSpc>
            </a:pPr>
            <a:r>
              <a:rPr lang="fa-IR" sz="1600" b="1" dirty="0">
                <a:solidFill>
                  <a:schemeClr val="dk1"/>
                </a:solidFill>
                <a:cs typeface="B Zar" panose="00000400000000000000" pitchFamily="2" charset="-78"/>
              </a:rPr>
              <a:t>در راستای </a:t>
            </a:r>
            <a:r>
              <a:rPr lang="fa-IR" sz="1600" b="1" dirty="0">
                <a:solidFill>
                  <a:schemeClr val="dk1"/>
                </a:solidFill>
                <a:cs typeface="B Zar" panose="00000400000000000000" pitchFamily="2" charset="-78"/>
                <a:hlinkClick r:id="rId2" action="ppaction://hlinkfile"/>
              </a:rPr>
              <a:t>تحقق </a:t>
            </a:r>
            <a:r>
              <a:rPr lang="fa-IR" sz="1600" b="1" dirty="0" smtClean="0">
                <a:solidFill>
                  <a:schemeClr val="dk1"/>
                </a:solidFill>
                <a:cs typeface="B Zar" panose="00000400000000000000" pitchFamily="2" charset="-78"/>
                <a:hlinkClick r:id="rId2" action="ppaction://hlinkfile"/>
              </a:rPr>
              <a:t>بند الف ماده 50</a:t>
            </a:r>
            <a:endParaRPr lang="fa-IR" sz="1600" b="1" dirty="0" smtClean="0">
              <a:solidFill>
                <a:schemeClr val="dk1"/>
              </a:solidFill>
              <a:cs typeface="B Zar" panose="00000400000000000000" pitchFamily="2" charset="-78"/>
            </a:endParaRPr>
          </a:p>
          <a:p>
            <a:pPr marL="446088" indent="-263525" algn="just">
              <a:lnSpc>
                <a:spcPct val="150000"/>
              </a:lnSpc>
              <a:buFont typeface="Wingdings" pitchFamily="2" charset="2"/>
              <a:buChar char="ü"/>
            </a:pPr>
            <a:r>
              <a:rPr lang="ar-SA" sz="1600" dirty="0">
                <a:cs typeface="B Zar" panose="00000400000000000000" pitchFamily="2" charset="-78"/>
              </a:rPr>
              <a:t>احداث و نگهداری جنگل­کاری در مرقد امام (ره) و اطراف بهشت زهرا (س) از 84000 مترمربع سال 92 به میزان 434089 مترمربع در پایان سال سوم برنامه (با احداث 330089 مترمربع جنگل در سال 95) و تحقق هدف کمی سال سوم برنامه؛</a:t>
            </a:r>
            <a:endParaRPr lang="fa-IR" sz="1600" dirty="0">
              <a:cs typeface="B Zar" panose="00000400000000000000" pitchFamily="2" charset="-78"/>
            </a:endParaRPr>
          </a:p>
          <a:p>
            <a:pPr marL="446088" lvl="0" indent="-263525" algn="just">
              <a:lnSpc>
                <a:spcPct val="150000"/>
              </a:lnSpc>
              <a:buFont typeface="Wingdings" pitchFamily="2" charset="2"/>
              <a:buChar char="ü"/>
            </a:pPr>
            <a:r>
              <a:rPr lang="ar-SA" sz="1600" dirty="0">
                <a:cs typeface="B Zar" panose="00000400000000000000" pitchFamily="2" charset="-78"/>
              </a:rPr>
              <a:t>کاشت و ساماندهی فضای سبز بین قطعات و میدانها و رفیوژها بمیزان 3 هکتار؛ </a:t>
            </a:r>
            <a:endParaRPr lang="en-US" sz="1600" dirty="0">
              <a:cs typeface="B Zar" panose="00000400000000000000" pitchFamily="2" charset="-78"/>
            </a:endParaRPr>
          </a:p>
          <a:p>
            <a:pPr marL="446088" lvl="0" indent="-263525" algn="just">
              <a:lnSpc>
                <a:spcPct val="150000"/>
              </a:lnSpc>
              <a:buFont typeface="Wingdings" pitchFamily="2" charset="2"/>
              <a:buChar char="ü"/>
            </a:pPr>
            <a:r>
              <a:rPr lang="ar-SA" sz="1600" dirty="0">
                <a:cs typeface="B Zar" panose="00000400000000000000" pitchFamily="2" charset="-78"/>
              </a:rPr>
              <a:t>اختصاص 213 هکتار (30%) به فضای سبز در بهشت زهرا؛ </a:t>
            </a:r>
            <a:endParaRPr lang="en-US" sz="1600" dirty="0">
              <a:cs typeface="B Zar" panose="00000400000000000000" pitchFamily="2" charset="-78"/>
            </a:endParaRPr>
          </a:p>
          <a:p>
            <a:pPr marL="446088" lvl="0" indent="-263525" algn="just">
              <a:lnSpc>
                <a:spcPct val="150000"/>
              </a:lnSpc>
              <a:buFont typeface="Wingdings" pitchFamily="2" charset="2"/>
              <a:buChar char="ü"/>
            </a:pPr>
            <a:r>
              <a:rPr lang="ar-SA" sz="1600" dirty="0">
                <a:cs typeface="B Zar" panose="00000400000000000000" pitchFamily="2" charset="-78"/>
              </a:rPr>
              <a:t>ساخت و تجهیز 2 دستگاه سوله خدمات رسانی در شرایط بحران در ارتباط با بهسازی آرامستان هاو بهسازی قطعه 21 شهدا بصورت ساماندهی در بخش فضای سبز، تاسیسات شهری، برق، آب، همسطح سازی و ایمن­سازی معابر جهت معلولین و سالمندان.</a:t>
            </a:r>
            <a:endParaRPr lang="fa-IR" sz="1600" dirty="0">
              <a:cs typeface="B Zar" panose="00000400000000000000" pitchFamily="2" charset="-78"/>
            </a:endParaRPr>
          </a:p>
          <a:p>
            <a:pPr algn="just">
              <a:lnSpc>
                <a:spcPct val="150000"/>
              </a:lnSpc>
            </a:pPr>
            <a:r>
              <a:rPr lang="fa-IR" sz="1600" b="1" dirty="0">
                <a:solidFill>
                  <a:schemeClr val="dk1"/>
                </a:solidFill>
                <a:cs typeface="B Zar" panose="00000400000000000000" pitchFamily="2" charset="-78"/>
              </a:rPr>
              <a:t>در راستای </a:t>
            </a:r>
            <a:r>
              <a:rPr lang="fa-IR" sz="1600" b="1" dirty="0">
                <a:solidFill>
                  <a:schemeClr val="dk1"/>
                </a:solidFill>
                <a:cs typeface="B Zar" panose="00000400000000000000" pitchFamily="2" charset="-78"/>
                <a:hlinkClick r:id="rId3" action="ppaction://hlinkfile"/>
              </a:rPr>
              <a:t>تحقق </a:t>
            </a:r>
            <a:r>
              <a:rPr lang="fa-IR" sz="1600" b="1" dirty="0" smtClean="0">
                <a:solidFill>
                  <a:schemeClr val="dk1"/>
                </a:solidFill>
                <a:cs typeface="B Zar" panose="00000400000000000000" pitchFamily="2" charset="-78"/>
                <a:hlinkClick r:id="rId3" action="ppaction://hlinkfile"/>
              </a:rPr>
              <a:t>بند پ ماده 50</a:t>
            </a:r>
            <a:endParaRPr lang="fa-IR" sz="1600" b="1" dirty="0" smtClean="0">
              <a:solidFill>
                <a:schemeClr val="dk1"/>
              </a:solidFill>
              <a:cs typeface="B Zar" panose="00000400000000000000" pitchFamily="2" charset="-78"/>
            </a:endParaRPr>
          </a:p>
          <a:p>
            <a:pPr marL="0" indent="0" algn="just">
              <a:lnSpc>
                <a:spcPct val="150000"/>
              </a:lnSpc>
              <a:buNone/>
            </a:pPr>
            <a:r>
              <a:rPr lang="fa-IR" sz="1600" dirty="0" smtClean="0">
                <a:solidFill>
                  <a:schemeClr val="dk1"/>
                </a:solidFill>
                <a:cs typeface="B Zar" panose="00000400000000000000" pitchFamily="2" charset="-78"/>
              </a:rPr>
              <a:t> </a:t>
            </a:r>
            <a:r>
              <a:rPr lang="fa-IR" sz="1600" dirty="0" smtClean="0">
                <a:cs typeface="B Zar" panose="00000400000000000000" pitchFamily="2" charset="-78"/>
              </a:rPr>
              <a:t>افزایش </a:t>
            </a:r>
            <a:r>
              <a:rPr lang="fa-IR" sz="1600" dirty="0">
                <a:cs typeface="B Zar" panose="00000400000000000000" pitchFamily="2" charset="-78"/>
              </a:rPr>
              <a:t>تعداد دوربین های نظارت تصویری در سازمان به میزان 18 دوربین و بروز رسانی سیستمهای موجود در </a:t>
            </a:r>
            <a:r>
              <a:rPr lang="fa-IR" sz="1600" dirty="0" smtClean="0">
                <a:cs typeface="B Zar" panose="00000400000000000000" pitchFamily="2" charset="-78"/>
              </a:rPr>
              <a:t>بخش های </a:t>
            </a:r>
            <a:r>
              <a:rPr lang="fa-IR" sz="1600" dirty="0">
                <a:cs typeface="B Zar" panose="00000400000000000000" pitchFamily="2" charset="-78"/>
              </a:rPr>
              <a:t>مخابرات، </a:t>
            </a:r>
            <a:r>
              <a:rPr lang="fa-IR" sz="1600" dirty="0" smtClean="0">
                <a:cs typeface="B Zar" panose="00000400000000000000" pitchFamily="2" charset="-78"/>
              </a:rPr>
              <a:t>بیسیم.</a:t>
            </a:r>
            <a:endParaRPr lang="en-US" sz="1600" dirty="0">
              <a:cs typeface="B Zar" panose="00000400000000000000" pitchFamily="2" charset="-78"/>
            </a:endParaRPr>
          </a:p>
          <a:p>
            <a:pPr algn="just">
              <a:lnSpc>
                <a:spcPct val="150000"/>
              </a:lnSpc>
              <a:buFont typeface="Arial" panose="020B0604020202020204" pitchFamily="34" charset="0"/>
              <a:buChar char="•"/>
            </a:pPr>
            <a:endParaRPr lang="fa-IR" sz="1600" dirty="0">
              <a:cs typeface="B Zar"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solidFill>
                    <a:srgbClr val="DE7E18"/>
                  </a:solidFill>
                  <a:prstDash val="solid"/>
                </a:ln>
                <a:solidFill>
                  <a:schemeClr val="tx1"/>
                </a:solidFill>
                <a:cs typeface="B Titr" pitchFamily="2" charset="-78"/>
              </a:rPr>
              <a:t>مهمترین عملکردهای </a:t>
            </a:r>
            <a:r>
              <a:rPr lang="fa-IR" sz="2400" b="1" dirty="0" smtClean="0">
                <a:ln w="6600">
                  <a:solidFill>
                    <a:srgbClr val="DE7E18"/>
                  </a:solidFill>
                  <a:prstDash val="solid"/>
                </a:ln>
                <a:solidFill>
                  <a:schemeClr val="tx1"/>
                </a:solidFill>
                <a:cs typeface="B Titr" pitchFamily="2" charset="-78"/>
              </a:rPr>
              <a:t>سه ساله </a:t>
            </a:r>
            <a:r>
              <a:rPr lang="fa-IR" sz="2400" b="1" dirty="0">
                <a:ln w="6600">
                  <a:solidFill>
                    <a:srgbClr val="DE7E18"/>
                  </a:solid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solidFill>
                    <a:srgbClr val="DE7E18"/>
                  </a:solidFill>
                  <a:prstDash val="solid"/>
                </a:ln>
                <a:solidFill>
                  <a:schemeClr val="tx1"/>
                </a:solidFill>
                <a:cs typeface="B Titr" pitchFamily="2" charset="-78"/>
              </a:rPr>
              <a:t>حوزه مأموریتی </a:t>
            </a:r>
            <a:r>
              <a:rPr lang="fa-IR" sz="2400" b="1" dirty="0" smtClean="0">
                <a:ln w="6600">
                  <a:solidFill>
                    <a:srgbClr val="DE7E18"/>
                  </a:solidFill>
                  <a:prstDash val="solid"/>
                </a:ln>
                <a:solidFill>
                  <a:schemeClr val="tx1"/>
                </a:solidFill>
                <a:cs typeface="B Titr" pitchFamily="2" charset="-78"/>
              </a:rPr>
              <a:t>خدمات شهری و محیط زیست</a:t>
            </a:r>
            <a:endParaRPr lang="en-US" sz="2400" b="1" dirty="0">
              <a:ln w="6600">
                <a:solidFill>
                  <a:srgbClr val="DE7E18"/>
                </a:solid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295996" y="42291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69</a:t>
            </a:fld>
            <a:endParaRPr lang="fa-IR"/>
          </a:p>
        </p:txBody>
      </p:sp>
    </p:spTree>
    <p:extLst>
      <p:ext uri="{BB962C8B-B14F-4D97-AF65-F5344CB8AC3E}">
        <p14:creationId xmlns:p14="http://schemas.microsoft.com/office/powerpoint/2010/main" val="1276278938"/>
      </p:ext>
    </p:extLst>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362200" y="76200"/>
            <a:ext cx="6589199" cy="1280890"/>
          </a:xfrm>
        </p:spPr>
        <p:txBody>
          <a:bodyPr/>
          <a:lstStyle/>
          <a:p>
            <a:pPr algn="r"/>
            <a:r>
              <a:rPr lang="fa-IR" dirty="0" smtClean="0">
                <a:cs typeface="B Nazanin" pitchFamily="2" charset="-78"/>
              </a:rPr>
              <a:t>کمیته راهبری و پایش برنامه</a:t>
            </a:r>
            <a:endParaRPr lang="en-US" dirty="0">
              <a:cs typeface="B Nazanin" pitchFamily="2" charset="-78"/>
            </a:endParaRPr>
          </a:p>
        </p:txBody>
      </p:sp>
      <p:sp>
        <p:nvSpPr>
          <p:cNvPr id="3" name="Content Placeholder 2"/>
          <p:cNvSpPr>
            <a:spLocks noGrp="1"/>
          </p:cNvSpPr>
          <p:nvPr>
            <p:ph idx="1"/>
          </p:nvPr>
        </p:nvSpPr>
        <p:spPr>
          <a:xfrm>
            <a:off x="0" y="1433289"/>
            <a:ext cx="9144000" cy="3949665"/>
          </a:xfrm>
        </p:spPr>
        <p:txBody>
          <a:bodyPr>
            <a:noAutofit/>
          </a:bodyPr>
          <a:lstStyle/>
          <a:p>
            <a:pPr marL="0" indent="0" algn="just">
              <a:lnSpc>
                <a:spcPct val="150000"/>
              </a:lnSpc>
              <a:buNone/>
            </a:pPr>
            <a:r>
              <a:rPr lang="fa-IR" sz="1800" b="1" dirty="0">
                <a:cs typeface="B Nazanin" pitchFamily="2" charset="-78"/>
              </a:rPr>
              <a:t>کمیته راهبری پایش برنامه با اعضاء </a:t>
            </a:r>
            <a:r>
              <a:rPr lang="fa-IR" sz="1800" b="1" dirty="0" smtClean="0">
                <a:cs typeface="B Nazanin" pitchFamily="2" charset="-78"/>
              </a:rPr>
              <a:t>زیر، وظیفه </a:t>
            </a:r>
            <a:r>
              <a:rPr lang="fa-IR" sz="1800" b="1" dirty="0">
                <a:cs typeface="B Nazanin" pitchFamily="2" charset="-78"/>
              </a:rPr>
              <a:t>پایش و بازنگری برنامه پنجساله دوم را </a:t>
            </a:r>
            <a:r>
              <a:rPr lang="fa-IR" sz="1800" b="1" dirty="0" smtClean="0">
                <a:cs typeface="B Nazanin" pitchFamily="2" charset="-78"/>
              </a:rPr>
              <a:t>بر عهده دارد</a:t>
            </a:r>
            <a:r>
              <a:rPr lang="fa-IR" sz="1800" dirty="0">
                <a:cs typeface="B Nazanin" pitchFamily="2" charset="-78"/>
              </a:rPr>
              <a:t>.</a:t>
            </a:r>
          </a:p>
          <a:p>
            <a:pPr marL="361950" indent="0" algn="just">
              <a:lnSpc>
                <a:spcPct val="150000"/>
              </a:lnSpc>
              <a:buNone/>
            </a:pPr>
            <a:r>
              <a:rPr lang="fa-IR" sz="1800" dirty="0">
                <a:cs typeface="B Nazanin" pitchFamily="2" charset="-78"/>
              </a:rPr>
              <a:t> معاون برنامه ریزی، توسعه شهری و امور شورا (</a:t>
            </a:r>
            <a:r>
              <a:rPr lang="fa-IR" sz="1800" dirty="0" smtClean="0">
                <a:cs typeface="B Nazanin" pitchFamily="2" charset="-78"/>
              </a:rPr>
              <a:t>رئیس)		قائم </a:t>
            </a:r>
            <a:r>
              <a:rPr lang="fa-IR" sz="1800" dirty="0">
                <a:cs typeface="B Nazanin" pitchFamily="2" charset="-78"/>
              </a:rPr>
              <a:t>مقام معاونت برنامه ریزی و توسعه شهری (نایب رئیس) </a:t>
            </a:r>
            <a:endParaRPr lang="fa-IR" sz="1800" dirty="0" smtClean="0">
              <a:cs typeface="B Nazanin" pitchFamily="2" charset="-78"/>
            </a:endParaRPr>
          </a:p>
          <a:p>
            <a:pPr marL="361950" indent="0" algn="just">
              <a:lnSpc>
                <a:spcPct val="150000"/>
              </a:lnSpc>
              <a:buNone/>
            </a:pPr>
            <a:r>
              <a:rPr lang="fa-IR" sz="1800" dirty="0">
                <a:cs typeface="B Nazanin" pitchFamily="2" charset="-78"/>
              </a:rPr>
              <a:t>مدیر کل برنامه و بودجه (دبیر) </a:t>
            </a:r>
            <a:r>
              <a:rPr lang="fa-IR" sz="1800" dirty="0" smtClean="0">
                <a:cs typeface="B Nazanin" pitchFamily="2" charset="-78"/>
              </a:rPr>
              <a:t>				مدیرکل </a:t>
            </a:r>
            <a:r>
              <a:rPr lang="fa-IR" sz="1800" dirty="0">
                <a:cs typeface="B Nazanin" pitchFamily="2" charset="-78"/>
              </a:rPr>
              <a:t>تشکیلات و بهبود روش ها</a:t>
            </a:r>
          </a:p>
          <a:p>
            <a:pPr marL="361950" indent="0" algn="just">
              <a:lnSpc>
                <a:spcPct val="150000"/>
              </a:lnSpc>
              <a:buNone/>
            </a:pPr>
            <a:r>
              <a:rPr lang="fa-IR" sz="1800" dirty="0">
                <a:cs typeface="B Nazanin" pitchFamily="2" charset="-78"/>
              </a:rPr>
              <a:t> رئیس مرکز مطالعات </a:t>
            </a:r>
            <a:r>
              <a:rPr lang="fa-IR" sz="1800" dirty="0" smtClean="0">
                <a:cs typeface="B Nazanin" pitchFamily="2" charset="-78"/>
              </a:rPr>
              <a:t>برنامه ریزی </a:t>
            </a:r>
            <a:r>
              <a:rPr lang="fa-IR" sz="1800" dirty="0">
                <a:cs typeface="B Nazanin" pitchFamily="2" charset="-78"/>
              </a:rPr>
              <a:t>شهر </a:t>
            </a:r>
            <a:r>
              <a:rPr lang="fa-IR" sz="1800" dirty="0" smtClean="0">
                <a:cs typeface="B Nazanin" pitchFamily="2" charset="-78"/>
              </a:rPr>
              <a:t>تهران		مدیران </a:t>
            </a:r>
            <a:r>
              <a:rPr lang="fa-IR" sz="1800" dirty="0">
                <a:cs typeface="B Nazanin" pitchFamily="2" charset="-78"/>
              </a:rPr>
              <a:t>کل برنامه ریزی، توسعه شهری </a:t>
            </a:r>
            <a:r>
              <a:rPr lang="fa-IR" sz="1800" dirty="0" smtClean="0">
                <a:cs typeface="B Nazanin" pitchFamily="2" charset="-78"/>
              </a:rPr>
              <a:t>ستادی</a:t>
            </a:r>
          </a:p>
          <a:p>
            <a:pPr marL="361950" indent="0" algn="just">
              <a:lnSpc>
                <a:spcPct val="150000"/>
              </a:lnSpc>
              <a:buNone/>
            </a:pPr>
            <a:r>
              <a:rPr lang="fa-IR" sz="1800" dirty="0">
                <a:cs typeface="B Nazanin" pitchFamily="2" charset="-78"/>
              </a:rPr>
              <a:t>مدیر کل تدوین قوانین و </a:t>
            </a:r>
            <a:r>
              <a:rPr lang="fa-IR" sz="1800" dirty="0" smtClean="0">
                <a:cs typeface="B Nazanin" pitchFamily="2" charset="-78"/>
              </a:rPr>
              <a:t>مقررات				مدیرکل </a:t>
            </a:r>
            <a:r>
              <a:rPr lang="fa-IR" sz="1800" dirty="0">
                <a:cs typeface="B Nazanin" pitchFamily="2" charset="-78"/>
              </a:rPr>
              <a:t>ارزیابی عملکرد و بهبود </a:t>
            </a:r>
            <a:r>
              <a:rPr lang="fa-IR" sz="1800" dirty="0" smtClean="0">
                <a:cs typeface="B Nazanin" pitchFamily="2" charset="-78"/>
              </a:rPr>
              <a:t>مدیریت</a:t>
            </a:r>
          </a:p>
          <a:p>
            <a:pPr marL="361950" indent="0" algn="just">
              <a:lnSpc>
                <a:spcPct val="150000"/>
              </a:lnSpc>
              <a:buNone/>
            </a:pPr>
            <a:r>
              <a:rPr lang="fa-IR" sz="1800" dirty="0">
                <a:cs typeface="B Nazanin" pitchFamily="2" charset="-78"/>
              </a:rPr>
              <a:t>مدیرکل تشخیص و وصول </a:t>
            </a:r>
            <a:r>
              <a:rPr lang="fa-IR" sz="1800" dirty="0" smtClean="0">
                <a:cs typeface="B Nazanin" pitchFamily="2" charset="-78"/>
              </a:rPr>
              <a:t>درآمد				مدیرکل </a:t>
            </a:r>
            <a:r>
              <a:rPr lang="fa-IR" sz="1800" dirty="0">
                <a:cs typeface="B Nazanin" pitchFamily="2" charset="-78"/>
              </a:rPr>
              <a:t>هماهنگی و امور </a:t>
            </a:r>
            <a:r>
              <a:rPr lang="fa-IR" sz="1800" dirty="0" smtClean="0">
                <a:cs typeface="B Nazanin" pitchFamily="2" charset="-78"/>
              </a:rPr>
              <a:t>مناطق</a:t>
            </a:r>
          </a:p>
          <a:p>
            <a:pPr marL="361950" indent="0" algn="just">
              <a:lnSpc>
                <a:spcPct val="150000"/>
              </a:lnSpc>
              <a:buNone/>
            </a:pPr>
            <a:r>
              <a:rPr lang="fa-IR" sz="1800" dirty="0">
                <a:cs typeface="B Nazanin" pitchFamily="2" charset="-78"/>
              </a:rPr>
              <a:t>مدیرکل امور مجامع سازمان ها و شرکت </a:t>
            </a:r>
            <a:r>
              <a:rPr lang="fa-IR" sz="1800" dirty="0" smtClean="0">
                <a:cs typeface="B Nazanin" pitchFamily="2" charset="-78"/>
              </a:rPr>
              <a:t>ها			مدیر </a:t>
            </a:r>
            <a:r>
              <a:rPr lang="fa-IR" sz="1800" dirty="0">
                <a:cs typeface="B Nazanin" pitchFamily="2" charset="-78"/>
              </a:rPr>
              <a:t>عامل سازمان فناوری اطلاعات و </a:t>
            </a:r>
            <a:r>
              <a:rPr lang="fa-IR" sz="1800" dirty="0" smtClean="0">
                <a:cs typeface="B Nazanin" pitchFamily="2" charset="-78"/>
              </a:rPr>
              <a:t>ارتباطات</a:t>
            </a:r>
          </a:p>
          <a:p>
            <a:pPr marL="361950" indent="0" algn="just">
              <a:lnSpc>
                <a:spcPct val="150000"/>
              </a:lnSpc>
              <a:buNone/>
            </a:pPr>
            <a:r>
              <a:rPr lang="fa-IR" sz="1800" dirty="0">
                <a:cs typeface="B Nazanin" pitchFamily="2" charset="-78"/>
              </a:rPr>
              <a:t>مدیرکل امور مالی و اموال</a:t>
            </a:r>
          </a:p>
          <a:p>
            <a:pPr marL="647700" indent="-285750" algn="just">
              <a:lnSpc>
                <a:spcPct val="150000"/>
              </a:lnSpc>
              <a:buFont typeface="Wingdings" pitchFamily="2" charset="2"/>
              <a:buChar char="ü"/>
            </a:pPr>
            <a:endParaRPr lang="fa-IR" sz="1800" dirty="0">
              <a:cs typeface="B Nazanin" pitchFamily="2" charset="-78"/>
            </a:endParaRPr>
          </a:p>
          <a:p>
            <a:pPr marL="647700" indent="-285750" algn="just">
              <a:lnSpc>
                <a:spcPct val="150000"/>
              </a:lnSpc>
              <a:buFont typeface="Wingdings" pitchFamily="2" charset="2"/>
              <a:buChar char="ü"/>
            </a:pPr>
            <a:endParaRPr lang="fa-IR" sz="1800" dirty="0">
              <a:cs typeface="B Nazanin" pitchFamily="2" charset="-78"/>
            </a:endParaRPr>
          </a:p>
          <a:p>
            <a:pPr marL="647700" indent="-285750" algn="just">
              <a:lnSpc>
                <a:spcPct val="150000"/>
              </a:lnSpc>
              <a:buFont typeface="Wingdings" pitchFamily="2" charset="2"/>
              <a:buChar char="ü"/>
            </a:pPr>
            <a:endParaRPr lang="fa-IR" sz="1800" dirty="0">
              <a:cs typeface="B Nazanin" pitchFamily="2" charset="-78"/>
            </a:endParaRPr>
          </a:p>
          <a:p>
            <a:pPr marL="647700" indent="-285750" algn="just">
              <a:lnSpc>
                <a:spcPct val="150000"/>
              </a:lnSpc>
              <a:buFont typeface="Wingdings" pitchFamily="2" charset="2"/>
              <a:buChar char="ü"/>
            </a:pPr>
            <a:endParaRPr lang="fa-IR" sz="1800" dirty="0">
              <a:cs typeface="B Nazanin" pitchFamily="2" charset="-78"/>
            </a:endParaRPr>
          </a:p>
          <a:p>
            <a:pPr>
              <a:lnSpc>
                <a:spcPct val="150000"/>
              </a:lnSpc>
            </a:pPr>
            <a:endParaRPr lang="en-US" sz="1800" dirty="0"/>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562600"/>
            <a:ext cx="9144001" cy="1295400"/>
          </a:xfrm>
          <a:prstGeom prst="rect">
            <a:avLst/>
          </a:prstGeom>
        </p:spPr>
      </p:pic>
      <p:sp>
        <p:nvSpPr>
          <p:cNvPr id="6" name="Action Button: Forward or Next 5">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7</a:t>
            </a:fld>
            <a:endParaRPr lang="fa-IR"/>
          </a:p>
        </p:txBody>
      </p:sp>
    </p:spTree>
    <p:extLst>
      <p:ext uri="{BB962C8B-B14F-4D97-AF65-F5344CB8AC3E}">
        <p14:creationId xmlns:p14="http://schemas.microsoft.com/office/powerpoint/2010/main" val="4179112136"/>
      </p:ext>
    </p:extLst>
  </p:cSld>
  <p:clrMapOvr>
    <a:masterClrMapping/>
  </p:clrMapOvr>
  <p:transition spd="med" advClick="0">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046399" cy="457200"/>
          </a:xfrm>
        </p:spPr>
        <p:txBody>
          <a:bodyPr>
            <a:normAutofit/>
          </a:bodyPr>
          <a:lstStyle/>
          <a:p>
            <a:pPr algn="just"/>
            <a:r>
              <a:rPr lang="fa-IR" sz="2000" dirty="0" smtClean="0">
                <a:cs typeface="B Titr" panose="00000700000000000000" pitchFamily="2" charset="-78"/>
              </a:rPr>
              <a:t>جدول مهمترین اهداف کمی حوزه ماموریتی محیط زیست و خدمات شهری  </a:t>
            </a:r>
            <a:endParaRPr lang="fa-IR" sz="2000" dirty="0">
              <a:cs typeface="B Titr" panose="000007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56260"/>
              </p:ext>
            </p:extLst>
          </p:nvPr>
        </p:nvGraphicFramePr>
        <p:xfrm>
          <a:off x="304801" y="1524000"/>
          <a:ext cx="8610599" cy="5230540"/>
        </p:xfrm>
        <a:graphic>
          <a:graphicData uri="http://schemas.openxmlformats.org/drawingml/2006/table">
            <a:tbl>
              <a:tblPr rtl="1" firstRow="1" firstCol="1" bandRow="1">
                <a:tableStyleId>{7DF18680-E054-41AD-8BC1-D1AEF772440D}</a:tableStyleId>
              </a:tblPr>
              <a:tblGrid>
                <a:gridCol w="4286055"/>
                <a:gridCol w="1127413"/>
                <a:gridCol w="1089025"/>
                <a:gridCol w="1154117"/>
                <a:gridCol w="953989"/>
              </a:tblGrid>
              <a:tr h="389511">
                <a:tc>
                  <a:txBody>
                    <a:bodyPr/>
                    <a:lstStyle/>
                    <a:p>
                      <a:pPr algn="ctr" rtl="1">
                        <a:spcBef>
                          <a:spcPts val="600"/>
                        </a:spcBef>
                        <a:spcAft>
                          <a:spcPts val="0"/>
                        </a:spcAft>
                      </a:pPr>
                      <a:r>
                        <a:rPr lang="ar-SA" sz="1050" dirty="0">
                          <a:solidFill>
                            <a:schemeClr val="tx1"/>
                          </a:solidFill>
                          <a:effectLst/>
                          <a:cs typeface="B Zar" panose="00000400000000000000" pitchFamily="2" charset="-78"/>
                        </a:rPr>
                        <a:t>عنوان هدف</a:t>
                      </a:r>
                      <a:endParaRPr lang="en-US" sz="1100" b="1"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050" dirty="0">
                          <a:solidFill>
                            <a:schemeClr val="tx1"/>
                          </a:solidFill>
                          <a:effectLst/>
                          <a:cs typeface="B Zar" panose="00000400000000000000" pitchFamily="2" charset="-78"/>
                        </a:rPr>
                        <a:t>واحد سنجش</a:t>
                      </a:r>
                      <a:endParaRPr lang="en-US" sz="1100" b="1"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050" dirty="0">
                          <a:solidFill>
                            <a:schemeClr val="tx1"/>
                          </a:solidFill>
                          <a:effectLst/>
                          <a:cs typeface="B Zar" panose="00000400000000000000" pitchFamily="2" charset="-78"/>
                        </a:rPr>
                        <a:t>هدف سال 1395</a:t>
                      </a:r>
                      <a:endParaRPr lang="en-US" sz="1100" b="1"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050" dirty="0">
                          <a:solidFill>
                            <a:schemeClr val="tx1"/>
                          </a:solidFill>
                          <a:effectLst/>
                          <a:cs typeface="B Zar" panose="00000400000000000000" pitchFamily="2" charset="-78"/>
                        </a:rPr>
                        <a:t>عملکرد سال  1395</a:t>
                      </a:r>
                      <a:endParaRPr lang="en-US" sz="1100" b="1"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fa-IR" sz="1100" dirty="0" smtClean="0">
                          <a:solidFill>
                            <a:schemeClr val="tx1"/>
                          </a:solidFill>
                          <a:effectLst/>
                          <a:cs typeface="B Zar" panose="00000400000000000000" pitchFamily="2" charset="-78"/>
                        </a:rPr>
                        <a:t>درصد تحقق اهداف کمی </a:t>
                      </a:r>
                      <a:endParaRPr lang="en-US" sz="1100" b="1"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solidFill>
                      <a:schemeClr val="accent1">
                        <a:lumMod val="40000"/>
                        <a:lumOff val="60000"/>
                      </a:schemeClr>
                    </a:solidFill>
                  </a:tcPr>
                </a:tc>
              </a:tr>
              <a:tr h="311049">
                <a:tc>
                  <a:txBody>
                    <a:bodyPr/>
                    <a:lstStyle/>
                    <a:p>
                      <a:pPr algn="r" rtl="1">
                        <a:spcBef>
                          <a:spcPts val="600"/>
                        </a:spcBef>
                        <a:spcAft>
                          <a:spcPts val="0"/>
                        </a:spcAft>
                      </a:pPr>
                      <a:r>
                        <a:rPr lang="ar-SA" sz="1050" dirty="0">
                          <a:solidFill>
                            <a:schemeClr val="tx1"/>
                          </a:solidFill>
                          <a:effectLst/>
                          <a:cs typeface="B Zar" panose="00000400000000000000" pitchFamily="2" charset="-78"/>
                        </a:rPr>
                        <a:t>مساحت بوستان و تفرجگاه‌های احداث شده با پارکهای جنگلی درون محدوده</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هکتار</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5460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200" dirty="0" smtClean="0">
                          <a:effectLst/>
                          <a:cs typeface="B Zar" panose="00000400000000000000" pitchFamily="2" charset="-78"/>
                        </a:rPr>
                        <a:t>5644/32</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marL="0" algn="ctr" defTabSz="457200" rtl="1" eaLnBrk="1" latinLnBrk="0" hangingPunct="1">
                        <a:spcBef>
                          <a:spcPts val="600"/>
                        </a:spcBef>
                        <a:spcAft>
                          <a:spcPts val="0"/>
                        </a:spcAft>
                      </a:pPr>
                      <a:r>
                        <a:rPr lang="fa-IR" sz="1200" kern="1200" dirty="0" smtClean="0">
                          <a:effectLst/>
                          <a:cs typeface="B Zar" panose="00000400000000000000" pitchFamily="2" charset="-78"/>
                        </a:rPr>
                        <a:t>100</a:t>
                      </a:r>
                      <a:endParaRPr lang="en-US" sz="1200" b="0" kern="1200" dirty="0">
                        <a:solidFill>
                          <a:schemeClr val="tx1"/>
                        </a:solidFill>
                        <a:effectLst/>
                        <a:latin typeface="+mn-lt"/>
                        <a:ea typeface="+mn-ea"/>
                        <a:cs typeface="B Zar" panose="00000400000000000000" pitchFamily="2" charset="-78"/>
                      </a:endParaRPr>
                    </a:p>
                  </a:txBody>
                  <a:tcPr marL="37106" marR="37106" marT="0" marB="0" anchor="ctr"/>
                </a:tc>
              </a:tr>
              <a:tr h="202858">
                <a:tc>
                  <a:txBody>
                    <a:bodyPr/>
                    <a:lstStyle/>
                    <a:p>
                      <a:pPr algn="r" rtl="1">
                        <a:spcBef>
                          <a:spcPts val="600"/>
                        </a:spcBef>
                        <a:spcAft>
                          <a:spcPts val="0"/>
                        </a:spcAft>
                      </a:pPr>
                      <a:r>
                        <a:rPr lang="ar-SA" sz="1050" dirty="0">
                          <a:solidFill>
                            <a:schemeClr val="tx1"/>
                          </a:solidFill>
                          <a:effectLst/>
                          <a:cs typeface="B Zar" panose="00000400000000000000" pitchFamily="2" charset="-78"/>
                        </a:rPr>
                        <a:t>سرانه بوستان و تفرجگاه‌های شهری </a:t>
                      </a:r>
                      <a:r>
                        <a:rPr lang="ar-SA" sz="1050" baseline="30000" dirty="0">
                          <a:solidFill>
                            <a:schemeClr val="tx1"/>
                          </a:solidFill>
                          <a:effectLst/>
                          <a:cs typeface="B Zar" panose="00000400000000000000" pitchFamily="2" charset="-78"/>
                        </a:rPr>
                        <a:t>1</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مترمربع</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200" dirty="0" smtClean="0">
                          <a:effectLst/>
                          <a:cs typeface="B Zar" panose="00000400000000000000" pitchFamily="2" charset="-78"/>
                        </a:rPr>
                        <a:t>6/2</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200" dirty="0" smtClean="0">
                          <a:effectLst/>
                          <a:cs typeface="B Zar" panose="00000400000000000000" pitchFamily="2" charset="-78"/>
                        </a:rPr>
                        <a:t>6/83</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marL="0" algn="ctr" defTabSz="457200" rtl="1" eaLnBrk="1" latinLnBrk="0" hangingPunct="1">
                        <a:spcBef>
                          <a:spcPts val="600"/>
                        </a:spcBef>
                        <a:spcAft>
                          <a:spcPts val="0"/>
                        </a:spcAft>
                      </a:pPr>
                      <a:r>
                        <a:rPr lang="fa-IR" sz="1200" kern="1200" dirty="0" smtClean="0">
                          <a:effectLst/>
                          <a:cs typeface="B Zar" panose="00000400000000000000" pitchFamily="2" charset="-78"/>
                        </a:rPr>
                        <a:t>100</a:t>
                      </a:r>
                      <a:endParaRPr lang="en-US" sz="1200" b="0" kern="1200" dirty="0">
                        <a:solidFill>
                          <a:schemeClr val="tx1"/>
                        </a:solidFill>
                        <a:effectLst/>
                        <a:latin typeface="+mn-lt"/>
                        <a:ea typeface="+mn-ea"/>
                        <a:cs typeface="B Zar" panose="00000400000000000000" pitchFamily="2" charset="-78"/>
                      </a:endParaRPr>
                    </a:p>
                  </a:txBody>
                  <a:tcPr marL="37106" marR="37106" marT="0" marB="0"/>
                </a:tc>
              </a:tr>
              <a:tr h="240274">
                <a:tc>
                  <a:txBody>
                    <a:bodyPr/>
                    <a:lstStyle/>
                    <a:p>
                      <a:pPr algn="r" rtl="1">
                        <a:spcBef>
                          <a:spcPts val="600"/>
                        </a:spcBef>
                        <a:spcAft>
                          <a:spcPts val="0"/>
                        </a:spcAft>
                      </a:pPr>
                      <a:r>
                        <a:rPr lang="ar-SA" sz="1050" dirty="0">
                          <a:solidFill>
                            <a:schemeClr val="tx1"/>
                          </a:solidFill>
                          <a:effectLst/>
                          <a:cs typeface="B Zar" panose="00000400000000000000" pitchFamily="2" charset="-78"/>
                        </a:rPr>
                        <a:t>مساحت فضای سبز‏ایجاد شده در معابر شهری</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هکتار</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dirty="0">
                          <a:effectLst/>
                          <a:cs typeface="B Zar" panose="00000400000000000000" pitchFamily="2" charset="-78"/>
                        </a:rPr>
                        <a:t>8220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200" dirty="0" smtClean="0">
                          <a:effectLst/>
                          <a:cs typeface="B Zar" panose="00000400000000000000" pitchFamily="2" charset="-78"/>
                        </a:rPr>
                        <a:t>8151/02</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marL="0" algn="ctr" defTabSz="457200" rtl="1" eaLnBrk="1" latinLnBrk="0" hangingPunct="1">
                        <a:spcBef>
                          <a:spcPts val="600"/>
                        </a:spcBef>
                        <a:spcAft>
                          <a:spcPts val="0"/>
                        </a:spcAft>
                      </a:pPr>
                      <a:r>
                        <a:rPr lang="fa-IR" sz="1200" kern="1200" dirty="0" smtClean="0">
                          <a:effectLst/>
                          <a:cs typeface="B Zar" panose="00000400000000000000" pitchFamily="2" charset="-78"/>
                        </a:rPr>
                        <a:t>99</a:t>
                      </a:r>
                      <a:endParaRPr lang="en-US" sz="1200" b="0" kern="1200" dirty="0">
                        <a:solidFill>
                          <a:schemeClr val="tx1"/>
                        </a:solidFill>
                        <a:effectLst/>
                        <a:latin typeface="+mn-lt"/>
                        <a:ea typeface="+mn-ea"/>
                        <a:cs typeface="B Zar" panose="00000400000000000000" pitchFamily="2" charset="-78"/>
                      </a:endParaRPr>
                    </a:p>
                  </a:txBody>
                  <a:tcPr marL="37106" marR="37106" marT="0" marB="0"/>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سرانه فضای سبز معابر شهری </a:t>
                      </a:r>
                      <a:r>
                        <a:rPr lang="ar-SA" sz="1050" baseline="30000" dirty="0">
                          <a:solidFill>
                            <a:schemeClr val="tx1"/>
                          </a:solidFill>
                          <a:effectLst/>
                          <a:cs typeface="B Zar" panose="00000400000000000000" pitchFamily="2" charset="-78"/>
                        </a:rPr>
                        <a:t>1</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مترمربع</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200" dirty="0" smtClean="0">
                          <a:effectLst/>
                          <a:cs typeface="B Zar" panose="00000400000000000000" pitchFamily="2" charset="-78"/>
                        </a:rPr>
                        <a:t>9/7</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200" dirty="0" smtClean="0">
                          <a:effectLst/>
                          <a:cs typeface="B Zar" panose="00000400000000000000" pitchFamily="2" charset="-78"/>
                        </a:rPr>
                        <a:t>9/86</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marL="0" algn="ctr" defTabSz="457200" rtl="1" eaLnBrk="1" latinLnBrk="0" hangingPunct="1">
                        <a:spcBef>
                          <a:spcPts val="600"/>
                        </a:spcBef>
                        <a:spcAft>
                          <a:spcPts val="0"/>
                        </a:spcAft>
                      </a:pPr>
                      <a:r>
                        <a:rPr lang="fa-IR" sz="1200" kern="1200" dirty="0" smtClean="0">
                          <a:effectLst/>
                          <a:cs typeface="B Zar" panose="00000400000000000000" pitchFamily="2" charset="-78"/>
                        </a:rPr>
                        <a:t>100</a:t>
                      </a:r>
                      <a:endParaRPr lang="en-US" sz="1200" b="0" kern="1200" dirty="0">
                        <a:solidFill>
                          <a:schemeClr val="tx1"/>
                        </a:solidFill>
                        <a:effectLst/>
                        <a:latin typeface="+mn-lt"/>
                        <a:ea typeface="+mn-ea"/>
                        <a:cs typeface="B Zar" panose="00000400000000000000" pitchFamily="2" charset="-78"/>
                      </a:endParaRPr>
                    </a:p>
                  </a:txBody>
                  <a:tcPr marL="37106" marR="37106" marT="0" marB="0"/>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سرانه فضای سبز شهری </a:t>
                      </a:r>
                      <a:r>
                        <a:rPr lang="ar-SA" sz="1050" baseline="30000" dirty="0">
                          <a:solidFill>
                            <a:schemeClr val="tx1"/>
                          </a:solidFill>
                          <a:effectLst/>
                          <a:cs typeface="B Zar" panose="00000400000000000000" pitchFamily="2" charset="-78"/>
                        </a:rPr>
                        <a:t>1</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مترمربع</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200" dirty="0" smtClean="0">
                          <a:effectLst/>
                          <a:cs typeface="B Zar" panose="00000400000000000000" pitchFamily="2" charset="-78"/>
                        </a:rPr>
                        <a:t>15/9</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200" dirty="0" smtClean="0">
                          <a:effectLst/>
                          <a:cs typeface="B Zar" panose="00000400000000000000" pitchFamily="2" charset="-78"/>
                        </a:rPr>
                        <a:t>16/7</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marL="0" algn="ctr" defTabSz="457200" rtl="1" eaLnBrk="1" latinLnBrk="0" hangingPunct="1">
                        <a:spcBef>
                          <a:spcPts val="600"/>
                        </a:spcBef>
                        <a:spcAft>
                          <a:spcPts val="0"/>
                        </a:spcAft>
                      </a:pPr>
                      <a:r>
                        <a:rPr lang="fa-IR" sz="1200" kern="1200" dirty="0" smtClean="0">
                          <a:effectLst/>
                          <a:cs typeface="B Zar" panose="00000400000000000000" pitchFamily="2" charset="-78"/>
                        </a:rPr>
                        <a:t>100</a:t>
                      </a:r>
                      <a:endParaRPr lang="en-US" sz="1200" b="0" kern="1200" dirty="0">
                        <a:solidFill>
                          <a:schemeClr val="tx1"/>
                        </a:solidFill>
                        <a:effectLst/>
                        <a:latin typeface="+mn-lt"/>
                        <a:ea typeface="+mn-ea"/>
                        <a:cs typeface="B Zar" panose="00000400000000000000" pitchFamily="2" charset="-78"/>
                      </a:endParaRPr>
                    </a:p>
                  </a:txBody>
                  <a:tcPr marL="37106" marR="37106" marT="0" marB="0"/>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نسبت شهروندان آموزش دیده به کل شهروندان هدف</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درصد</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58</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58</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marL="0" algn="ctr" defTabSz="457200" rtl="1" eaLnBrk="1" latinLnBrk="0" hangingPunct="1">
                        <a:spcBef>
                          <a:spcPts val="600"/>
                        </a:spcBef>
                        <a:spcAft>
                          <a:spcPts val="0"/>
                        </a:spcAft>
                      </a:pPr>
                      <a:r>
                        <a:rPr lang="fa-IR" sz="1200" kern="1200" dirty="0" smtClean="0">
                          <a:effectLst/>
                          <a:cs typeface="B Zar" panose="00000400000000000000" pitchFamily="2" charset="-78"/>
                        </a:rPr>
                        <a:t>100</a:t>
                      </a:r>
                      <a:endParaRPr lang="en-US" sz="1200" b="0" kern="1200" dirty="0">
                        <a:solidFill>
                          <a:schemeClr val="tx1"/>
                        </a:solidFill>
                        <a:effectLst/>
                        <a:latin typeface="+mn-lt"/>
                        <a:ea typeface="+mn-ea"/>
                        <a:cs typeface="B Zar" panose="00000400000000000000" pitchFamily="2" charset="-78"/>
                      </a:endParaRPr>
                    </a:p>
                  </a:txBody>
                  <a:tcPr marL="37106" marR="37106" marT="0" marB="0" anchor="ctr"/>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مساحت سطوح پاکیزه و نظافت شده شهری در روز</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کیلومتر مربع</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127</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124</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marL="0" algn="ctr" defTabSz="457200" rtl="1" eaLnBrk="1" latinLnBrk="0" hangingPunct="1">
                        <a:spcBef>
                          <a:spcPts val="600"/>
                        </a:spcBef>
                        <a:spcAft>
                          <a:spcPts val="0"/>
                        </a:spcAft>
                      </a:pPr>
                      <a:r>
                        <a:rPr lang="fa-IR" sz="1200" kern="1200" dirty="0" smtClean="0">
                          <a:effectLst/>
                          <a:cs typeface="B Zar" panose="00000400000000000000" pitchFamily="2" charset="-78"/>
                        </a:rPr>
                        <a:t>98</a:t>
                      </a:r>
                      <a:endParaRPr lang="en-US" sz="1200" b="0" kern="1200" dirty="0">
                        <a:solidFill>
                          <a:schemeClr val="tx1"/>
                        </a:solidFill>
                        <a:effectLst/>
                        <a:latin typeface="+mn-lt"/>
                        <a:ea typeface="+mn-ea"/>
                        <a:cs typeface="B Zar" panose="00000400000000000000" pitchFamily="2" charset="-78"/>
                      </a:endParaRPr>
                    </a:p>
                  </a:txBody>
                  <a:tcPr marL="37106" marR="37106" marT="0" marB="0" anchor="ctr"/>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نسبت پسماند جمع‏آوری  شده به روش مکانیزه به کل پسماند تولیدی</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درصد</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86</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90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0">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رسته‏های شغلی ملزم به رعایت استاندارد</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تعداد</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65</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77</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0">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خانه‏های محیط‏زیست مناطق</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تعداد</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15</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20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0">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مساحت نماهای پیرایش و پاکسازی شده </a:t>
                      </a:r>
                      <a:r>
                        <a:rPr lang="ar-SA" sz="1050" baseline="30000" dirty="0">
                          <a:solidFill>
                            <a:schemeClr val="tx1"/>
                          </a:solidFill>
                          <a:effectLst/>
                          <a:cs typeface="B Zar" panose="00000400000000000000" pitchFamily="2" charset="-78"/>
                        </a:rPr>
                        <a:t>2</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پلاک ثبتی</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7200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60000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0">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r>
              <a:tr h="224948">
                <a:tc>
                  <a:txBody>
                    <a:bodyPr/>
                    <a:lstStyle/>
                    <a:p>
                      <a:pPr algn="r" rtl="1">
                        <a:lnSpc>
                          <a:spcPct val="115000"/>
                        </a:lnSpc>
                        <a:spcBef>
                          <a:spcPts val="600"/>
                        </a:spcBef>
                        <a:spcAft>
                          <a:spcPts val="1000"/>
                        </a:spcAft>
                      </a:pPr>
                      <a:r>
                        <a:rPr lang="ar-SA" sz="1050" dirty="0">
                          <a:solidFill>
                            <a:schemeClr val="tx1"/>
                          </a:solidFill>
                          <a:effectLst/>
                          <a:cs typeface="B Zar" panose="00000400000000000000" pitchFamily="2" charset="-78"/>
                        </a:rPr>
                        <a:t>نسبت میادین و معابر ساماندهی شده به کل میادین و معابر نیازمند ساماندهی</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lnSpc>
                          <a:spcPct val="115000"/>
                        </a:lnSpc>
                        <a:spcBef>
                          <a:spcPts val="600"/>
                        </a:spcBef>
                        <a:spcAft>
                          <a:spcPts val="1000"/>
                        </a:spcAft>
                      </a:pPr>
                      <a:r>
                        <a:rPr lang="ar-SA" sz="1200">
                          <a:effectLst/>
                          <a:cs typeface="B Zar" panose="00000400000000000000" pitchFamily="2" charset="-78"/>
                        </a:rPr>
                        <a:t>درصد</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1">
                        <a:spcBef>
                          <a:spcPts val="600"/>
                        </a:spcBef>
                        <a:spcAft>
                          <a:spcPts val="0"/>
                        </a:spcAft>
                      </a:pPr>
                      <a:r>
                        <a:rPr lang="ar-SA" sz="1200">
                          <a:effectLst/>
                          <a:cs typeface="B Zar" panose="00000400000000000000" pitchFamily="2" charset="-78"/>
                        </a:rPr>
                        <a:t>55</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1">
                        <a:spcBef>
                          <a:spcPts val="600"/>
                        </a:spcBef>
                        <a:spcAft>
                          <a:spcPts val="0"/>
                        </a:spcAft>
                      </a:pPr>
                      <a:r>
                        <a:rPr lang="fa-IR" sz="1200" smtClean="0">
                          <a:effectLst/>
                          <a:cs typeface="B Zar" panose="00000400000000000000" pitchFamily="2" charset="-78"/>
                        </a:rPr>
                        <a:t>54</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0">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مساحت فضاهای مرمت و بازسازی شده</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مترمربع</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25700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dirty="0">
                          <a:effectLst/>
                          <a:cs typeface="B Zar" panose="00000400000000000000" pitchFamily="2" charset="-78"/>
                        </a:rPr>
                        <a:t>37100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0">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مساحت فضاهای تبلیغات تجاری ساماندهی شده</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lnSpc>
                          <a:spcPct val="115000"/>
                        </a:lnSpc>
                        <a:spcBef>
                          <a:spcPts val="600"/>
                        </a:spcBef>
                        <a:spcAft>
                          <a:spcPts val="1000"/>
                        </a:spcAft>
                      </a:pPr>
                      <a:r>
                        <a:rPr lang="ar-SA" sz="1100">
                          <a:effectLst/>
                          <a:cs typeface="B Zar" panose="00000400000000000000" pitchFamily="2" charset="-78"/>
                        </a:rPr>
                        <a:t>متر مربع</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13000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20000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ایجاد و توسعه فضای سبز در آرامستان جدید</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هکتار</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15</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fa-IR" sz="1200" dirty="0" smtClean="0">
                          <a:effectLst/>
                          <a:cs typeface="B Zar" panose="00000400000000000000" pitchFamily="2" charset="-78"/>
                        </a:rPr>
                        <a:t>13/5</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0">
                        <a:spcBef>
                          <a:spcPts val="600"/>
                        </a:spcBef>
                        <a:spcAft>
                          <a:spcPts val="0"/>
                        </a:spcAft>
                      </a:pPr>
                      <a:r>
                        <a:rPr lang="fa-IR" sz="1400" dirty="0" smtClean="0">
                          <a:effectLst/>
                          <a:cs typeface="B Zar" panose="00000400000000000000" pitchFamily="2" charset="-78"/>
                        </a:rPr>
                        <a:t>90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تجهیز منطقه صنعتی به سردخانه</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مترمربع</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97500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97500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0">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کل محصولات عرضه شده در بازار و میدان</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تن</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1100000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1135000</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0">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فروشگاه‌های شهروند احداث شده در تهران و شهرستان­هايي تحت مديريت و نگهداری</a:t>
                      </a:r>
                      <a:r>
                        <a:rPr lang="ar-SA" sz="1050" baseline="30000" dirty="0">
                          <a:solidFill>
                            <a:schemeClr val="tx1"/>
                          </a:solidFill>
                          <a:effectLst/>
                          <a:cs typeface="B Zar" panose="00000400000000000000" pitchFamily="2" charset="-78"/>
                        </a:rPr>
                        <a:t>7</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spcBef>
                          <a:spcPts val="600"/>
                        </a:spcBef>
                        <a:spcAft>
                          <a:spcPts val="0"/>
                        </a:spcAft>
                      </a:pPr>
                      <a:r>
                        <a:rPr lang="ar-SA" sz="1200">
                          <a:effectLst/>
                          <a:cs typeface="B Zar" panose="00000400000000000000" pitchFamily="2" charset="-78"/>
                        </a:rPr>
                        <a:t>تعداد</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56</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1">
                        <a:spcBef>
                          <a:spcPts val="600"/>
                        </a:spcBef>
                        <a:spcAft>
                          <a:spcPts val="0"/>
                        </a:spcAft>
                      </a:pPr>
                      <a:r>
                        <a:rPr lang="ar-SA" sz="1200">
                          <a:effectLst/>
                          <a:cs typeface="B Zar" panose="00000400000000000000" pitchFamily="2" charset="-78"/>
                        </a:rPr>
                        <a:t>36</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c>
                  <a:txBody>
                    <a:bodyPr/>
                    <a:lstStyle/>
                    <a:p>
                      <a:pPr algn="ctr" rtl="0">
                        <a:spcBef>
                          <a:spcPts val="600"/>
                        </a:spcBef>
                        <a:spcAft>
                          <a:spcPts val="0"/>
                        </a:spcAft>
                      </a:pPr>
                      <a:r>
                        <a:rPr lang="fa-IR" sz="1400" dirty="0" smtClean="0">
                          <a:effectLst/>
                          <a:cs typeface="B Zar" panose="00000400000000000000" pitchFamily="2" charset="-78"/>
                        </a:rPr>
                        <a:t>64</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tc>
              </a:tr>
              <a:tr h="224948">
                <a:tc>
                  <a:txBody>
                    <a:bodyPr/>
                    <a:lstStyle/>
                    <a:p>
                      <a:pPr algn="r" rtl="1">
                        <a:spcBef>
                          <a:spcPts val="600"/>
                        </a:spcBef>
                        <a:spcAft>
                          <a:spcPts val="0"/>
                        </a:spcAft>
                      </a:pPr>
                      <a:r>
                        <a:rPr lang="ar-SA" sz="1050" dirty="0">
                          <a:solidFill>
                            <a:schemeClr val="tx1"/>
                          </a:solidFill>
                          <a:effectLst/>
                          <a:cs typeface="B Zar" panose="00000400000000000000" pitchFamily="2" charset="-78"/>
                        </a:rPr>
                        <a:t>بازارهای دریافت‌کننده علامت استاندارد فروشگاهی</a:t>
                      </a:r>
                      <a:endParaRPr lang="en-US" sz="1100" b="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nchor="ctr">
                    <a:solidFill>
                      <a:schemeClr val="accent1">
                        <a:lumMod val="40000"/>
                        <a:lumOff val="60000"/>
                      </a:schemeClr>
                    </a:solidFill>
                  </a:tcPr>
                </a:tc>
                <a:tc>
                  <a:txBody>
                    <a:bodyPr/>
                    <a:lstStyle/>
                    <a:p>
                      <a:pPr algn="ctr" rtl="1">
                        <a:lnSpc>
                          <a:spcPct val="115000"/>
                        </a:lnSpc>
                        <a:spcBef>
                          <a:spcPts val="600"/>
                        </a:spcBef>
                        <a:spcAft>
                          <a:spcPts val="1000"/>
                        </a:spcAft>
                      </a:pPr>
                      <a:r>
                        <a:rPr lang="ar-SA" sz="1200">
                          <a:effectLst/>
                          <a:cs typeface="B Zar" panose="00000400000000000000" pitchFamily="2" charset="-78"/>
                        </a:rPr>
                        <a:t>تعداد</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1">
                        <a:spcBef>
                          <a:spcPts val="600"/>
                        </a:spcBef>
                        <a:spcAft>
                          <a:spcPts val="0"/>
                        </a:spcAft>
                      </a:pPr>
                      <a:r>
                        <a:rPr lang="ar-SA" sz="1200">
                          <a:effectLst/>
                          <a:cs typeface="B Zar" panose="00000400000000000000" pitchFamily="2" charset="-78"/>
                        </a:rPr>
                        <a:t>76</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1">
                        <a:spcBef>
                          <a:spcPts val="600"/>
                        </a:spcBef>
                        <a:spcAft>
                          <a:spcPts val="0"/>
                        </a:spcAft>
                      </a:pPr>
                      <a:r>
                        <a:rPr lang="ar-SA" sz="1200">
                          <a:effectLst/>
                          <a:cs typeface="B Zar" panose="00000400000000000000" pitchFamily="2" charset="-78"/>
                        </a:rPr>
                        <a:t>76</a:t>
                      </a:r>
                      <a:endParaRPr lang="en-US" sz="1400" b="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c>
                  <a:txBody>
                    <a:bodyPr/>
                    <a:lstStyle/>
                    <a:p>
                      <a:pPr algn="ctr" rtl="0">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37106" marR="37106" marT="0" marB="0"/>
                </a:tc>
              </a:tr>
              <a:tr h="224948">
                <a:tc>
                  <a:txBody>
                    <a:bodyPr/>
                    <a:lstStyle/>
                    <a:p>
                      <a:pPr algn="r" rtl="1">
                        <a:lnSpc>
                          <a:spcPct val="115000"/>
                        </a:lnSpc>
                        <a:spcBef>
                          <a:spcPts val="600"/>
                        </a:spcBef>
                        <a:spcAft>
                          <a:spcPts val="1000"/>
                        </a:spcAft>
                      </a:pPr>
                      <a:r>
                        <a:rPr lang="ar-SA" sz="1050" kern="1200" dirty="0">
                          <a:solidFill>
                            <a:schemeClr val="tx1"/>
                          </a:solidFill>
                          <a:effectLst/>
                          <a:cs typeface="B Zar" panose="00000400000000000000" pitchFamily="2" charset="-78"/>
                        </a:rPr>
                        <a:t>محصولات ارگانیک، طبیعی </a:t>
                      </a:r>
                      <a:r>
                        <a:rPr lang="ar-SA" sz="1000" dirty="0">
                          <a:solidFill>
                            <a:schemeClr val="tx1"/>
                          </a:solidFill>
                          <a:effectLst/>
                          <a:cs typeface="B Zar" panose="00000400000000000000" pitchFamily="2" charset="-78"/>
                        </a:rPr>
                        <a:t>و </a:t>
                      </a:r>
                      <a:r>
                        <a:rPr lang="en-US" sz="1000" dirty="0">
                          <a:solidFill>
                            <a:schemeClr val="tx1"/>
                          </a:solidFill>
                          <a:effectLst/>
                          <a:cs typeface="B Zar" panose="00000400000000000000" pitchFamily="2" charset="-78"/>
                        </a:rPr>
                        <a:t>IPM </a:t>
                      </a:r>
                      <a:r>
                        <a:rPr lang="ar-SA" sz="1000" dirty="0">
                          <a:solidFill>
                            <a:schemeClr val="tx1"/>
                          </a:solidFill>
                          <a:effectLst/>
                          <a:cs typeface="B Zar" panose="00000400000000000000" pitchFamily="2" charset="-78"/>
                        </a:rPr>
                        <a:t>عرضه شده </a:t>
                      </a:r>
                      <a:r>
                        <a:rPr lang="ar-SA" sz="1000" baseline="30000" dirty="0">
                          <a:solidFill>
                            <a:schemeClr val="tx1"/>
                          </a:solidFill>
                          <a:effectLst/>
                          <a:cs typeface="B Zar" panose="00000400000000000000" pitchFamily="2" charset="-78"/>
                        </a:rPr>
                        <a:t>12</a:t>
                      </a:r>
                      <a:endParaRPr lang="en-US" sz="120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solidFill>
                      <a:schemeClr val="accent1">
                        <a:lumMod val="40000"/>
                        <a:lumOff val="60000"/>
                      </a:schemeClr>
                    </a:solidFill>
                  </a:tcPr>
                </a:tc>
                <a:tc>
                  <a:txBody>
                    <a:bodyPr/>
                    <a:lstStyle/>
                    <a:p>
                      <a:pPr algn="ctr" rtl="1">
                        <a:lnSpc>
                          <a:spcPct val="115000"/>
                        </a:lnSpc>
                        <a:spcBef>
                          <a:spcPts val="600"/>
                        </a:spcBef>
                        <a:spcAft>
                          <a:spcPts val="1000"/>
                        </a:spcAft>
                      </a:pPr>
                      <a:r>
                        <a:rPr lang="ar-SA" sz="1100">
                          <a:effectLst/>
                          <a:cs typeface="B Zar" panose="00000400000000000000" pitchFamily="2" charset="-78"/>
                        </a:rPr>
                        <a:t>تن</a:t>
                      </a:r>
                      <a:endParaRPr lang="en-US" sz="16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spcBef>
                          <a:spcPts val="600"/>
                        </a:spcBef>
                        <a:spcAft>
                          <a:spcPts val="0"/>
                        </a:spcAft>
                      </a:pPr>
                      <a:r>
                        <a:rPr lang="ar-SA" sz="1100">
                          <a:effectLst/>
                          <a:cs typeface="B Zar" panose="00000400000000000000" pitchFamily="2" charset="-78"/>
                        </a:rPr>
                        <a:t>2740</a:t>
                      </a:r>
                      <a:endParaRPr lang="en-US" sz="16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spcBef>
                          <a:spcPts val="600"/>
                        </a:spcBef>
                        <a:spcAft>
                          <a:spcPts val="0"/>
                        </a:spcAft>
                      </a:pPr>
                      <a:r>
                        <a:rPr lang="ar-SA" sz="1100">
                          <a:effectLst/>
                          <a:cs typeface="B Zar" panose="00000400000000000000" pitchFamily="2" charset="-78"/>
                        </a:rPr>
                        <a:t>4425</a:t>
                      </a:r>
                      <a:endParaRPr lang="en-US" sz="16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algn="ctr" rtl="0">
                        <a:spcBef>
                          <a:spcPts val="600"/>
                        </a:spcBef>
                        <a:spcAft>
                          <a:spcPts val="0"/>
                        </a:spcAft>
                      </a:pPr>
                      <a:r>
                        <a:rPr lang="fa-IR" sz="1600" dirty="0" smtClean="0">
                          <a:effectLst/>
                          <a:cs typeface="B Zar" panose="00000400000000000000" pitchFamily="2" charset="-78"/>
                        </a:rPr>
                        <a:t>100</a:t>
                      </a: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r>
              <a:tr h="213789">
                <a:tc>
                  <a:txBody>
                    <a:bodyPr/>
                    <a:lstStyle/>
                    <a:p>
                      <a:pPr algn="r" rtl="1">
                        <a:lnSpc>
                          <a:spcPct val="115000"/>
                        </a:lnSpc>
                        <a:spcBef>
                          <a:spcPts val="600"/>
                        </a:spcBef>
                        <a:spcAft>
                          <a:spcPts val="1000"/>
                        </a:spcAft>
                      </a:pPr>
                      <a:r>
                        <a:rPr lang="ar-SA" sz="1050" kern="1200" dirty="0">
                          <a:solidFill>
                            <a:schemeClr val="tx1"/>
                          </a:solidFill>
                          <a:effectLst/>
                          <a:cs typeface="B Zar" panose="00000400000000000000" pitchFamily="2" charset="-78"/>
                        </a:rPr>
                        <a:t>گذرگاه‏های‏ایمن همسطح عابر پیاده</a:t>
                      </a:r>
                      <a:endParaRPr lang="en-US" sz="1050" b="0" kern="1200" dirty="0">
                        <a:solidFill>
                          <a:schemeClr val="tx1"/>
                        </a:solidFill>
                        <a:effectLst/>
                        <a:latin typeface="+mn-lt"/>
                        <a:ea typeface="+mn-ea"/>
                        <a:cs typeface="B Zar" panose="00000400000000000000" pitchFamily="2" charset="-78"/>
                      </a:endParaRPr>
                    </a:p>
                  </a:txBody>
                  <a:tcPr marL="68580" marR="68580" marT="0" marB="0" anchor="ctr">
                    <a:solidFill>
                      <a:schemeClr val="accent1">
                        <a:lumMod val="40000"/>
                        <a:lumOff val="60000"/>
                      </a:schemeClr>
                    </a:solidFill>
                  </a:tcPr>
                </a:tc>
                <a:tc>
                  <a:txBody>
                    <a:bodyPr/>
                    <a:lstStyle/>
                    <a:p>
                      <a:pPr algn="ctr" rtl="1">
                        <a:lnSpc>
                          <a:spcPct val="115000"/>
                        </a:lnSpc>
                        <a:spcBef>
                          <a:spcPts val="600"/>
                        </a:spcBef>
                        <a:spcAft>
                          <a:spcPts val="1000"/>
                        </a:spcAft>
                      </a:pPr>
                      <a:r>
                        <a:rPr lang="ar-SA" sz="1100">
                          <a:effectLst/>
                          <a:cs typeface="B Zar" panose="00000400000000000000" pitchFamily="2" charset="-78"/>
                        </a:rPr>
                        <a:t>تعداد</a:t>
                      </a:r>
                      <a:endParaRPr lang="en-US" sz="16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spcBef>
                          <a:spcPts val="600"/>
                        </a:spcBef>
                        <a:spcAft>
                          <a:spcPts val="0"/>
                        </a:spcAft>
                      </a:pPr>
                      <a:r>
                        <a:rPr lang="ar-SA" sz="1100">
                          <a:effectLst/>
                          <a:cs typeface="B Zar" panose="00000400000000000000" pitchFamily="2" charset="-78"/>
                        </a:rPr>
                        <a:t>4309</a:t>
                      </a:r>
                      <a:endParaRPr lang="en-US" sz="16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algn="ctr" rtl="1">
                        <a:spcBef>
                          <a:spcPts val="600"/>
                        </a:spcBef>
                        <a:spcAft>
                          <a:spcPts val="0"/>
                        </a:spcAft>
                      </a:pPr>
                      <a:r>
                        <a:rPr lang="ar-SA" sz="1100">
                          <a:effectLst/>
                          <a:cs typeface="B Zar" panose="00000400000000000000" pitchFamily="2" charset="-78"/>
                        </a:rPr>
                        <a:t>35765</a:t>
                      </a:r>
                      <a:endParaRPr lang="en-US" sz="16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algn="ctr" rtl="0">
                        <a:spcBef>
                          <a:spcPts val="600"/>
                        </a:spcBef>
                        <a:spcAft>
                          <a:spcPts val="0"/>
                        </a:spcAft>
                      </a:pPr>
                      <a:r>
                        <a:rPr lang="fa-IR" sz="1600" dirty="0" smtClean="0">
                          <a:effectLst/>
                          <a:cs typeface="B Zar" panose="00000400000000000000" pitchFamily="2" charset="-78"/>
                        </a:rPr>
                        <a:t>100</a:t>
                      </a: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r>
            </a:tbl>
          </a:graphicData>
        </a:graphic>
      </p:graphicFrame>
      <p:sp>
        <p:nvSpPr>
          <p:cNvPr id="4" name="Rectangle 3"/>
          <p:cNvSpPr/>
          <p:nvPr/>
        </p:nvSpPr>
        <p:spPr>
          <a:xfrm>
            <a:off x="4590" y="0"/>
            <a:ext cx="9144000" cy="144780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itle 1"/>
          <p:cNvSpPr txBox="1">
            <a:spLocks/>
          </p:cNvSpPr>
          <p:nvPr/>
        </p:nvSpPr>
        <p:spPr>
          <a:xfrm>
            <a:off x="2209800" y="152400"/>
            <a:ext cx="6626370" cy="1142999"/>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pPr>
            <a:r>
              <a:rPr lang="fa-IR" sz="2400" b="1" dirty="0" smtClean="0">
                <a:ln w="6600">
                  <a:solidFill>
                    <a:srgbClr val="DE7E18"/>
                  </a:solidFill>
                  <a:prstDash val="solid"/>
                </a:ln>
                <a:solidFill>
                  <a:schemeClr val="tx1"/>
                </a:solidFill>
                <a:cs typeface="B Titr" pitchFamily="2" charset="-78"/>
              </a:rPr>
              <a:t>جدول مهم ترین اهداف کمی حوزه مأموریتی خدمات شهری و محیط زیست</a:t>
            </a:r>
            <a:endParaRPr lang="fa-IR" sz="2400" b="1" dirty="0">
              <a:ln w="6600">
                <a:solidFill>
                  <a:srgbClr val="DE7E18"/>
                </a:solidFill>
                <a:prstDash val="solid"/>
              </a:ln>
              <a:solidFill>
                <a:schemeClr val="tx1"/>
              </a:solidFill>
              <a:cs typeface="B Titr" pitchFamily="2" charset="-78"/>
            </a:endParaRPr>
          </a:p>
        </p:txBody>
      </p:sp>
      <p:sp>
        <p:nvSpPr>
          <p:cNvPr id="7" name="Action Button: Return 6">
            <a:hlinkClick r:id="rId2"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70</a:t>
            </a:fld>
            <a:endParaRPr lang="fa-IR"/>
          </a:p>
        </p:txBody>
      </p:sp>
    </p:spTree>
    <p:extLst>
      <p:ext uri="{BB962C8B-B14F-4D97-AF65-F5344CB8AC3E}">
        <p14:creationId xmlns:p14="http://schemas.microsoft.com/office/powerpoint/2010/main" val="47907089"/>
      </p:ext>
    </p:extLst>
  </p:cSld>
  <p:clrMapOvr>
    <a:masterClrMapping/>
  </p:clrMapOvr>
  <p:transition spd="med" advClick="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633240" y="228600"/>
            <a:ext cx="7886700" cy="1554163"/>
          </a:xfrm>
        </p:spPr>
        <p:txBody>
          <a:bodyPr>
            <a:noAutofit/>
          </a:bodyPr>
          <a:lstStyle/>
          <a:p>
            <a:pPr algn="ctr">
              <a:lnSpc>
                <a:spcPct val="200000"/>
              </a:lnSpc>
            </a:pPr>
            <a:r>
              <a:rPr lang="fa-IR" sz="2800" dirty="0">
                <a:cs typeface="B Titr" panose="00000700000000000000" pitchFamily="2" charset="-78"/>
              </a:rPr>
              <a:t>فصل چهارم:</a:t>
            </a:r>
            <a:br>
              <a:rPr lang="fa-IR" sz="2800" dirty="0">
                <a:cs typeface="B Titr" panose="00000700000000000000" pitchFamily="2" charset="-78"/>
              </a:rPr>
            </a:br>
            <a:r>
              <a:rPr lang="fa-IR" sz="2800" dirty="0">
                <a:cs typeface="B Titr" panose="00000700000000000000" pitchFamily="2" charset="-78"/>
              </a:rPr>
              <a:t>احکام حوزه ماموریتی ایمنی و مدیریت </a:t>
            </a:r>
            <a:r>
              <a:rPr lang="fa-IR" sz="2800" dirty="0" smtClean="0">
                <a:cs typeface="B Titr" panose="00000700000000000000" pitchFamily="2" charset="-78"/>
              </a:rPr>
              <a:t>بحران</a:t>
            </a:r>
            <a:r>
              <a:rPr lang="en-US" sz="2800" dirty="0">
                <a:cs typeface="B Titr" pitchFamily="2" charset="-78"/>
              </a:rPr>
              <a:t/>
            </a:r>
            <a:br>
              <a:rPr lang="en-US" sz="2800" dirty="0">
                <a:cs typeface="B Titr" pitchFamily="2" charset="-78"/>
              </a:rPr>
            </a:br>
            <a:endParaRPr lang="en-US" sz="2800" dirty="0">
              <a:cs typeface="B Titr" pitchFamily="2" charset="-78"/>
            </a:endParaRPr>
          </a:p>
        </p:txBody>
      </p:sp>
      <p:pic>
        <p:nvPicPr>
          <p:cNvPr id="4" name="Picture 3" descr="C:\Users\user\Desktop\OTHERS\عکس\بحران\Arrow-over-cracks-300x199.jpg"/>
          <p:cNvPicPr/>
          <p:nvPr/>
        </p:nvPicPr>
        <p:blipFill>
          <a:blip r:embed="rId2" cstate="print">
            <a:extLst>
              <a:ext uri="{BEBA8EAE-BF5A-486C-A8C5-ECC9F3942E4B}">
                <a14:imgProps xmlns:a14="http://schemas.microsoft.com/office/drawing/2010/main">
                  <a14:imgLayer r:embed="rId3">
                    <a14:imgEffect>
                      <a14:backgroundRemoval t="0" b="100000" l="0" r="90000">
                        <a14:backgroundMark x1="6333" y1="37186" x2="6333" y2="37186"/>
                        <a14:backgroundMark x1="7333" y1="29146" x2="7333" y2="29146"/>
                        <a14:backgroundMark x1="29333" y1="80905" x2="29333" y2="80905"/>
                        <a14:backgroundMark x1="54333" y1="88442" x2="54333" y2="88442"/>
                        <a14:backgroundMark x1="40333" y1="75377" x2="40333" y2="75377"/>
                      </a14:backgroundRemoval>
                    </a14:imgEffect>
                  </a14:imgLayer>
                </a14:imgProps>
              </a:ext>
              <a:ext uri="{28A0092B-C50C-407E-A947-70E740481C1C}">
                <a14:useLocalDpi xmlns:a14="http://schemas.microsoft.com/office/drawing/2010/main" val="0"/>
              </a:ext>
            </a:extLst>
          </a:blip>
          <a:srcRect/>
          <a:stretch>
            <a:fillRect/>
          </a:stretch>
        </p:blipFill>
        <p:spPr bwMode="auto">
          <a:xfrm>
            <a:off x="304800" y="1809433"/>
            <a:ext cx="5562600" cy="340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Action Button: Return 5">
            <a:hlinkClick r:id="rId4"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Action Button: Forward or Next 6">
            <a:hlinkClick r:id="" action="ppaction://hlinkshowjump?jump=nextslide" highlightClick="1"/>
          </p:cNvPr>
          <p:cNvSpPr/>
          <p:nvPr/>
        </p:nvSpPr>
        <p:spPr>
          <a:xfrm>
            <a:off x="963150" y="5334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71</a:t>
            </a:fld>
            <a:endParaRPr lang="fa-IR"/>
          </a:p>
        </p:txBody>
      </p:sp>
    </p:spTree>
    <p:extLst>
      <p:ext uri="{BB962C8B-B14F-4D97-AF65-F5344CB8AC3E}">
        <p14:creationId xmlns:p14="http://schemas.microsoft.com/office/powerpoint/2010/main" val="3880276417"/>
      </p:ext>
    </p:extLst>
  </p:cSld>
  <p:clrMapOvr>
    <a:masterClrMapping/>
  </p:clrMapOvr>
  <p:transition spd="med" advClick="0">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61178"/>
            <a:ext cx="7848600" cy="3091822"/>
          </a:xfrm>
          <a:solidFill>
            <a:schemeClr val="accent2">
              <a:lumMod val="40000"/>
              <a:lumOff val="60000"/>
            </a:schemeClr>
          </a:solidFill>
        </p:spPr>
        <p:txBody>
          <a:bodyPr>
            <a:normAutofit/>
          </a:bodyPr>
          <a:lstStyle/>
          <a:p>
            <a:pPr marL="0" indent="0" algn="just">
              <a:lnSpc>
                <a:spcPct val="150000"/>
              </a:lnSpc>
              <a:buNone/>
            </a:pPr>
            <a:r>
              <a:rPr lang="fa-IR" sz="2200" dirty="0" smtClean="0">
                <a:cs typeface="B Zar" pitchFamily="2" charset="-78"/>
              </a:rPr>
              <a:t>حوزه </a:t>
            </a:r>
            <a:r>
              <a:rPr lang="fa-IR" sz="2200" dirty="0">
                <a:cs typeface="B Zar" pitchFamily="2" charset="-78"/>
              </a:rPr>
              <a:t>ماموریتی </a:t>
            </a:r>
            <a:r>
              <a:rPr lang="fa-IR" sz="2200" dirty="0" smtClean="0">
                <a:cs typeface="B Zar" pitchFamily="2" charset="-78"/>
              </a:rPr>
              <a:t>ایمنی و مدیریت بحران دارای</a:t>
            </a:r>
            <a:r>
              <a:rPr lang="fa-IR" sz="2200" b="1" dirty="0" smtClean="0">
                <a:cs typeface="B Zar" pitchFamily="2" charset="-78"/>
              </a:rPr>
              <a:t>33 </a:t>
            </a:r>
            <a:r>
              <a:rPr lang="fa-IR" sz="2200" b="1" dirty="0">
                <a:cs typeface="B Zar" pitchFamily="2" charset="-78"/>
              </a:rPr>
              <a:t>ماده، 36 بند و 4 </a:t>
            </a:r>
            <a:r>
              <a:rPr lang="fa-IR" sz="2200" b="1" dirty="0" smtClean="0">
                <a:cs typeface="B Zar" pitchFamily="2" charset="-78"/>
              </a:rPr>
              <a:t>تبصره و 39هدف کمی  </a:t>
            </a:r>
            <a:r>
              <a:rPr lang="fa-IR" sz="2200" dirty="0">
                <a:cs typeface="B Zar" pitchFamily="2" charset="-78"/>
              </a:rPr>
              <a:t>بوده </a:t>
            </a:r>
            <a:r>
              <a:rPr lang="fa-IR" sz="2200" dirty="0" smtClean="0">
                <a:cs typeface="B Zar" pitchFamily="2" charset="-78"/>
              </a:rPr>
              <a:t>که در قالب سه بخش به </a:t>
            </a:r>
            <a:r>
              <a:rPr lang="fa-IR" sz="2200" dirty="0">
                <a:cs typeface="B Zar" pitchFamily="2" charset="-78"/>
              </a:rPr>
              <a:t>شرح زیر </a:t>
            </a:r>
            <a:r>
              <a:rPr lang="fa-IR" sz="2200" dirty="0" smtClean="0">
                <a:cs typeface="B Zar" pitchFamily="2" charset="-78"/>
              </a:rPr>
              <a:t>می</a:t>
            </a:r>
            <a:r>
              <a:rPr lang="fa-IR" sz="2200" dirty="0">
                <a:cs typeface="B Zar" pitchFamily="2" charset="-78"/>
              </a:rPr>
              <a:t>‏باشد:</a:t>
            </a:r>
            <a:endParaRPr lang="en-US" sz="2200" dirty="0">
              <a:cs typeface="B Zar" pitchFamily="2" charset="-78"/>
            </a:endParaRPr>
          </a:p>
          <a:p>
            <a:pPr marL="446088" lvl="0" indent="-263525" algn="just">
              <a:lnSpc>
                <a:spcPct val="150000"/>
              </a:lnSpc>
            </a:pPr>
            <a:r>
              <a:rPr lang="ar-SA" sz="2200" dirty="0">
                <a:solidFill>
                  <a:schemeClr val="dk1"/>
                </a:solidFill>
                <a:cs typeface="B Zar" panose="00000400000000000000" pitchFamily="2" charset="-78"/>
              </a:rPr>
              <a:t>بخش دوازدهم: ایمن­سازی شهر در برابر سوانح طبیعی و انسان ساز؛</a:t>
            </a:r>
            <a:endParaRPr lang="en-US" sz="2200" dirty="0">
              <a:solidFill>
                <a:schemeClr val="dk1"/>
              </a:solidFill>
              <a:cs typeface="B Zar" panose="00000400000000000000" pitchFamily="2" charset="-78"/>
            </a:endParaRPr>
          </a:p>
          <a:p>
            <a:pPr marL="446088" lvl="0" indent="-263525" algn="just">
              <a:lnSpc>
                <a:spcPct val="150000"/>
              </a:lnSpc>
            </a:pPr>
            <a:r>
              <a:rPr lang="ar-SA" sz="2200" dirty="0">
                <a:solidFill>
                  <a:schemeClr val="dk1"/>
                </a:solidFill>
                <a:cs typeface="B Zar" panose="00000400000000000000" pitchFamily="2" charset="-78"/>
              </a:rPr>
              <a:t>بخش سیزدهم: بهبود سیستم ایمنی و مدیریت بحران و</a:t>
            </a:r>
            <a:endParaRPr lang="en-US" sz="2200" dirty="0">
              <a:solidFill>
                <a:schemeClr val="dk1"/>
              </a:solidFill>
              <a:cs typeface="B Zar" panose="00000400000000000000" pitchFamily="2" charset="-78"/>
            </a:endParaRPr>
          </a:p>
          <a:p>
            <a:pPr marL="446088" indent="-263525" algn="just">
              <a:lnSpc>
                <a:spcPct val="150000"/>
              </a:lnSpc>
            </a:pPr>
            <a:r>
              <a:rPr lang="ar-SA" sz="2200" dirty="0">
                <a:solidFill>
                  <a:schemeClr val="dk1"/>
                </a:solidFill>
                <a:cs typeface="B Zar" panose="00000400000000000000" pitchFamily="2" charset="-78"/>
              </a:rPr>
              <a:t>بخش چهاردهم: کاربست اصول پدافندغیرعامل در شهر تهران.</a:t>
            </a:r>
            <a:endParaRPr lang="en-US" sz="2200" dirty="0">
              <a:solidFill>
                <a:schemeClr val="dk1"/>
              </a:solidFill>
              <a:cs typeface="B Zar" panose="00000400000000000000" pitchFamily="2" charset="-78"/>
            </a:endParaRPr>
          </a:p>
        </p:txBody>
      </p:sp>
      <p:sp>
        <p:nvSpPr>
          <p:cNvPr id="4" name="Rectangle 3"/>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800" b="1" dirty="0" smtClean="0">
                <a:solidFill>
                  <a:schemeClr val="tx1"/>
                </a:solidFill>
                <a:cs typeface="B Nazanin" panose="00000400000000000000" pitchFamily="2" charset="-78"/>
              </a:rPr>
              <a:t>ساختار حوزه مأموریتی ایمنی و مدیریت بحران</a:t>
            </a:r>
            <a:endParaRPr lang="fa-IR" sz="2800" b="1" dirty="0">
              <a:solidFill>
                <a:schemeClr val="tx1"/>
              </a:solidFill>
              <a:cs typeface="B Nazanin" panose="00000400000000000000" pitchFamily="2" charset="-78"/>
            </a:endParaRPr>
          </a:p>
        </p:txBody>
      </p:sp>
      <p:sp>
        <p:nvSpPr>
          <p:cNvPr id="6" name="Action Button: Forward or Next 5">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72</a:t>
            </a:fld>
            <a:endParaRPr lang="fa-IR"/>
          </a:p>
        </p:txBody>
      </p:sp>
    </p:spTree>
    <p:extLst>
      <p:ext uri="{BB962C8B-B14F-4D97-AF65-F5344CB8AC3E}">
        <p14:creationId xmlns:p14="http://schemas.microsoft.com/office/powerpoint/2010/main" val="166170786"/>
      </p:ext>
    </p:extLst>
  </p:cSld>
  <p:clrMapOvr>
    <a:masterClrMapping/>
  </p:clrMapOvr>
  <p:transition spd="med" advClick="0">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690390" y="1905000"/>
            <a:ext cx="7971503" cy="4419600"/>
          </a:xfrm>
          <a:noFill/>
          <a:ln>
            <a:noFill/>
          </a:ln>
        </p:spPr>
        <p:txBody>
          <a:bodyPr>
            <a:normAutofit fontScale="85000" lnSpcReduction="10000"/>
          </a:bodyPr>
          <a:lstStyle/>
          <a:p>
            <a:pPr marL="0" indent="0" algn="just">
              <a:lnSpc>
                <a:spcPct val="170000"/>
              </a:lnSpc>
              <a:buNone/>
            </a:pPr>
            <a:r>
              <a:rPr lang="ar-SA" sz="2400" dirty="0" smtClean="0">
                <a:cs typeface="B Zar" pitchFamily="2" charset="-78"/>
              </a:rPr>
              <a:t>این بخش از مهمترین بخش‏های حوزه ماموریتی ایمنی و مدیریت بحران محسوب می‏شود و </a:t>
            </a:r>
            <a:r>
              <a:rPr lang="ar-SA" sz="2400" b="1" dirty="0" smtClean="0">
                <a:cs typeface="B Zar" pitchFamily="2" charset="-78"/>
              </a:rPr>
              <a:t>مشتمل بر 10 ماده، 7 بند و 13 هدف کمی </a:t>
            </a:r>
            <a:r>
              <a:rPr lang="ar-SA" sz="2400" dirty="0" smtClean="0">
                <a:cs typeface="B Zar" pitchFamily="2" charset="-78"/>
              </a:rPr>
              <a:t>می‏باشد</a:t>
            </a:r>
            <a:r>
              <a:rPr lang="en-US" sz="2400" dirty="0" smtClean="0">
                <a:cs typeface="B Zar" pitchFamily="2" charset="-78"/>
              </a:rPr>
              <a:t>.</a:t>
            </a:r>
            <a:endParaRPr lang="fa-IR" sz="2400" dirty="0" smtClean="0">
              <a:cs typeface="B Zar" pitchFamily="2" charset="-78"/>
            </a:endParaRPr>
          </a:p>
          <a:p>
            <a:pPr marL="0" indent="0" algn="just">
              <a:lnSpc>
                <a:spcPct val="170000"/>
              </a:lnSpc>
              <a:buNone/>
            </a:pPr>
            <a:r>
              <a:rPr lang="fa-IR" sz="2400" dirty="0" smtClean="0">
                <a:cs typeface="B Zar" pitchFamily="2" charset="-78"/>
              </a:rPr>
              <a:t> </a:t>
            </a:r>
            <a:r>
              <a:rPr lang="fa-IR" sz="2400" dirty="0">
                <a:cs typeface="B Zar" pitchFamily="2" charset="-78"/>
              </a:rPr>
              <a:t>از آنجایی که تأمين ايمني شهر و شهروندان در برابر خطرات </a:t>
            </a:r>
            <a:r>
              <a:rPr lang="fa-IR" sz="2400" dirty="0" smtClean="0">
                <a:cs typeface="B Zar" pitchFamily="2" charset="-78"/>
              </a:rPr>
              <a:t>آتش سوزي</a:t>
            </a:r>
            <a:r>
              <a:rPr lang="fa-IR" sz="2400" dirty="0">
                <a:cs typeface="B Zar" pitchFamily="2" charset="-78"/>
              </a:rPr>
              <a:t>، سيل و زلزله از مهمترین وظایف این حوزه محسوب می‏شود، شهرداری موظف است به منظور رعايت اصول، ضوابط و مقررات ايمني در ساخت‏و‏ساز و فضاهاي شهري، ارتقاء ايمني ساختمان‏هاي شهر و توانمندسازي شهروندان براي مقابله با حوادث احتمالي، تمهیدات لازم را انجام و برنامه توسعه و مدیریت شبکه </a:t>
            </a:r>
            <a:r>
              <a:rPr lang="fa-IR" sz="2400" dirty="0" smtClean="0">
                <a:cs typeface="B Zar" pitchFamily="2" charset="-78"/>
              </a:rPr>
              <a:t>آب های </a:t>
            </a:r>
            <a:r>
              <a:rPr lang="fa-IR" sz="2400" dirty="0">
                <a:cs typeface="B Zar" pitchFamily="2" charset="-78"/>
              </a:rPr>
              <a:t>سطحی و </a:t>
            </a:r>
            <a:r>
              <a:rPr lang="fa-IR" sz="2400" dirty="0" smtClean="0">
                <a:cs typeface="B Zar" pitchFamily="2" charset="-78"/>
              </a:rPr>
              <a:t>ایمن سازی </a:t>
            </a:r>
            <a:r>
              <a:rPr lang="fa-IR" sz="2400" dirty="0">
                <a:cs typeface="B Zar" pitchFamily="2" charset="-78"/>
              </a:rPr>
              <a:t>شهر در برابر سیلاب را به انجام </a:t>
            </a:r>
            <a:r>
              <a:rPr lang="fa-IR" sz="2400" dirty="0" smtClean="0">
                <a:cs typeface="B Zar" pitchFamily="2" charset="-78"/>
              </a:rPr>
              <a:t>برساند. </a:t>
            </a:r>
            <a:r>
              <a:rPr lang="fa-IR" sz="2400" dirty="0">
                <a:cs typeface="B Zar" pitchFamily="2" charset="-78"/>
              </a:rPr>
              <a:t>از مهمترین اقدامات و عملکردهایی که در راستای تحقق مواد، احکام واهداف کمی مربوط به این بخش صورت پذیرفته است به شرح ذیل می باشد: </a:t>
            </a:r>
          </a:p>
        </p:txBody>
      </p:sp>
      <p:sp>
        <p:nvSpPr>
          <p:cNvPr id="4" name="Title 1"/>
          <p:cNvSpPr txBox="1">
            <a:spLocks/>
          </p:cNvSpPr>
          <p:nvPr/>
        </p:nvSpPr>
        <p:spPr>
          <a:xfrm>
            <a:off x="690390" y="304800"/>
            <a:ext cx="7772400" cy="1295400"/>
          </a:xfrm>
          <a:prstGeom prst="rect">
            <a:avLst/>
          </a:prstGeom>
          <a:noFill/>
          <a:ln>
            <a:noFill/>
          </a:ln>
        </p:spPr>
        <p:txBody>
          <a:bodyPr vert="horz" lIns="91440" tIns="45720" rIns="91440" bIns="45720" rtlCol="0" anchor="b" anchorCtr="0">
            <a:noAutofit/>
          </a:bodyPr>
          <a:lstStyle>
            <a:defPPr>
              <a:defRPr lang="en-US"/>
            </a:defPPr>
            <a:lvl1pPr algn="ctr">
              <a:spcBef>
                <a:spcPct val="0"/>
              </a:spcBef>
              <a:buNone/>
              <a:defRPr sz="2400" b="1">
                <a:ln w="6600">
                  <a:solidFill>
                    <a:srgbClr val="DE7E18"/>
                  </a:solidFill>
                  <a:prstDash val="solid"/>
                </a:ln>
                <a:solidFill>
                  <a:srgbClr val="FFFFFF"/>
                </a:solidFill>
                <a:latin typeface="+mj-lt"/>
                <a:ea typeface="+mj-ea"/>
                <a:cs typeface="B Titr"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fa-IR" dirty="0" smtClean="0">
                <a:ln w="18415" cmpd="sng">
                  <a:noFill/>
                  <a:prstDash val="solid"/>
                </a:ln>
                <a:solidFill>
                  <a:schemeClr val="bg2">
                    <a:lumMod val="10000"/>
                  </a:schemeClr>
                </a:solidFill>
                <a:cs typeface="B Zar" panose="00000400000000000000" pitchFamily="2" charset="-78"/>
              </a:rPr>
              <a:t>ب</a:t>
            </a:r>
            <a:r>
              <a:rPr lang="ar-SA" dirty="0" smtClean="0">
                <a:ln w="18415" cmpd="sng">
                  <a:noFill/>
                  <a:prstDash val="solid"/>
                </a:ln>
                <a:solidFill>
                  <a:schemeClr val="bg2">
                    <a:lumMod val="10000"/>
                  </a:schemeClr>
                </a:solidFill>
                <a:cs typeface="B Zar" panose="00000400000000000000" pitchFamily="2" charset="-78"/>
              </a:rPr>
              <a:t>خش </a:t>
            </a:r>
            <a:r>
              <a:rPr lang="ar-SA" dirty="0">
                <a:ln w="18415" cmpd="sng">
                  <a:noFill/>
                  <a:prstDash val="solid"/>
                </a:ln>
                <a:solidFill>
                  <a:schemeClr val="bg2">
                    <a:lumMod val="10000"/>
                  </a:schemeClr>
                </a:solidFill>
                <a:cs typeface="B Zar" panose="00000400000000000000" pitchFamily="2" charset="-78"/>
              </a:rPr>
              <a:t>دوازدهم</a:t>
            </a:r>
            <a:r>
              <a:rPr lang="ar-SA" dirty="0" smtClean="0">
                <a:ln w="18415" cmpd="sng">
                  <a:noFill/>
                  <a:prstDash val="solid"/>
                </a:ln>
                <a:solidFill>
                  <a:schemeClr val="bg2">
                    <a:lumMod val="10000"/>
                  </a:schemeClr>
                </a:solidFill>
                <a:cs typeface="B Zar" panose="00000400000000000000" pitchFamily="2" charset="-78"/>
              </a:rPr>
              <a:t>: </a:t>
            </a:r>
            <a:endParaRPr lang="fa-IR" dirty="0" smtClean="0">
              <a:ln w="18415" cmpd="sng">
                <a:noFill/>
                <a:prstDash val="solid"/>
              </a:ln>
              <a:solidFill>
                <a:schemeClr val="bg2">
                  <a:lumMod val="10000"/>
                </a:schemeClr>
              </a:solidFill>
              <a:cs typeface="B Zar" panose="00000400000000000000" pitchFamily="2" charset="-78"/>
            </a:endParaRPr>
          </a:p>
          <a:p>
            <a:pPr>
              <a:lnSpc>
                <a:spcPct val="150000"/>
              </a:lnSpc>
            </a:pPr>
            <a:r>
              <a:rPr lang="ar-SA" dirty="0" smtClean="0">
                <a:ln w="18415" cmpd="sng">
                  <a:noFill/>
                  <a:prstDash val="solid"/>
                </a:ln>
                <a:solidFill>
                  <a:schemeClr val="bg2">
                    <a:lumMod val="10000"/>
                  </a:schemeClr>
                </a:solidFill>
                <a:cs typeface="B Zar" panose="00000400000000000000" pitchFamily="2" charset="-78"/>
              </a:rPr>
              <a:t>ایمن­سازی </a:t>
            </a:r>
            <a:r>
              <a:rPr lang="ar-SA" dirty="0">
                <a:ln w="18415" cmpd="sng">
                  <a:noFill/>
                  <a:prstDash val="solid"/>
                </a:ln>
                <a:solidFill>
                  <a:schemeClr val="bg2">
                    <a:lumMod val="10000"/>
                  </a:schemeClr>
                </a:solidFill>
                <a:cs typeface="B Zar" panose="00000400000000000000" pitchFamily="2" charset="-78"/>
              </a:rPr>
              <a:t>شهر در برابر سوانح طبیعی و انسان ساز؛</a:t>
            </a:r>
            <a:r>
              <a:rPr lang="en-US" dirty="0">
                <a:ln w="18415" cmpd="sng">
                  <a:noFill/>
                  <a:prstDash val="solid"/>
                </a:ln>
                <a:solidFill>
                  <a:schemeClr val="bg2">
                    <a:lumMod val="10000"/>
                  </a:schemeClr>
                </a:solidFill>
                <a:cs typeface="B Zar" panose="00000400000000000000" pitchFamily="2" charset="-78"/>
              </a:rPr>
              <a:t/>
            </a:r>
            <a:br>
              <a:rPr lang="en-US" dirty="0">
                <a:ln w="18415" cmpd="sng">
                  <a:noFill/>
                  <a:prstDash val="solid"/>
                </a:ln>
                <a:solidFill>
                  <a:schemeClr val="bg2">
                    <a:lumMod val="10000"/>
                  </a:schemeClr>
                </a:solidFill>
                <a:cs typeface="B Zar" panose="00000400000000000000" pitchFamily="2" charset="-78"/>
              </a:rPr>
            </a:br>
            <a:endParaRPr lang="fa-IR" dirty="0">
              <a:ln w="18415" cmpd="sng">
                <a:noFill/>
                <a:prstDash val="solid"/>
              </a:ln>
              <a:solidFill>
                <a:schemeClr val="bg2">
                  <a:lumMod val="10000"/>
                </a:schemeClr>
              </a:solidFill>
              <a:cs typeface="B Zar" panose="00000400000000000000" pitchFamily="2" charset="-78"/>
            </a:endParaRPr>
          </a:p>
        </p:txBody>
      </p:sp>
      <p:sp>
        <p:nvSpPr>
          <p:cNvPr id="6" name="Action Button: Forward or Next 5">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73</a:t>
            </a:fld>
            <a:endParaRPr lang="fa-IR"/>
          </a:p>
        </p:txBody>
      </p:sp>
    </p:spTree>
    <p:extLst>
      <p:ext uri="{BB962C8B-B14F-4D97-AF65-F5344CB8AC3E}">
        <p14:creationId xmlns:p14="http://schemas.microsoft.com/office/powerpoint/2010/main" val="2716405866"/>
      </p:ext>
    </p:extLst>
  </p:cSld>
  <p:clrMapOvr>
    <a:masterClrMapping/>
  </p:clrMapOvr>
  <p:transition spd="med" advClick="0">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606972" y="1447800"/>
            <a:ext cx="8362950" cy="5105400"/>
          </a:xfrm>
          <a:noFill/>
        </p:spPr>
        <p:txBody>
          <a:bodyPr>
            <a:noAutofit/>
          </a:bodyPr>
          <a:lstStyle/>
          <a:p>
            <a:pPr algn="just">
              <a:lnSpc>
                <a:spcPct val="200000"/>
              </a:lnSpc>
            </a:pPr>
            <a:r>
              <a:rPr lang="fa-IR" sz="1800" b="1" dirty="0" smtClean="0">
                <a:latin typeface="Adobe Arabic"/>
                <a:ea typeface="Adobe Arabic"/>
                <a:cs typeface="B Zar" panose="00000400000000000000" pitchFamily="2" charset="-78"/>
              </a:rPr>
              <a:t>در راستای </a:t>
            </a:r>
            <a:r>
              <a:rPr lang="fa-IR" sz="1800" b="1" dirty="0" smtClean="0">
                <a:latin typeface="Adobe Arabic"/>
                <a:ea typeface="Adobe Arabic"/>
                <a:cs typeface="B Zar" panose="00000400000000000000" pitchFamily="2" charset="-78"/>
                <a:hlinkClick r:id="rId2" action="ppaction://hlinkfile"/>
              </a:rPr>
              <a:t>تحقق ماده 53- بند الف </a:t>
            </a:r>
            <a:endParaRPr lang="fa-IR" sz="1800" b="1" dirty="0" smtClean="0">
              <a:latin typeface="Adobe Arabic"/>
              <a:ea typeface="Adobe Arabic"/>
              <a:cs typeface="B Zar" panose="00000400000000000000" pitchFamily="2" charset="-78"/>
            </a:endParaRPr>
          </a:p>
          <a:p>
            <a:pPr marL="628650" indent="-365125" algn="just">
              <a:lnSpc>
                <a:spcPct val="200000"/>
              </a:lnSpc>
              <a:buFont typeface="Wingdings" pitchFamily="2" charset="2"/>
              <a:buChar char="ü"/>
            </a:pPr>
            <a:r>
              <a:rPr lang="fa-IR" sz="1800" dirty="0" smtClean="0">
                <a:latin typeface="Adobe Arabic"/>
                <a:ea typeface="Adobe Arabic"/>
                <a:cs typeface="B Zar" panose="00000400000000000000" pitchFamily="2" charset="-78"/>
              </a:rPr>
              <a:t>به </a:t>
            </a:r>
            <a:r>
              <a:rPr lang="fa-IR" sz="1800" dirty="0">
                <a:latin typeface="Adobe Arabic"/>
                <a:ea typeface="Adobe Arabic"/>
                <a:cs typeface="B Zar" panose="00000400000000000000" pitchFamily="2" charset="-78"/>
              </a:rPr>
              <a:t>روز رسانی و تدقیق و یکپارچه سازی مكاني و سازوكارهاي رفتاري گسل‏هاي شهر تهران  و  تصویب شورایعالی معماری و </a:t>
            </a:r>
            <a:r>
              <a:rPr lang="fa-IR" sz="1800" dirty="0" smtClean="0">
                <a:latin typeface="Adobe Arabic"/>
                <a:ea typeface="Adobe Arabic"/>
                <a:cs typeface="B Zar" panose="00000400000000000000" pitchFamily="2" charset="-78"/>
              </a:rPr>
              <a:t>شهرسازی؛</a:t>
            </a:r>
          </a:p>
          <a:p>
            <a:pPr marL="628650" indent="-365125" algn="just">
              <a:lnSpc>
                <a:spcPct val="200000"/>
              </a:lnSpc>
              <a:buFont typeface="Wingdings" pitchFamily="2" charset="2"/>
              <a:buChar char="ü"/>
            </a:pPr>
            <a:r>
              <a:rPr lang="fa-IR" sz="1800" dirty="0" smtClean="0">
                <a:latin typeface="Adobe Arabic"/>
                <a:ea typeface="Adobe Arabic"/>
                <a:cs typeface="B Zar" panose="00000400000000000000" pitchFamily="2" charset="-78"/>
              </a:rPr>
              <a:t>تهیه</a:t>
            </a:r>
            <a:r>
              <a:rPr lang="fa-IR" sz="1800" dirty="0">
                <a:latin typeface="Adobe Arabic"/>
                <a:ea typeface="Adobe Arabic"/>
                <a:cs typeface="B Zar" panose="00000400000000000000" pitchFamily="2" charset="-78"/>
              </a:rPr>
              <a:t>، تکمیل و نهایی کردن نقشه پراکنش زمین لغزش های شهر تهران در مقیاس 1:50000 و1:10000 با شناسنامه‏های مرتبط (فاز اول به عنوان لايه اوليه اطلاعات طرح نقشه </a:t>
            </a:r>
            <a:r>
              <a:rPr lang="fa-IR" sz="1800" dirty="0" smtClean="0">
                <a:latin typeface="Adobe Arabic"/>
                <a:ea typeface="Adobe Arabic"/>
                <a:cs typeface="B Zar" panose="00000400000000000000" pitchFamily="2" charset="-78"/>
              </a:rPr>
              <a:t>پهنه بندی </a:t>
            </a:r>
            <a:r>
              <a:rPr lang="fa-IR" sz="1800" dirty="0">
                <a:latin typeface="Adobe Arabic"/>
                <a:ea typeface="Adobe Arabic"/>
                <a:cs typeface="B Zar" panose="00000400000000000000" pitchFamily="2" charset="-78"/>
              </a:rPr>
              <a:t>خطر زمین لغزش برای شهر تهران</a:t>
            </a:r>
            <a:r>
              <a:rPr lang="fa-IR" sz="1800" dirty="0" smtClean="0">
                <a:latin typeface="Adobe Arabic"/>
                <a:ea typeface="Adobe Arabic"/>
                <a:cs typeface="B Zar" panose="00000400000000000000" pitchFamily="2" charset="-78"/>
              </a:rPr>
              <a:t>)</a:t>
            </a:r>
          </a:p>
          <a:p>
            <a:pPr algn="just">
              <a:lnSpc>
                <a:spcPct val="200000"/>
              </a:lnSpc>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3" action="ppaction://hlinkfile"/>
              </a:rPr>
              <a:t>تحقق ماده </a:t>
            </a:r>
            <a:r>
              <a:rPr lang="fa-IR" sz="1800" b="1" dirty="0" smtClean="0">
                <a:latin typeface="Adobe Arabic"/>
                <a:ea typeface="Adobe Arabic"/>
                <a:cs typeface="B Zar" panose="00000400000000000000" pitchFamily="2" charset="-78"/>
                <a:hlinkClick r:id="rId3" action="ppaction://hlinkfile"/>
              </a:rPr>
              <a:t>55- بندهای الف،پ وث ماده 56  </a:t>
            </a:r>
            <a:endParaRPr lang="fa-IR" sz="1800" b="1" dirty="0">
              <a:latin typeface="Adobe Arabic"/>
              <a:ea typeface="Adobe Arabic"/>
              <a:cs typeface="B Zar" panose="00000400000000000000" pitchFamily="2" charset="-78"/>
            </a:endParaRPr>
          </a:p>
          <a:p>
            <a:pPr marL="0" indent="0" algn="just">
              <a:lnSpc>
                <a:spcPct val="200000"/>
              </a:lnSpc>
              <a:buNone/>
            </a:pPr>
            <a:r>
              <a:rPr lang="fa-IR" sz="1800" dirty="0" smtClean="0">
                <a:latin typeface="Adobe Arabic"/>
                <a:ea typeface="Adobe Arabic"/>
                <a:cs typeface="B Zar" panose="00000400000000000000" pitchFamily="2" charset="-78"/>
              </a:rPr>
              <a:t>تدوین </a:t>
            </a:r>
            <a:r>
              <a:rPr lang="fa-IR" sz="1800" dirty="0">
                <a:latin typeface="Adobe Arabic"/>
                <a:ea typeface="Adobe Arabic"/>
                <a:cs typeface="B Zar" panose="00000400000000000000" pitchFamily="2" charset="-78"/>
              </a:rPr>
              <a:t>لایحه‏ توسعه و بهبود خدمات ایمنی و آتش‏نشانی و تصویب آن در دویست و نود یکمین جلسه رسمی شورای اسلامی شهر تهران در تاریخ ۲۳ شهريور ۱۳۹۵؛ </a:t>
            </a: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ایمنی و مدیریت بحران</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74</a:t>
            </a:fld>
            <a:endParaRPr lang="fa-IR"/>
          </a:p>
        </p:txBody>
      </p:sp>
    </p:spTree>
    <p:extLst>
      <p:ext uri="{BB962C8B-B14F-4D97-AF65-F5344CB8AC3E}">
        <p14:creationId xmlns:p14="http://schemas.microsoft.com/office/powerpoint/2010/main" val="2057707077"/>
      </p:ext>
    </p:extLst>
  </p:cSld>
  <p:clrMapOvr>
    <a:masterClrMapping/>
  </p:clrMapOvr>
  <p:transition spd="med" advClick="0">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762000" y="1447800"/>
            <a:ext cx="8000999" cy="4800600"/>
          </a:xfrm>
        </p:spPr>
        <p:txBody>
          <a:bodyPr>
            <a:normAutofit fontScale="92500" lnSpcReduction="10000"/>
          </a:bodyPr>
          <a:lstStyle/>
          <a:p>
            <a:pPr algn="just">
              <a:lnSpc>
                <a:spcPct val="150000"/>
              </a:lnSpc>
            </a:pPr>
            <a:r>
              <a:rPr lang="fa-IR" sz="1800" b="1" dirty="0" smtClean="0">
                <a:latin typeface="Adobe Arabic"/>
                <a:ea typeface="Adobe Arabic"/>
                <a:cs typeface="B Zar" panose="00000400000000000000" pitchFamily="2" charset="-78"/>
              </a:rPr>
              <a:t>درراستای </a:t>
            </a:r>
            <a:r>
              <a:rPr lang="fa-IR" sz="1800" b="1" dirty="0" smtClean="0">
                <a:latin typeface="Adobe Arabic"/>
                <a:ea typeface="Adobe Arabic"/>
                <a:cs typeface="B Zar" panose="00000400000000000000" pitchFamily="2" charset="-78"/>
                <a:hlinkClick r:id="rId2" action="ppaction://hlinkfile"/>
              </a:rPr>
              <a:t>تحقق ماده 57  </a:t>
            </a:r>
            <a:endParaRPr lang="fa-IR" sz="1800" b="1" dirty="0" smtClean="0">
              <a:latin typeface="Adobe Arabic"/>
              <a:ea typeface="Adobe Arabic"/>
              <a:cs typeface="B Zar" panose="00000400000000000000" pitchFamily="2" charset="-78"/>
            </a:endParaRPr>
          </a:p>
          <a:p>
            <a:pPr marL="536575" indent="-536575" algn="just">
              <a:lnSpc>
                <a:spcPct val="200000"/>
              </a:lnSpc>
              <a:buFont typeface="Wingdings" pitchFamily="2" charset="2"/>
              <a:buChar char="ü"/>
            </a:pPr>
            <a:r>
              <a:rPr lang="fa-IR" sz="2000" dirty="0" smtClean="0">
                <a:latin typeface="Adobe Arabic"/>
                <a:ea typeface="Adobe Arabic"/>
                <a:cs typeface="B Zar" panose="00000400000000000000" pitchFamily="2" charset="-78"/>
              </a:rPr>
              <a:t>تدوین </a:t>
            </a:r>
            <a:r>
              <a:rPr lang="fa-IR" sz="2000" dirty="0">
                <a:latin typeface="Adobe Arabic"/>
                <a:ea typeface="Adobe Arabic"/>
                <a:cs typeface="B Zar" panose="00000400000000000000" pitchFamily="2" charset="-78"/>
              </a:rPr>
              <a:t>طرح عملیاتی کردن طرح جامع مدیریت آبهای سطحی، به منظور امکانپذیری اجرای طرح جامع مدیریت آبهای سطحی توسط 22 مشاور منطقه‏ای و 3 مشاور فرامنطقه‏ای و تدقیق اهداف </a:t>
            </a:r>
            <a:r>
              <a:rPr lang="fa-IR" sz="2000" dirty="0" smtClean="0">
                <a:latin typeface="Adobe Arabic"/>
                <a:ea typeface="Adobe Arabic"/>
                <a:cs typeface="B Zar" panose="00000400000000000000" pitchFamily="2" charset="-78"/>
              </a:rPr>
              <a:t>کمی؛</a:t>
            </a:r>
            <a:endParaRPr lang="fa-IR" sz="2000" dirty="0">
              <a:latin typeface="Adobe Arabic"/>
              <a:ea typeface="Adobe Arabic"/>
              <a:cs typeface="B Zar" panose="00000400000000000000" pitchFamily="2" charset="-78"/>
            </a:endParaRPr>
          </a:p>
          <a:p>
            <a:pPr marL="536575" lvl="0" indent="-536575" algn="just">
              <a:lnSpc>
                <a:spcPct val="200000"/>
              </a:lnSpc>
              <a:buFont typeface="Wingdings" pitchFamily="2" charset="2"/>
              <a:buChar char="ü"/>
            </a:pPr>
            <a:r>
              <a:rPr lang="fa-IR" sz="2000" dirty="0">
                <a:latin typeface="Adobe Arabic"/>
                <a:ea typeface="Adobe Arabic"/>
                <a:cs typeface="B Zar" panose="00000400000000000000" pitchFamily="2" charset="-78"/>
              </a:rPr>
              <a:t>تکمیل و احداث 15/1کیلومتر از سرشاخه‏های شبکه اصلی هدایت و مدیریت آبهای سطحی تا پایان سال سوم </a:t>
            </a:r>
            <a:r>
              <a:rPr lang="fa-IR" sz="2000" dirty="0" smtClean="0">
                <a:latin typeface="Adobe Arabic"/>
                <a:ea typeface="Adobe Arabic"/>
                <a:cs typeface="B Zar" panose="00000400000000000000" pitchFamily="2" charset="-78"/>
              </a:rPr>
              <a:t>برنامه</a:t>
            </a:r>
            <a:endParaRPr lang="fa-IR" sz="1800" b="1" dirty="0" smtClean="0">
              <a:latin typeface="Adobe Arabic"/>
              <a:ea typeface="Adobe Arabic"/>
              <a:cs typeface="B Zar" panose="00000400000000000000" pitchFamily="2" charset="-78"/>
            </a:endParaRPr>
          </a:p>
          <a:p>
            <a:pPr algn="just">
              <a:lnSpc>
                <a:spcPct val="15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3" action="ppaction://hlinkfile"/>
              </a:rPr>
              <a:t>تحقق ماده 58</a:t>
            </a:r>
            <a:endParaRPr lang="fa-IR" sz="1800" b="1" dirty="0" smtClean="0">
              <a:latin typeface="Adobe Arabic"/>
              <a:ea typeface="Adobe Arabic"/>
              <a:cs typeface="B Zar" panose="00000400000000000000" pitchFamily="2" charset="-78"/>
            </a:endParaRPr>
          </a:p>
          <a:p>
            <a:pPr marL="0" indent="0" algn="just">
              <a:lnSpc>
                <a:spcPct val="150000"/>
              </a:lnSpc>
              <a:buNone/>
            </a:pPr>
            <a:r>
              <a:rPr lang="fa-IR" sz="2000" dirty="0">
                <a:latin typeface="Adobe Arabic"/>
                <a:ea typeface="Adobe Arabic"/>
                <a:cs typeface="B Zar" panose="00000400000000000000" pitchFamily="2" charset="-78"/>
              </a:rPr>
              <a:t>تدوین نقشه راه کاهش خطر پذیری سیلاب شهر تهران با همکاری وزارت نیرو و سایر سازمان ها و نهادها  و تایید و تصویب در کمیسون هماهنگی توافقنامه سه جانبه سیلاب شهر تهران و ابلاغ جهت اجرا به کلیه نهادهای ذی مدخل؛</a:t>
            </a:r>
          </a:p>
          <a:p>
            <a:pPr algn="just">
              <a:lnSpc>
                <a:spcPct val="150000"/>
              </a:lnSpc>
              <a:buFont typeface="Arial" panose="020B0604020202020204" pitchFamily="34" charset="0"/>
              <a:buChar char="•"/>
            </a:pPr>
            <a:endParaRPr lang="fa-IR" sz="1800" dirty="0">
              <a:latin typeface="Adobe Arabic"/>
              <a:ea typeface="Adobe Arabic"/>
              <a:cs typeface="B Zar" panose="00000400000000000000" pitchFamily="2" charset="-78"/>
            </a:endParaRPr>
          </a:p>
          <a:p>
            <a:pPr algn="just">
              <a:lnSpc>
                <a:spcPct val="150000"/>
              </a:lnSpc>
              <a:buFont typeface="Arial" panose="020B0604020202020204" pitchFamily="34" charset="0"/>
              <a:buChar char="•"/>
            </a:pPr>
            <a:endParaRPr lang="en-US" sz="1800" dirty="0"/>
          </a:p>
        </p:txBody>
      </p:sp>
      <p:sp>
        <p:nvSpPr>
          <p:cNvPr id="6"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ایمنی و مدیریت بحران</a:t>
            </a:r>
            <a:endParaRPr lang="en-US" sz="2400" b="1" dirty="0">
              <a:ln w="6600">
                <a:noFill/>
                <a:prstDash val="solid"/>
              </a:ln>
              <a:solidFill>
                <a:schemeClr val="tx1"/>
              </a:solidFill>
              <a:cs typeface="B Titr" pitchFamily="2" charset="-78"/>
            </a:endParaRPr>
          </a:p>
        </p:txBody>
      </p:sp>
      <p:sp>
        <p:nvSpPr>
          <p:cNvPr id="7" name="Action Button: Forward or Next 6">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75</a:t>
            </a:fld>
            <a:endParaRPr lang="fa-IR"/>
          </a:p>
        </p:txBody>
      </p:sp>
    </p:spTree>
    <p:extLst>
      <p:ext uri="{BB962C8B-B14F-4D97-AF65-F5344CB8AC3E}">
        <p14:creationId xmlns:p14="http://schemas.microsoft.com/office/powerpoint/2010/main" val="1807345499"/>
      </p:ext>
    </p:extLst>
  </p:cSld>
  <p:clrMapOvr>
    <a:masterClrMapping/>
  </p:clrMapOvr>
  <p:transition spd="med" advClick="0">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700087" y="1524000"/>
            <a:ext cx="8139113" cy="4953000"/>
          </a:xfrm>
          <a:noFill/>
        </p:spPr>
        <p:txBody>
          <a:bodyPr>
            <a:noAutofit/>
          </a:bodyPr>
          <a:lstStyle/>
          <a:p>
            <a:pPr algn="just">
              <a:lnSpc>
                <a:spcPct val="200000"/>
              </a:lnSpc>
            </a:pPr>
            <a:r>
              <a:rPr lang="fa-IR" b="1" dirty="0">
                <a:latin typeface="Adobe Arabic"/>
                <a:ea typeface="Adobe Arabic"/>
                <a:cs typeface="B Zar" panose="00000400000000000000" pitchFamily="2" charset="-78"/>
              </a:rPr>
              <a:t>در راستای </a:t>
            </a:r>
            <a:r>
              <a:rPr lang="fa-IR" b="1" dirty="0">
                <a:latin typeface="Adobe Arabic"/>
                <a:ea typeface="Adobe Arabic"/>
                <a:cs typeface="B Zar" panose="00000400000000000000" pitchFamily="2" charset="-78"/>
                <a:hlinkClick r:id="rId2" action="ppaction://hlinkfile"/>
              </a:rPr>
              <a:t>تحقق ماده 59</a:t>
            </a:r>
            <a:endParaRPr lang="fa-IR" b="1" dirty="0">
              <a:latin typeface="Adobe Arabic"/>
              <a:ea typeface="Adobe Arabic"/>
              <a:cs typeface="B Zar" panose="00000400000000000000" pitchFamily="2" charset="-78"/>
            </a:endParaRPr>
          </a:p>
          <a:p>
            <a:pPr marL="536575" indent="-536575" algn="just">
              <a:lnSpc>
                <a:spcPct val="200000"/>
              </a:lnSpc>
              <a:buFont typeface="Wingdings" pitchFamily="2" charset="2"/>
              <a:buChar char="ü"/>
            </a:pPr>
            <a:r>
              <a:rPr lang="fa-IR" sz="2000" dirty="0" smtClean="0">
                <a:latin typeface="Adobe Arabic"/>
                <a:ea typeface="Adobe Arabic"/>
                <a:cs typeface="B Zar" panose="00000400000000000000" pitchFamily="2" charset="-78"/>
              </a:rPr>
              <a:t>انجام </a:t>
            </a:r>
            <a:r>
              <a:rPr lang="fa-IR" sz="2000" dirty="0">
                <a:latin typeface="Adobe Arabic"/>
                <a:ea typeface="Adobe Arabic"/>
                <a:cs typeface="B Zar" panose="00000400000000000000" pitchFamily="2" charset="-78"/>
              </a:rPr>
              <a:t>مطالعات اجرای 15 ایستگاه پایش شبکه هدایت و مدیریت آبهای سطحی (10 ایستگاه آبسنجی و 5 ایستگاه باران سنجی) در طی سه سال </a:t>
            </a:r>
            <a:r>
              <a:rPr lang="fa-IR" sz="2000" dirty="0" smtClean="0">
                <a:latin typeface="Adobe Arabic"/>
                <a:ea typeface="Adobe Arabic"/>
                <a:cs typeface="B Zar" panose="00000400000000000000" pitchFamily="2" charset="-78"/>
              </a:rPr>
              <a:t>برنامه؛</a:t>
            </a:r>
            <a:endParaRPr lang="fa-IR" sz="2000" dirty="0">
              <a:latin typeface="Adobe Arabic"/>
              <a:ea typeface="Adobe Arabic"/>
              <a:cs typeface="B Zar" panose="00000400000000000000" pitchFamily="2" charset="-78"/>
            </a:endParaRPr>
          </a:p>
        </p:txBody>
      </p:sp>
      <p:sp>
        <p:nvSpPr>
          <p:cNvPr id="5"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ایمنی و مدیریت بحران</a:t>
            </a:r>
            <a:endParaRPr lang="en-US" sz="2400" b="1" dirty="0">
              <a:ln w="6600">
                <a:no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76</a:t>
            </a:fld>
            <a:endParaRPr lang="fa-IR"/>
          </a:p>
        </p:txBody>
      </p:sp>
    </p:spTree>
    <p:extLst>
      <p:ext uri="{BB962C8B-B14F-4D97-AF65-F5344CB8AC3E}">
        <p14:creationId xmlns:p14="http://schemas.microsoft.com/office/powerpoint/2010/main" val="792287434"/>
      </p:ext>
    </p:extLst>
  </p:cSld>
  <p:clrMapOvr>
    <a:masterClrMapping/>
  </p:clrMapOvr>
  <p:transition spd="med" advClick="0">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1066799" y="3810"/>
            <a:ext cx="7391400" cy="990600"/>
          </a:xfrm>
          <a:noFill/>
          <a:ln>
            <a:noFill/>
          </a:ln>
        </p:spPr>
        <p:txBody>
          <a:bodyPr vert="horz" lIns="91440" tIns="45720" rIns="91440" bIns="45720" rtlCol="0" anchor="b" anchorCtr="0">
            <a:noAutofit/>
          </a:bodyPr>
          <a:lstStyle/>
          <a:p>
            <a:pPr algn="ctr" defTabSz="914400"/>
            <a:r>
              <a:rPr lang="fa-IR" sz="2400" dirty="0" smtClean="0">
                <a:ln w="18415" cmpd="sng">
                  <a:noFill/>
                  <a:prstDash val="solid"/>
                </a:ln>
                <a:effectLst>
                  <a:outerShdw blurRad="63500" dir="3600000" algn="tl" rotWithShape="0">
                    <a:srgbClr val="000000">
                      <a:alpha val="70000"/>
                    </a:srgbClr>
                  </a:outerShdw>
                </a:effectLst>
                <a:cs typeface="B Titr" pitchFamily="2" charset="-78"/>
              </a:rPr>
              <a:t>بخش </a:t>
            </a:r>
            <a:r>
              <a:rPr lang="fa-IR" sz="2400" dirty="0">
                <a:ln w="18415" cmpd="sng">
                  <a:noFill/>
                  <a:prstDash val="solid"/>
                </a:ln>
                <a:effectLst>
                  <a:outerShdw blurRad="63500" dir="3600000" algn="tl" rotWithShape="0">
                    <a:srgbClr val="000000">
                      <a:alpha val="70000"/>
                    </a:srgbClr>
                  </a:outerShdw>
                </a:effectLst>
                <a:cs typeface="B Titr" pitchFamily="2" charset="-78"/>
              </a:rPr>
              <a:t>سیزدهم : بهبود سیستم ایمنی و مدیریت بحران</a:t>
            </a:r>
          </a:p>
        </p:txBody>
      </p:sp>
      <p:sp>
        <p:nvSpPr>
          <p:cNvPr id="3" name="Content Placeholder 2"/>
          <p:cNvSpPr>
            <a:spLocks noGrp="1"/>
          </p:cNvSpPr>
          <p:nvPr>
            <p:ph idx="1"/>
          </p:nvPr>
        </p:nvSpPr>
        <p:spPr>
          <a:xfrm>
            <a:off x="838200" y="2133600"/>
            <a:ext cx="7848599" cy="3777622"/>
          </a:xfrm>
          <a:noFill/>
          <a:ln>
            <a:noFill/>
          </a:ln>
        </p:spPr>
        <p:txBody>
          <a:bodyPr>
            <a:normAutofit/>
          </a:bodyPr>
          <a:lstStyle/>
          <a:p>
            <a:pPr marL="0" indent="0" algn="just">
              <a:lnSpc>
                <a:spcPct val="200000"/>
              </a:lnSpc>
              <a:buNone/>
            </a:pPr>
            <a:r>
              <a:rPr lang="ar-SA" sz="2000" dirty="0">
                <a:cs typeface="B Zar" panose="00000400000000000000" pitchFamily="2" charset="-78"/>
              </a:rPr>
              <a:t>ايجاد نظام سازماني و تشكيلاتي و زيرساخت­هاي اوليه و حداقلي براي مقابله با حوادث احتمالي و همچنین طراحي نظام بازسازي و بازتواني از مهمترین جهت­گیری‏های این بخش به شمار می‏آید که </a:t>
            </a:r>
            <a:r>
              <a:rPr lang="ar-SA" sz="2000" b="1" dirty="0">
                <a:cs typeface="B Zar" panose="00000400000000000000" pitchFamily="2" charset="-78"/>
              </a:rPr>
              <a:t>مشتمل بر 20 ماده، 28 بند و 19 هدف کمی </a:t>
            </a:r>
            <a:r>
              <a:rPr lang="ar-SA" sz="2000" dirty="0">
                <a:cs typeface="B Zar" panose="00000400000000000000" pitchFamily="2" charset="-78"/>
              </a:rPr>
              <a:t>می‏باشد. حوزه اجرایی این مواد و احکام سازمان پیشگیری و مدیریت بحران شهر تهران، سازمان آتش‏نشانی و خدمات ایمنی، معاونت فنی و عمرانی و شرکت شهرسالم می‏باشند.</a:t>
            </a:r>
            <a:endParaRPr lang="en-US" sz="2000" dirty="0">
              <a:cs typeface="B Zar" panose="00000400000000000000" pitchFamily="2" charset="-78"/>
            </a:endParaRPr>
          </a:p>
          <a:p>
            <a:pPr marL="0" indent="0" algn="just">
              <a:lnSpc>
                <a:spcPct val="200000"/>
              </a:lnSpc>
              <a:buNone/>
            </a:pPr>
            <a:endParaRPr lang="fa-IR" sz="2000" dirty="0">
              <a:cs typeface="B Zar" panose="00000400000000000000" pitchFamily="2" charset="-78"/>
            </a:endParaRPr>
          </a:p>
        </p:txBody>
      </p:sp>
      <p:sp>
        <p:nvSpPr>
          <p:cNvPr id="5" name="Action Button: Forward or Next 4">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77</a:t>
            </a:fld>
            <a:endParaRPr lang="fa-IR"/>
          </a:p>
        </p:txBody>
      </p:sp>
    </p:spTree>
    <p:extLst>
      <p:ext uri="{BB962C8B-B14F-4D97-AF65-F5344CB8AC3E}">
        <p14:creationId xmlns:p14="http://schemas.microsoft.com/office/powerpoint/2010/main" val="3498513427"/>
      </p:ext>
    </p:extLst>
  </p:cSld>
  <p:clrMapOvr>
    <a:masterClrMapping/>
  </p:clrMapOvr>
  <p:transition spd="med" advClick="0">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04800" y="1600200"/>
            <a:ext cx="8610599" cy="4980797"/>
          </a:xfrm>
          <a:noFill/>
        </p:spPr>
        <p:txBody>
          <a:bodyPr>
            <a:noAutofit/>
          </a:bodyPr>
          <a:lstStyle/>
          <a:p>
            <a:pPr algn="just">
              <a:lnSpc>
                <a:spcPct val="200000"/>
              </a:lnSpc>
            </a:pPr>
            <a:r>
              <a:rPr lang="fa-IR" sz="1800" b="1" dirty="0" smtClean="0">
                <a:latin typeface="Adobe Arabic"/>
                <a:ea typeface="Adobe Arabic"/>
                <a:cs typeface="B Zar" panose="00000400000000000000" pitchFamily="2" charset="-78"/>
              </a:rPr>
              <a:t>در راستای تحقق ماده 63</a:t>
            </a:r>
          </a:p>
          <a:p>
            <a:pPr marL="0" indent="0" algn="just">
              <a:lnSpc>
                <a:spcPct val="200000"/>
              </a:lnSpc>
              <a:buNone/>
            </a:pPr>
            <a:r>
              <a:rPr lang="fa-IR" sz="1800" dirty="0" smtClean="0">
                <a:latin typeface="Adobe Arabic"/>
                <a:ea typeface="Adobe Arabic"/>
                <a:cs typeface="B Zar" panose="00000400000000000000" pitchFamily="2" charset="-78"/>
              </a:rPr>
              <a:t>نظارت</a:t>
            </a:r>
            <a:r>
              <a:rPr lang="fa-IR" sz="1800" dirty="0">
                <a:latin typeface="Adobe Arabic"/>
                <a:ea typeface="Adobe Arabic"/>
                <a:cs typeface="B Zar" panose="00000400000000000000" pitchFamily="2" charset="-78"/>
              </a:rPr>
              <a:t>، پیگیری، ساخت و تکمیل  تعداد 10 </a:t>
            </a:r>
            <a:r>
              <a:rPr lang="fa-IR" sz="1800" dirty="0" err="1">
                <a:latin typeface="Adobe Arabic"/>
                <a:ea typeface="Adobe Arabic"/>
                <a:cs typeface="B Zar" panose="00000400000000000000" pitchFamily="2" charset="-78"/>
              </a:rPr>
              <a:t>پايگاه</a:t>
            </a:r>
            <a:r>
              <a:rPr lang="fa-IR" sz="1800" dirty="0">
                <a:latin typeface="Adobe Arabic"/>
                <a:ea typeface="Adobe Arabic"/>
                <a:cs typeface="B Zar" panose="00000400000000000000" pitchFamily="2" charset="-78"/>
              </a:rPr>
              <a:t> </a:t>
            </a:r>
            <a:r>
              <a:rPr lang="fa-IR" sz="1800" dirty="0" err="1">
                <a:latin typeface="Adobe Arabic"/>
                <a:ea typeface="Adobe Arabic"/>
                <a:cs typeface="B Zar" panose="00000400000000000000" pitchFamily="2" charset="-78"/>
              </a:rPr>
              <a:t>پشتيباني</a:t>
            </a:r>
            <a:r>
              <a:rPr lang="fa-IR" sz="1800" dirty="0">
                <a:latin typeface="Adobe Arabic"/>
                <a:ea typeface="Adobe Arabic"/>
                <a:cs typeface="B Zar" panose="00000400000000000000" pitchFamily="2" charset="-78"/>
              </a:rPr>
              <a:t> </a:t>
            </a:r>
            <a:r>
              <a:rPr lang="fa-IR" sz="1800" dirty="0" err="1">
                <a:latin typeface="Adobe Arabic"/>
                <a:ea typeface="Adobe Arabic"/>
                <a:cs typeface="B Zar" panose="00000400000000000000" pitchFamily="2" charset="-78"/>
              </a:rPr>
              <a:t>مديريت</a:t>
            </a:r>
            <a:r>
              <a:rPr lang="fa-IR" sz="1800" dirty="0">
                <a:latin typeface="Adobe Arabic"/>
                <a:ea typeface="Adobe Arabic"/>
                <a:cs typeface="B Zar" panose="00000400000000000000" pitchFamily="2" charset="-78"/>
              </a:rPr>
              <a:t> بحران در مناطق 1(2 </a:t>
            </a:r>
            <a:r>
              <a:rPr lang="fa-IR" sz="1800" dirty="0" err="1">
                <a:latin typeface="Adobe Arabic"/>
                <a:ea typeface="Adobe Arabic"/>
                <a:cs typeface="B Zar" panose="00000400000000000000" pitchFamily="2" charset="-78"/>
              </a:rPr>
              <a:t>پايگاه</a:t>
            </a:r>
            <a:r>
              <a:rPr lang="fa-IR" sz="1800" dirty="0">
                <a:latin typeface="Adobe Arabic"/>
                <a:ea typeface="Adobe Arabic"/>
                <a:cs typeface="B Zar" panose="00000400000000000000" pitchFamily="2" charset="-78"/>
              </a:rPr>
              <a:t>)، 2، 4، 6، 15، 18، 19، 20 و 22 (</a:t>
            </a:r>
            <a:r>
              <a:rPr lang="fa-IR" sz="1800" dirty="0" err="1">
                <a:latin typeface="Adobe Arabic"/>
                <a:ea typeface="Adobe Arabic"/>
                <a:cs typeface="B Zar" panose="00000400000000000000" pitchFamily="2" charset="-78"/>
              </a:rPr>
              <a:t>هركدام</a:t>
            </a:r>
            <a:r>
              <a:rPr lang="fa-IR" sz="1800" dirty="0">
                <a:latin typeface="Adobe Arabic"/>
                <a:ea typeface="Adobe Arabic"/>
                <a:cs typeface="B Zar" panose="00000400000000000000" pitchFamily="2" charset="-78"/>
              </a:rPr>
              <a:t> 1 </a:t>
            </a:r>
            <a:r>
              <a:rPr lang="fa-IR" sz="1800" dirty="0" err="1">
                <a:latin typeface="Adobe Arabic"/>
                <a:ea typeface="Adobe Arabic"/>
                <a:cs typeface="B Zar" panose="00000400000000000000" pitchFamily="2" charset="-78"/>
              </a:rPr>
              <a:t>پايگاه</a:t>
            </a:r>
            <a:r>
              <a:rPr lang="fa-IR" sz="1800" dirty="0">
                <a:latin typeface="Adobe Arabic"/>
                <a:ea typeface="Adobe Arabic"/>
                <a:cs typeface="B Zar" panose="00000400000000000000" pitchFamily="2" charset="-78"/>
              </a:rPr>
              <a:t>)، تکمیل و تحویل پایگاه مدیریت بحران </a:t>
            </a:r>
            <a:r>
              <a:rPr lang="fa-IR" sz="1800" dirty="0" err="1">
                <a:latin typeface="Adobe Arabic"/>
                <a:ea typeface="Adobe Arabic"/>
                <a:cs typeface="B Zar" panose="00000400000000000000" pitchFamily="2" charset="-78"/>
              </a:rPr>
              <a:t>گلابدره</a:t>
            </a:r>
            <a:r>
              <a:rPr lang="fa-IR" sz="1800" dirty="0">
                <a:latin typeface="Adobe Arabic"/>
                <a:ea typeface="Adobe Arabic"/>
                <a:cs typeface="B Zar" panose="00000400000000000000" pitchFamily="2" charset="-78"/>
              </a:rPr>
              <a:t> واقع در منطقه 1  و  نظارت و پیگیری ساخت و تکمیل  پایگاه های  پشتیبانی نیمه کاره مناطق (تحقق </a:t>
            </a:r>
            <a:r>
              <a:rPr lang="fa-IR" sz="1800" dirty="0" smtClean="0">
                <a:latin typeface="Adobe Arabic"/>
                <a:ea typeface="Adobe Arabic"/>
                <a:cs typeface="B Zar" panose="00000400000000000000" pitchFamily="2" charset="-78"/>
              </a:rPr>
              <a:t>85 درصدی </a:t>
            </a:r>
            <a:r>
              <a:rPr lang="fa-IR" sz="1800" dirty="0">
                <a:latin typeface="Adobe Arabic"/>
                <a:ea typeface="Adobe Arabic"/>
                <a:cs typeface="B Zar" panose="00000400000000000000" pitchFamily="2" charset="-78"/>
              </a:rPr>
              <a:t>هدف برنامه تا سال 1395؛ هدف: 28 پایگاه</a:t>
            </a:r>
            <a:r>
              <a:rPr lang="fa-IR" sz="1800" dirty="0" smtClean="0">
                <a:latin typeface="Adobe Arabic"/>
                <a:ea typeface="Adobe Arabic"/>
                <a:cs typeface="B Zar" panose="00000400000000000000" pitchFamily="2" charset="-78"/>
              </a:rPr>
              <a:t>)؛</a:t>
            </a:r>
            <a:endParaRPr lang="fa-IR" sz="1800" b="1" dirty="0" smtClean="0">
              <a:latin typeface="Adobe Arabic"/>
              <a:ea typeface="Adobe Arabic"/>
              <a:cs typeface="B Zar" panose="00000400000000000000" pitchFamily="2" charset="-78"/>
            </a:endParaRPr>
          </a:p>
          <a:p>
            <a:pPr algn="just">
              <a:lnSpc>
                <a:spcPct val="20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2" action="ppaction://hlinkfile"/>
              </a:rPr>
              <a:t>تحقق ماده </a:t>
            </a:r>
            <a:r>
              <a:rPr lang="fa-IR" sz="1800" b="1" dirty="0" smtClean="0">
                <a:latin typeface="Adobe Arabic"/>
                <a:ea typeface="Adobe Arabic"/>
                <a:cs typeface="B Zar" panose="00000400000000000000" pitchFamily="2" charset="-78"/>
                <a:hlinkClick r:id="rId2" action="ppaction://hlinkfile"/>
              </a:rPr>
              <a:t>64 </a:t>
            </a:r>
            <a:endParaRPr lang="fa-IR" sz="1800" b="1" dirty="0">
              <a:latin typeface="Adobe Arabic"/>
              <a:ea typeface="Adobe Arabic"/>
              <a:cs typeface="B Zar" panose="00000400000000000000" pitchFamily="2" charset="-78"/>
            </a:endParaRPr>
          </a:p>
          <a:p>
            <a:pPr marL="0" indent="0" algn="just">
              <a:lnSpc>
                <a:spcPct val="200000"/>
              </a:lnSpc>
              <a:buNone/>
            </a:pPr>
            <a:r>
              <a:rPr lang="fa-IR" sz="1800" dirty="0" smtClean="0">
                <a:latin typeface="Adobe Arabic"/>
                <a:ea typeface="Adobe Arabic"/>
                <a:cs typeface="B Zar" panose="00000400000000000000" pitchFamily="2" charset="-78"/>
              </a:rPr>
              <a:t>آماده</a:t>
            </a:r>
            <a:r>
              <a:rPr lang="fa-IR" sz="1800" dirty="0">
                <a:latin typeface="Adobe Arabic"/>
                <a:ea typeface="Adobe Arabic"/>
                <a:cs typeface="B Zar" panose="00000400000000000000" pitchFamily="2" charset="-78"/>
              </a:rPr>
              <a:t>‏سازی نهایی جهت راه‏اندازی آزمایشی سامانه هشدار سریع زلزله بر روی گسل مشاء-دماوند به عنوان بخشی از سیستم هوشمندسازی شهر با همکاری آژانس </a:t>
            </a:r>
            <a:r>
              <a:rPr lang="fa-IR" sz="1800" dirty="0" smtClean="0">
                <a:latin typeface="Adobe Arabic"/>
                <a:ea typeface="Adobe Arabic"/>
                <a:cs typeface="B Zar" panose="00000400000000000000" pitchFamily="2" charset="-78"/>
              </a:rPr>
              <a:t>همکاری های </a:t>
            </a:r>
            <a:r>
              <a:rPr lang="fa-IR" sz="1800" dirty="0">
                <a:latin typeface="Adobe Arabic"/>
                <a:ea typeface="Adobe Arabic"/>
                <a:cs typeface="B Zar" panose="00000400000000000000" pitchFamily="2" charset="-78"/>
              </a:rPr>
              <a:t>بین‏المللی ژاپن (جایکا) </a:t>
            </a:r>
            <a:endParaRPr lang="fa-IR" sz="1800" dirty="0" smtClean="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ایمنی و مدیریت بحران</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78</a:t>
            </a:fld>
            <a:endParaRPr lang="fa-IR"/>
          </a:p>
        </p:txBody>
      </p:sp>
    </p:spTree>
    <p:extLst>
      <p:ext uri="{BB962C8B-B14F-4D97-AF65-F5344CB8AC3E}">
        <p14:creationId xmlns:p14="http://schemas.microsoft.com/office/powerpoint/2010/main" val="1164760003"/>
      </p:ext>
    </p:extLst>
  </p:cSld>
  <p:clrMapOvr>
    <a:masterClrMapping/>
  </p:clrMapOvr>
  <p:transition spd="med" advClick="0">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04800" y="1600200"/>
            <a:ext cx="8610599" cy="4980797"/>
          </a:xfrm>
          <a:noFill/>
        </p:spPr>
        <p:txBody>
          <a:bodyPr>
            <a:noAutofit/>
          </a:bodyPr>
          <a:lstStyle/>
          <a:p>
            <a:pPr algn="just">
              <a:lnSpc>
                <a:spcPct val="200000"/>
              </a:lnSpc>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2" action="ppaction://hlinkfile"/>
              </a:rPr>
              <a:t>تحقق ماده </a:t>
            </a:r>
            <a:r>
              <a:rPr lang="fa-IR" sz="1800" b="1" dirty="0" smtClean="0">
                <a:latin typeface="Adobe Arabic"/>
                <a:ea typeface="Adobe Arabic"/>
                <a:cs typeface="B Zar" panose="00000400000000000000" pitchFamily="2" charset="-78"/>
                <a:hlinkClick r:id="rId2" action="ppaction://hlinkfile"/>
              </a:rPr>
              <a:t>65- بند الف  </a:t>
            </a:r>
            <a:endParaRPr lang="fa-IR" sz="1800" b="1" dirty="0">
              <a:latin typeface="Adobe Arabic"/>
              <a:ea typeface="Adobe Arabic"/>
              <a:cs typeface="B Zar" panose="00000400000000000000" pitchFamily="2" charset="-78"/>
            </a:endParaRPr>
          </a:p>
          <a:p>
            <a:pPr marL="0" indent="0" algn="just">
              <a:lnSpc>
                <a:spcPct val="200000"/>
              </a:lnSpc>
              <a:buNone/>
            </a:pPr>
            <a:r>
              <a:rPr lang="fa-IR" sz="1800" dirty="0" err="1" smtClean="0">
                <a:latin typeface="Adobe Arabic"/>
                <a:ea typeface="Adobe Arabic"/>
                <a:cs typeface="B Zar" panose="00000400000000000000" pitchFamily="2" charset="-78"/>
              </a:rPr>
              <a:t>شناسايي</a:t>
            </a:r>
            <a:r>
              <a:rPr lang="fa-IR" sz="1800" dirty="0" smtClean="0">
                <a:latin typeface="Adobe Arabic"/>
                <a:ea typeface="Adobe Arabic"/>
                <a:cs typeface="B Zar" panose="00000400000000000000" pitchFamily="2" charset="-78"/>
              </a:rPr>
              <a:t> </a:t>
            </a:r>
            <a:r>
              <a:rPr lang="fa-IR" sz="1800" dirty="0">
                <a:latin typeface="Adobe Arabic"/>
                <a:ea typeface="Adobe Arabic"/>
                <a:cs typeface="B Zar" panose="00000400000000000000" pitchFamily="2" charset="-78"/>
              </a:rPr>
              <a:t>اماكن مناسب براي تخليه امن شهروندان با همكاري ستاد مديريت بحران مناطق و تهيه پيش نويس اوليه ضوابط مكانيابي نقشه تخليه امن اضطراري </a:t>
            </a:r>
            <a:r>
              <a:rPr lang="fa-IR" sz="1800" dirty="0" smtClean="0">
                <a:latin typeface="Adobe Arabic"/>
                <a:ea typeface="Adobe Arabic"/>
                <a:cs typeface="B Zar" panose="00000400000000000000" pitchFamily="2" charset="-78"/>
              </a:rPr>
              <a:t>؛</a:t>
            </a:r>
          </a:p>
          <a:p>
            <a:pPr algn="just">
              <a:lnSpc>
                <a:spcPct val="200000"/>
              </a:lnSpc>
            </a:pPr>
            <a:r>
              <a:rPr lang="fa-IR" sz="1800" b="1" dirty="0">
                <a:latin typeface="Adobe Arabic"/>
                <a:ea typeface="Adobe Arabic"/>
                <a:cs typeface="B Zar" panose="00000400000000000000" pitchFamily="2" charset="-78"/>
              </a:rPr>
              <a:t>در راستای ت</a:t>
            </a:r>
            <a:r>
              <a:rPr lang="fa-IR" sz="1800" b="1" dirty="0">
                <a:latin typeface="Adobe Arabic"/>
                <a:ea typeface="Adobe Arabic"/>
                <a:cs typeface="B Zar" panose="00000400000000000000" pitchFamily="2" charset="-78"/>
                <a:hlinkClick r:id="rId3" action="ppaction://hlinkfile"/>
              </a:rPr>
              <a:t>حقق </a:t>
            </a:r>
            <a:r>
              <a:rPr lang="fa-IR" sz="1800" b="1" dirty="0" smtClean="0">
                <a:latin typeface="Adobe Arabic"/>
                <a:ea typeface="Adobe Arabic"/>
                <a:cs typeface="B Zar" panose="00000400000000000000" pitchFamily="2" charset="-78"/>
                <a:hlinkClick r:id="rId3" action="ppaction://hlinkfile"/>
              </a:rPr>
              <a:t>ماده 65- بند ب </a:t>
            </a:r>
            <a:endParaRPr lang="fa-IR" sz="1800" b="1" dirty="0">
              <a:latin typeface="Adobe Arabic"/>
              <a:ea typeface="Adobe Arabic"/>
              <a:cs typeface="B Zar" panose="00000400000000000000" pitchFamily="2" charset="-78"/>
            </a:endParaRPr>
          </a:p>
          <a:p>
            <a:pPr marL="0" indent="0" algn="just">
              <a:lnSpc>
                <a:spcPct val="200000"/>
              </a:lnSpc>
              <a:buNone/>
            </a:pPr>
            <a:r>
              <a:rPr lang="fa-IR" sz="1800" dirty="0" smtClean="0">
                <a:latin typeface="Adobe Arabic"/>
                <a:ea typeface="Adobe Arabic"/>
                <a:cs typeface="B Zar" panose="00000400000000000000" pitchFamily="2" charset="-78"/>
              </a:rPr>
              <a:t>تهیه </a:t>
            </a:r>
            <a:r>
              <a:rPr lang="fa-IR" sz="1800" dirty="0">
                <a:latin typeface="Adobe Arabic"/>
                <a:ea typeface="Adobe Arabic"/>
                <a:cs typeface="B Zar" panose="00000400000000000000" pitchFamily="2" charset="-78"/>
              </a:rPr>
              <a:t>286  نقشه تخلیه امن محلات شهر تهران، تهیه و تایید و بارگذاری 200 نقشه تخلیه امن اضطراری بر روی پرتال سازمان ایمنی و مدیریت بحران با همکاری واحد </a:t>
            </a:r>
            <a:r>
              <a:rPr lang="en-US" sz="1800" dirty="0" err="1">
                <a:latin typeface="Adobe Arabic"/>
                <a:ea typeface="Adobe Arabic"/>
                <a:cs typeface="B Zar" panose="00000400000000000000" pitchFamily="2" charset="-78"/>
              </a:rPr>
              <a:t>ict</a:t>
            </a:r>
            <a:r>
              <a:rPr lang="en-US" sz="1800" dirty="0">
                <a:latin typeface="Adobe Arabic"/>
                <a:ea typeface="Adobe Arabic"/>
                <a:cs typeface="B Zar" panose="00000400000000000000" pitchFamily="2" charset="-78"/>
              </a:rPr>
              <a:t>  </a:t>
            </a:r>
            <a:r>
              <a:rPr lang="fa-IR" sz="1800" dirty="0" smtClean="0">
                <a:latin typeface="Adobe Arabic"/>
                <a:ea typeface="Adobe Arabic"/>
                <a:cs typeface="B Zar" panose="00000400000000000000" pitchFamily="2" charset="-78"/>
              </a:rPr>
              <a:t> و </a:t>
            </a:r>
            <a:r>
              <a:rPr lang="fa-IR" sz="1800" dirty="0">
                <a:latin typeface="Adobe Arabic"/>
                <a:ea typeface="Adobe Arabic"/>
                <a:cs typeface="B Zar" panose="00000400000000000000" pitchFamily="2" charset="-78"/>
              </a:rPr>
              <a:t>اقدامات تهیه و تکمیل باقیمانده نقشه های تخلیه امن اضطراری محلات شامل بازدید فنی مکان تخلیه امن در محلات، تایید نقاط و  طراحی و تهیه نقشه ها </a:t>
            </a:r>
            <a:endParaRPr lang="fa-IR" sz="1800" dirty="0" smtClean="0">
              <a:latin typeface="Adobe Arabic"/>
              <a:ea typeface="Adobe Arabic"/>
              <a:cs typeface="B Zar" panose="00000400000000000000" pitchFamily="2" charset="-78"/>
            </a:endParaRPr>
          </a:p>
          <a:p>
            <a:pPr algn="just">
              <a:lnSpc>
                <a:spcPct val="200000"/>
              </a:lnSpc>
              <a:buFont typeface="Arial" panose="020B0604020202020204" pitchFamily="34" charset="0"/>
              <a:buChar char="•"/>
            </a:pPr>
            <a:endParaRPr lang="fa-IR" sz="1800" dirty="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ایمنی و مدیریت بحران</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79</a:t>
            </a:fld>
            <a:endParaRPr lang="fa-IR"/>
          </a:p>
        </p:txBody>
      </p:sp>
    </p:spTree>
    <p:extLst>
      <p:ext uri="{BB962C8B-B14F-4D97-AF65-F5344CB8AC3E}">
        <p14:creationId xmlns:p14="http://schemas.microsoft.com/office/powerpoint/2010/main" val="2471165557"/>
      </p:ext>
    </p:extLst>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514600" y="152400"/>
            <a:ext cx="6400800" cy="1143000"/>
          </a:xfrm>
          <a:noFill/>
        </p:spPr>
        <p:txBody>
          <a:bodyPr>
            <a:normAutofit fontScale="90000"/>
          </a:bodyPr>
          <a:lstStyle/>
          <a:p>
            <a:pPr algn="r">
              <a:lnSpc>
                <a:spcPct val="150000"/>
              </a:lnSpc>
            </a:pPr>
            <a:r>
              <a:rPr lang="fa-IR" sz="2400" b="1" dirty="0" err="1" smtClean="0">
                <a:cs typeface="B Nazanin" pitchFamily="2" charset="-78"/>
              </a:rPr>
              <a:t>کارگروه</a:t>
            </a:r>
            <a:r>
              <a:rPr lang="fa-IR" sz="2400" b="1" dirty="0" smtClean="0">
                <a:cs typeface="B Nazanin" pitchFamily="2" charset="-78"/>
              </a:rPr>
              <a:t> های هشت گانه دبیرخانه پایش برنامه پنجساله دوم شهرداری تهران</a:t>
            </a:r>
            <a:endParaRPr lang="fa-IR" sz="2400" b="1" dirty="0">
              <a:cs typeface="B Nazanin" pitchFamily="2" charset="-78"/>
            </a:endParaRPr>
          </a:p>
        </p:txBody>
      </p:sp>
      <p:sp>
        <p:nvSpPr>
          <p:cNvPr id="3" name="Content Placeholder 2"/>
          <p:cNvSpPr>
            <a:spLocks noGrp="1"/>
          </p:cNvSpPr>
          <p:nvPr>
            <p:ph idx="1"/>
          </p:nvPr>
        </p:nvSpPr>
        <p:spPr>
          <a:xfrm>
            <a:off x="152401" y="1633044"/>
            <a:ext cx="8996190" cy="5224955"/>
          </a:xfrm>
          <a:noFill/>
        </p:spPr>
        <p:txBody>
          <a:bodyPr>
            <a:noAutofit/>
          </a:bodyPr>
          <a:lstStyle/>
          <a:p>
            <a:pPr algn="just">
              <a:lnSpc>
                <a:spcPct val="150000"/>
              </a:lnSpc>
            </a:pPr>
            <a:r>
              <a:rPr lang="fa-IR" sz="1800" dirty="0" smtClean="0">
                <a:cs typeface="B Nazanin" pitchFamily="2" charset="-78"/>
              </a:rPr>
              <a:t>متناظر با حوزه های کاری تخصصی در شهرداری تهران، </a:t>
            </a:r>
            <a:r>
              <a:rPr lang="fa-IR" sz="1800" dirty="0" err="1" smtClean="0">
                <a:cs typeface="B Nazanin" pitchFamily="2" charset="-78"/>
              </a:rPr>
              <a:t>کارگروهی</a:t>
            </a:r>
            <a:r>
              <a:rPr lang="fa-IR" sz="1800" dirty="0" smtClean="0">
                <a:cs typeface="B Nazanin" pitchFamily="2" charset="-78"/>
              </a:rPr>
              <a:t> با اعضاء ذیل و با وظایفی نظیر توزیع فرم های پایش و ارزیابی برنامه، جمع آوری اطلاعات، ارائه پیشنهادات به منظور اصلاح برنامه و ...  طی احکامی از سوی شهردار محترم تهران تعیین و شروع به کار نمودند.</a:t>
            </a:r>
          </a:p>
          <a:p>
            <a:pPr marL="819150" indent="-285750" algn="just">
              <a:lnSpc>
                <a:spcPct val="150000"/>
              </a:lnSpc>
              <a:buFont typeface="Wingdings" panose="05000000000000000000" pitchFamily="2" charset="2"/>
              <a:buChar char="§"/>
            </a:pPr>
            <a:r>
              <a:rPr lang="fa-IR" sz="1800" dirty="0">
                <a:cs typeface="B Nazanin" pitchFamily="2" charset="-78"/>
              </a:rPr>
              <a:t>مدیر کل برنامه ریزی و توسعه شهری معاونت ذیربط به عنوان رئیس</a:t>
            </a:r>
          </a:p>
          <a:p>
            <a:pPr marL="819150" indent="-285750" algn="just">
              <a:lnSpc>
                <a:spcPct val="150000"/>
              </a:lnSpc>
              <a:buFont typeface="Wingdings" panose="05000000000000000000" pitchFamily="2" charset="2"/>
              <a:buChar char="§"/>
            </a:pPr>
            <a:r>
              <a:rPr lang="fa-IR" sz="1800" dirty="0" smtClean="0">
                <a:cs typeface="B Nazanin" pitchFamily="2" charset="-78"/>
              </a:rPr>
              <a:t>دو نفر </a:t>
            </a:r>
            <a:r>
              <a:rPr lang="fa-IR" sz="1800" dirty="0">
                <a:cs typeface="B Nazanin" pitchFamily="2" charset="-78"/>
              </a:rPr>
              <a:t>از </a:t>
            </a:r>
            <a:r>
              <a:rPr lang="fa-IR" sz="1800" dirty="0" err="1">
                <a:cs typeface="B Nazanin" pitchFamily="2" charset="-78"/>
              </a:rPr>
              <a:t>معاونان</a:t>
            </a:r>
            <a:r>
              <a:rPr lang="fa-IR" sz="1800" dirty="0">
                <a:cs typeface="B Nazanin" pitchFamily="2" charset="-78"/>
              </a:rPr>
              <a:t> برنامه ریزی و توسعه شهری مناطق به پیشنهاد رئیس کارگروه و تائید دبیرخانه</a:t>
            </a:r>
            <a:endParaRPr lang="fa-IR" sz="1800" dirty="0" smtClean="0">
              <a:cs typeface="B Nazanin" pitchFamily="2" charset="-78"/>
            </a:endParaRPr>
          </a:p>
          <a:p>
            <a:pPr marL="819150" indent="-285750" algn="just">
              <a:lnSpc>
                <a:spcPct val="150000"/>
              </a:lnSpc>
              <a:buFont typeface="Wingdings" panose="05000000000000000000" pitchFamily="2" charset="2"/>
              <a:buChar char="§"/>
            </a:pPr>
            <a:r>
              <a:rPr lang="fa-IR" sz="1800" dirty="0" smtClean="0">
                <a:cs typeface="B Nazanin" pitchFamily="2" charset="-78"/>
              </a:rPr>
              <a:t>دو نفر </a:t>
            </a:r>
            <a:r>
              <a:rPr lang="fa-IR" sz="1800" dirty="0">
                <a:cs typeface="B Nazanin" pitchFamily="2" charset="-78"/>
              </a:rPr>
              <a:t>از </a:t>
            </a:r>
            <a:r>
              <a:rPr lang="fa-IR" sz="1800" dirty="0" err="1">
                <a:cs typeface="B Nazanin" pitchFamily="2" charset="-78"/>
              </a:rPr>
              <a:t>معاونان</a:t>
            </a:r>
            <a:r>
              <a:rPr lang="fa-IR" sz="1800" dirty="0">
                <a:cs typeface="B Nazanin" pitchFamily="2" charset="-78"/>
              </a:rPr>
              <a:t> تخصصی مناطق به پیشنهاد </a:t>
            </a:r>
            <a:r>
              <a:rPr lang="fa-IR" sz="1800" dirty="0" smtClean="0">
                <a:cs typeface="B Nazanin" pitchFamily="2" charset="-78"/>
              </a:rPr>
              <a:t>رئیس </a:t>
            </a:r>
            <a:r>
              <a:rPr lang="fa-IR" sz="1800" dirty="0">
                <a:cs typeface="B Nazanin" pitchFamily="2" charset="-78"/>
              </a:rPr>
              <a:t>کارگروه و تائید دبیرخانه</a:t>
            </a:r>
          </a:p>
          <a:p>
            <a:pPr marL="819150" indent="-285750" algn="just">
              <a:lnSpc>
                <a:spcPct val="150000"/>
              </a:lnSpc>
              <a:buFont typeface="Wingdings" panose="05000000000000000000" pitchFamily="2" charset="2"/>
              <a:buChar char="§"/>
            </a:pPr>
            <a:r>
              <a:rPr lang="fa-IR" sz="1800" dirty="0" smtClean="0">
                <a:cs typeface="B Nazanin" pitchFamily="2" charset="-78"/>
              </a:rPr>
              <a:t>نمایندگان </a:t>
            </a:r>
            <a:r>
              <a:rPr lang="fa-IR" sz="1800" dirty="0">
                <a:cs typeface="B Nazanin" pitchFamily="2" charset="-78"/>
              </a:rPr>
              <a:t>دبیرخانه دائمی پایش </a:t>
            </a:r>
            <a:r>
              <a:rPr lang="fa-IR" sz="1800" dirty="0" smtClean="0">
                <a:cs typeface="B Nazanin" pitchFamily="2" charset="-78"/>
              </a:rPr>
              <a:t>برنامه</a:t>
            </a:r>
            <a:endParaRPr lang="fa-IR" sz="1800" dirty="0">
              <a:cs typeface="B Nazanin" pitchFamily="2" charset="-78"/>
            </a:endParaRPr>
          </a:p>
          <a:p>
            <a:pPr marL="819150" indent="-285750" algn="just">
              <a:lnSpc>
                <a:spcPct val="150000"/>
              </a:lnSpc>
              <a:buFont typeface="Wingdings" panose="05000000000000000000" pitchFamily="2" charset="2"/>
              <a:buChar char="§"/>
            </a:pPr>
            <a:r>
              <a:rPr lang="fa-IR" sz="1800" dirty="0" smtClean="0">
                <a:cs typeface="B Nazanin" pitchFamily="2" charset="-78"/>
              </a:rPr>
              <a:t>یک </a:t>
            </a:r>
            <a:r>
              <a:rPr lang="fa-IR" sz="1800" dirty="0">
                <a:cs typeface="B Nazanin" pitchFamily="2" charset="-78"/>
              </a:rPr>
              <a:t>نماینده از اداره کل ارزیابی عملکرد و بهبود مدیریت</a:t>
            </a:r>
          </a:p>
          <a:p>
            <a:pPr marL="819150" indent="-285750" algn="just">
              <a:lnSpc>
                <a:spcPct val="150000"/>
              </a:lnSpc>
              <a:buFont typeface="Wingdings" panose="05000000000000000000" pitchFamily="2" charset="2"/>
              <a:buChar char="§"/>
            </a:pPr>
            <a:r>
              <a:rPr lang="fa-IR" sz="1800" dirty="0" smtClean="0">
                <a:cs typeface="B Nazanin" pitchFamily="2" charset="-78"/>
              </a:rPr>
              <a:t>نماینده </a:t>
            </a:r>
            <a:r>
              <a:rPr lang="fa-IR" sz="1800" dirty="0">
                <a:cs typeface="B Nazanin" pitchFamily="2" charset="-78"/>
              </a:rPr>
              <a:t>اداره کل هماهنگی و نظارت امور </a:t>
            </a:r>
            <a:r>
              <a:rPr lang="fa-IR" sz="1800" dirty="0" smtClean="0">
                <a:cs typeface="B Nazanin" pitchFamily="2" charset="-78"/>
              </a:rPr>
              <a:t>مناطق</a:t>
            </a:r>
          </a:p>
        </p:txBody>
      </p:sp>
      <p:sp>
        <p:nvSpPr>
          <p:cNvPr id="5" name="Action Button: Forward or Next 4">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8</a:t>
            </a:fld>
            <a:endParaRPr lang="fa-IR"/>
          </a:p>
        </p:txBody>
      </p:sp>
    </p:spTree>
    <p:extLst>
      <p:ext uri="{BB962C8B-B14F-4D97-AF65-F5344CB8AC3E}">
        <p14:creationId xmlns:p14="http://schemas.microsoft.com/office/powerpoint/2010/main" val="2170428624"/>
      </p:ext>
    </p:extLst>
  </p:cSld>
  <p:clrMapOvr>
    <a:masterClrMapping/>
  </p:clrMapOvr>
  <p:transition spd="med" advClick="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609600" y="1524000"/>
            <a:ext cx="8237338" cy="5105400"/>
          </a:xfrm>
          <a:noFill/>
        </p:spPr>
        <p:txBody>
          <a:bodyPr>
            <a:noAutofit/>
          </a:bodyPr>
          <a:lstStyle/>
          <a:p>
            <a:pPr algn="just">
              <a:lnSpc>
                <a:spcPct val="200000"/>
              </a:lnSpc>
            </a:pPr>
            <a:r>
              <a:rPr lang="fa-IR" sz="1600" b="1" dirty="0" smtClean="0">
                <a:latin typeface="Adobe Arabic"/>
                <a:ea typeface="Adobe Arabic"/>
                <a:cs typeface="B Zar" panose="00000400000000000000" pitchFamily="2" charset="-78"/>
              </a:rPr>
              <a:t> در راستای </a:t>
            </a:r>
            <a:r>
              <a:rPr lang="fa-IR" sz="1600" b="1" dirty="0" smtClean="0">
                <a:latin typeface="Adobe Arabic"/>
                <a:ea typeface="Adobe Arabic"/>
                <a:cs typeface="B Zar" panose="00000400000000000000" pitchFamily="2" charset="-78"/>
                <a:hlinkClick r:id="rId2" action="ppaction://hlinkfile"/>
              </a:rPr>
              <a:t>تحقق ماده 65- بند پ</a:t>
            </a:r>
            <a:r>
              <a:rPr lang="fa-IR" sz="1600" b="1" dirty="0" smtClean="0">
                <a:latin typeface="Adobe Arabic"/>
                <a:ea typeface="Adobe Arabic"/>
                <a:cs typeface="B Zar" panose="00000400000000000000" pitchFamily="2" charset="-78"/>
              </a:rPr>
              <a:t> </a:t>
            </a:r>
          </a:p>
          <a:p>
            <a:pPr marL="0" indent="0" algn="just">
              <a:lnSpc>
                <a:spcPct val="200000"/>
              </a:lnSpc>
              <a:buNone/>
            </a:pPr>
            <a:r>
              <a:rPr lang="fa-IR" sz="1600" dirty="0" smtClean="0">
                <a:latin typeface="Adobe Arabic"/>
                <a:ea typeface="Adobe Arabic"/>
                <a:cs typeface="B Zar" panose="00000400000000000000" pitchFamily="2" charset="-78"/>
              </a:rPr>
              <a:t> تهیه</a:t>
            </a:r>
            <a:r>
              <a:rPr lang="fa-IR" sz="1600" dirty="0">
                <a:latin typeface="Adobe Arabic"/>
                <a:ea typeface="Adobe Arabic"/>
                <a:cs typeface="B Zar" panose="00000400000000000000" pitchFamily="2" charset="-78"/>
              </a:rPr>
              <a:t>، تکمیل و نهایی کردن طرح  شبکه راه‏های اضطراری شهر </a:t>
            </a:r>
            <a:r>
              <a:rPr lang="fa-IR" sz="1600" dirty="0" smtClean="0">
                <a:latin typeface="Adobe Arabic"/>
                <a:ea typeface="Adobe Arabic"/>
                <a:cs typeface="B Zar" panose="00000400000000000000" pitchFamily="2" charset="-78"/>
              </a:rPr>
              <a:t>تهران؛</a:t>
            </a:r>
            <a:endParaRPr lang="fa-IR" sz="1600" dirty="0">
              <a:latin typeface="Adobe Arabic"/>
              <a:ea typeface="Adobe Arabic"/>
              <a:cs typeface="B Zar" panose="00000400000000000000" pitchFamily="2" charset="-78"/>
            </a:endParaRPr>
          </a:p>
          <a:p>
            <a:pPr algn="just">
              <a:lnSpc>
                <a:spcPct val="200000"/>
              </a:lnSpc>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3" action="ppaction://hlinkfile"/>
              </a:rPr>
              <a:t>تحقق ماده </a:t>
            </a:r>
            <a:r>
              <a:rPr lang="fa-IR" sz="1600" b="1" dirty="0" smtClean="0">
                <a:latin typeface="Adobe Arabic"/>
                <a:ea typeface="Adobe Arabic"/>
                <a:cs typeface="B Zar" panose="00000400000000000000" pitchFamily="2" charset="-78"/>
                <a:hlinkClick r:id="rId3" action="ppaction://hlinkfile"/>
              </a:rPr>
              <a:t>67</a:t>
            </a:r>
            <a:endParaRPr lang="fa-IR" sz="1600" b="1" dirty="0">
              <a:latin typeface="Adobe Arabic"/>
              <a:ea typeface="Adobe Arabic"/>
              <a:cs typeface="B Zar" panose="00000400000000000000" pitchFamily="2" charset="-78"/>
            </a:endParaRPr>
          </a:p>
          <a:p>
            <a:pPr marL="0" indent="0" algn="just">
              <a:lnSpc>
                <a:spcPct val="200000"/>
              </a:lnSpc>
              <a:buNone/>
            </a:pPr>
            <a:r>
              <a:rPr lang="fa-IR" sz="1600" dirty="0" smtClean="0">
                <a:latin typeface="Adobe Arabic"/>
                <a:ea typeface="Adobe Arabic"/>
                <a:cs typeface="B Zar" panose="00000400000000000000" pitchFamily="2" charset="-78"/>
              </a:rPr>
              <a:t>تدوین </a:t>
            </a:r>
            <a:r>
              <a:rPr lang="fa-IR" sz="1600" dirty="0">
                <a:latin typeface="Adobe Arabic"/>
                <a:ea typeface="Adobe Arabic"/>
                <a:cs typeface="B Zar" panose="00000400000000000000" pitchFamily="2" charset="-78"/>
              </a:rPr>
              <a:t>لایحه‏ای با عنوان تامین  منابع مالی پایدار سازمان آتش نشانی و خدمات ایمنی و راهکار های ارتقاء کمی و کیفی  تجهیزات و آموزش شهروندان  شهر تهران  و تصویب در دویست هشتاد و چهارمین جلسه رسمی شورای اسلامی شهر تهران در تاریخ  31 مرداد </a:t>
            </a:r>
            <a:r>
              <a:rPr lang="fa-IR" sz="1600" dirty="0" smtClean="0">
                <a:latin typeface="Adobe Arabic"/>
                <a:ea typeface="Adobe Arabic"/>
                <a:cs typeface="B Zar" panose="00000400000000000000" pitchFamily="2" charset="-78"/>
              </a:rPr>
              <a:t>۱۳۹۵؛</a:t>
            </a:r>
            <a:endParaRPr lang="fa-IR" sz="1600" dirty="0">
              <a:latin typeface="Adobe Arabic"/>
              <a:ea typeface="Adobe Arabic"/>
              <a:cs typeface="B Zar" panose="00000400000000000000" pitchFamily="2" charset="-78"/>
            </a:endParaRPr>
          </a:p>
          <a:p>
            <a:pPr algn="just">
              <a:lnSpc>
                <a:spcPct val="200000"/>
              </a:lnSpc>
            </a:pPr>
            <a:r>
              <a:rPr lang="fa-IR" sz="1600" b="1" dirty="0">
                <a:latin typeface="Adobe Arabic"/>
                <a:ea typeface="Adobe Arabic"/>
                <a:cs typeface="B Zar" panose="00000400000000000000" pitchFamily="2" charset="-78"/>
              </a:rPr>
              <a:t>در راستای </a:t>
            </a:r>
            <a:r>
              <a:rPr lang="fa-IR" sz="1600" b="1" dirty="0" smtClean="0">
                <a:latin typeface="Adobe Arabic"/>
                <a:ea typeface="Adobe Arabic"/>
                <a:cs typeface="B Zar" panose="00000400000000000000" pitchFamily="2" charset="-78"/>
                <a:hlinkClick r:id="rId4" action="ppaction://hlinkfile"/>
              </a:rPr>
              <a:t>تحقق ماده </a:t>
            </a:r>
            <a:r>
              <a:rPr lang="fa-IR" sz="1600" b="1" dirty="0">
                <a:latin typeface="Adobe Arabic"/>
                <a:ea typeface="Adobe Arabic"/>
                <a:cs typeface="B Zar" panose="00000400000000000000" pitchFamily="2" charset="-78"/>
                <a:hlinkClick r:id="rId4" action="ppaction://hlinkfile"/>
              </a:rPr>
              <a:t>70- بند الف </a:t>
            </a:r>
            <a:endParaRPr lang="fa-IR" sz="1600" b="1" dirty="0">
              <a:latin typeface="Adobe Arabic"/>
              <a:ea typeface="Adobe Arabic"/>
              <a:cs typeface="B Zar" panose="00000400000000000000" pitchFamily="2" charset="-78"/>
            </a:endParaRPr>
          </a:p>
          <a:p>
            <a:pPr marL="0" indent="0" algn="just">
              <a:lnSpc>
                <a:spcPct val="200000"/>
              </a:lnSpc>
              <a:buNone/>
            </a:pPr>
            <a:r>
              <a:rPr lang="fa-IR" sz="1600" dirty="0">
                <a:latin typeface="Adobe Arabic"/>
                <a:ea typeface="Adobe Arabic"/>
                <a:cs typeface="B Zar" panose="00000400000000000000" pitchFamily="2" charset="-78"/>
              </a:rPr>
              <a:t>احداث 18 ایستگاه آتش‏نشانی در سال 93 و 94  و احداث 6 ایستگاه آتش‏نشانی در سال 95 و افزایش تعداد کل ایستگاه‏ها به 127 ایستگاه در پایان سال سوم برنامه (درصد تحقق: 95 %؛ هدف تا پایان سال 95: 134 ایستگاه)؛</a:t>
            </a: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ایمنی و مدیریت بحران</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80</a:t>
            </a:fld>
            <a:endParaRPr lang="fa-IR"/>
          </a:p>
        </p:txBody>
      </p:sp>
    </p:spTree>
    <p:extLst>
      <p:ext uri="{BB962C8B-B14F-4D97-AF65-F5344CB8AC3E}">
        <p14:creationId xmlns:p14="http://schemas.microsoft.com/office/powerpoint/2010/main" val="1644914342"/>
      </p:ext>
    </p:extLst>
  </p:cSld>
  <p:clrMapOvr>
    <a:masterClrMapping/>
  </p:clrMapOvr>
  <p:transition spd="med" advClick="0">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685800" y="1524000"/>
            <a:ext cx="8286750" cy="4929188"/>
          </a:xfrm>
          <a:noFill/>
        </p:spPr>
        <p:txBody>
          <a:bodyPr>
            <a:noAutofit/>
          </a:bodyPr>
          <a:lstStyle/>
          <a:p>
            <a:pPr algn="just">
              <a:lnSpc>
                <a:spcPct val="200000"/>
              </a:lnSpc>
            </a:pPr>
            <a:r>
              <a:rPr lang="fa-IR" sz="2000" b="1" dirty="0" smtClean="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2" action="ppaction://hlinkfile"/>
              </a:rPr>
              <a:t>تحقق ماده 73 بند </a:t>
            </a:r>
            <a:r>
              <a:rPr lang="fa-IR" sz="2000" b="1" dirty="0" smtClean="0">
                <a:latin typeface="Adobe Arabic"/>
                <a:ea typeface="Adobe Arabic"/>
                <a:cs typeface="B Zar" panose="00000400000000000000" pitchFamily="2" charset="-78"/>
                <a:hlinkClick r:id="rId2" action="ppaction://hlinkfile"/>
              </a:rPr>
              <a:t>ب </a:t>
            </a:r>
            <a:endParaRPr lang="fa-IR" sz="2000" b="1" dirty="0">
              <a:latin typeface="Adobe Arabic"/>
              <a:ea typeface="Adobe Arabic"/>
              <a:cs typeface="B Zar" panose="00000400000000000000" pitchFamily="2" charset="-78"/>
            </a:endParaRPr>
          </a:p>
          <a:p>
            <a:pPr algn="just">
              <a:lnSpc>
                <a:spcPct val="200000"/>
              </a:lnSpc>
              <a:buFont typeface="Wingdings" pitchFamily="2" charset="2"/>
              <a:buChar char="ü"/>
            </a:pPr>
            <a:r>
              <a:rPr lang="fa-IR" sz="2000" dirty="0">
                <a:latin typeface="Adobe Arabic"/>
                <a:ea typeface="Adobe Arabic"/>
                <a:cs typeface="B Zar" panose="00000400000000000000" pitchFamily="2" charset="-78"/>
              </a:rPr>
              <a:t>اجرای مقاوم سازی لرزه ای 8 پل شیخ فضل اله-ستارخان، مدرس-حقانی، پل آزمایش، مبدل قم ،حکیم-کن، نواب-هلال احمر، نواب-امام خمینی و نواب- قزوین </a:t>
            </a:r>
            <a:r>
              <a:rPr lang="fa-IR" sz="2000" dirty="0" smtClean="0">
                <a:latin typeface="Adobe Arabic"/>
                <a:ea typeface="Adobe Arabic"/>
                <a:cs typeface="B Zar" panose="00000400000000000000" pitchFamily="2" charset="-78"/>
              </a:rPr>
              <a:t>؛</a:t>
            </a:r>
          </a:p>
          <a:p>
            <a:pPr algn="just">
              <a:lnSpc>
                <a:spcPct val="200000"/>
              </a:lnSpc>
              <a:buFont typeface="Wingdings" pitchFamily="2" charset="2"/>
              <a:buChar char="ü"/>
            </a:pPr>
            <a:r>
              <a:rPr lang="fa-IR" sz="2000" dirty="0" smtClean="0">
                <a:latin typeface="Adobe Arabic"/>
                <a:ea typeface="Adobe Arabic"/>
                <a:cs typeface="B Zar" panose="00000400000000000000" pitchFamily="2" charset="-78"/>
              </a:rPr>
              <a:t>انجام </a:t>
            </a:r>
            <a:r>
              <a:rPr lang="fa-IR" sz="2000" dirty="0">
                <a:latin typeface="Adobe Arabic"/>
                <a:ea typeface="Adobe Arabic"/>
                <a:cs typeface="B Zar" panose="00000400000000000000" pitchFamily="2" charset="-78"/>
              </a:rPr>
              <a:t>مقاوم سازی سازه ای 3 پل ستاری-هگمتانه ، فتح-دپو و بعثت-فدائیان طی سه سال برنامه </a:t>
            </a:r>
            <a:endParaRPr lang="fa-IR" sz="2000" dirty="0" smtClean="0">
              <a:latin typeface="Adobe Arabic"/>
              <a:ea typeface="Adobe Arabic"/>
              <a:cs typeface="B Zar" panose="00000400000000000000" pitchFamily="2" charset="-78"/>
            </a:endParaRPr>
          </a:p>
          <a:p>
            <a:pPr algn="just">
              <a:lnSpc>
                <a:spcPct val="200000"/>
              </a:lnSpc>
            </a:pPr>
            <a:r>
              <a:rPr lang="fa-IR" sz="2000" b="1" dirty="0" smtClean="0">
                <a:latin typeface="Adobe Arabic"/>
                <a:ea typeface="Adobe Arabic"/>
                <a:cs typeface="B Zar" panose="00000400000000000000" pitchFamily="2" charset="-78"/>
              </a:rPr>
              <a:t>در راستای </a:t>
            </a:r>
            <a:r>
              <a:rPr lang="fa-IR" sz="2000" b="1" dirty="0" smtClean="0">
                <a:latin typeface="Adobe Arabic"/>
                <a:ea typeface="Adobe Arabic"/>
                <a:cs typeface="B Zar" panose="00000400000000000000" pitchFamily="2" charset="-78"/>
                <a:hlinkClick r:id="rId3" action="ppaction://hlinkfile"/>
              </a:rPr>
              <a:t>تحقق ماده 77 </a:t>
            </a:r>
            <a:r>
              <a:rPr lang="fa-IR" sz="2000" b="1" dirty="0">
                <a:latin typeface="Adobe Arabic"/>
                <a:ea typeface="Adobe Arabic"/>
                <a:cs typeface="B Zar" panose="00000400000000000000" pitchFamily="2" charset="-78"/>
              </a:rPr>
              <a:t>	</a:t>
            </a:r>
            <a:endParaRPr lang="fa-IR" sz="2000" b="1" dirty="0" smtClean="0">
              <a:latin typeface="Adobe Arabic"/>
              <a:ea typeface="Adobe Arabic"/>
              <a:cs typeface="B Zar" panose="00000400000000000000" pitchFamily="2" charset="-78"/>
            </a:endParaRPr>
          </a:p>
          <a:p>
            <a:pPr marL="0" indent="0" algn="just">
              <a:lnSpc>
                <a:spcPct val="200000"/>
              </a:lnSpc>
              <a:buNone/>
            </a:pPr>
            <a:r>
              <a:rPr lang="fa-IR" sz="2000" dirty="0" smtClean="0">
                <a:latin typeface="Adobe Arabic"/>
                <a:ea typeface="Adobe Arabic"/>
                <a:cs typeface="B Zar" panose="00000400000000000000" pitchFamily="2" charset="-78"/>
              </a:rPr>
              <a:t>اجرا </a:t>
            </a:r>
            <a:r>
              <a:rPr lang="fa-IR" sz="2000" dirty="0">
                <a:latin typeface="Adobe Arabic"/>
                <a:ea typeface="Adobe Arabic"/>
                <a:cs typeface="B Zar" panose="00000400000000000000" pitchFamily="2" charset="-78"/>
              </a:rPr>
              <a:t>و اختتام پروژه مشترک با آژانس همکاری‏های بین‏المللی ژاپن (جایکا) با عنوان ظرفیت‏سازی در کاهش خطرپذیری سوانح و مدیریت بحران شهر تهران تا پایان سال 94 و پیگیری اجرایی شدن پروژه جدید همکاری با جایکا با عنوان افزایش تاب آوری شهری با توسعه و به روز رسانی برنامه‏های موجود در سال </a:t>
            </a:r>
            <a:r>
              <a:rPr lang="fa-IR" sz="2000" dirty="0" smtClean="0">
                <a:latin typeface="Adobe Arabic"/>
                <a:ea typeface="Adobe Arabic"/>
                <a:cs typeface="B Zar" panose="00000400000000000000" pitchFamily="2" charset="-78"/>
              </a:rPr>
              <a:t>95؛</a:t>
            </a:r>
            <a:endParaRPr lang="fa-IR" sz="2000" dirty="0">
              <a:latin typeface="Adobe Arabic"/>
              <a:ea typeface="Adobe Arabic"/>
              <a:cs typeface="B Zar" panose="00000400000000000000" pitchFamily="2" charset="-78"/>
            </a:endParaRPr>
          </a:p>
          <a:p>
            <a:pPr marL="0" indent="0" algn="just">
              <a:lnSpc>
                <a:spcPct val="200000"/>
              </a:lnSpc>
              <a:buNone/>
            </a:pPr>
            <a:endParaRPr lang="fa-IR" sz="2000" dirty="0">
              <a:latin typeface="Adobe Arabic"/>
              <a:ea typeface="Adobe Arabic"/>
              <a:cs typeface="B Zar" panose="00000400000000000000" pitchFamily="2" charset="-78"/>
            </a:endParaRPr>
          </a:p>
          <a:p>
            <a:pPr algn="just">
              <a:lnSpc>
                <a:spcPct val="200000"/>
              </a:lnSpc>
              <a:buFont typeface="Arial" panose="020B0604020202020204" pitchFamily="34" charset="0"/>
              <a:buChar char="•"/>
            </a:pPr>
            <a:endParaRPr lang="fa-IR" sz="2000" dirty="0">
              <a:latin typeface="Adobe Arabic"/>
              <a:ea typeface="Adobe Arabic"/>
              <a:cs typeface="B Zar" panose="00000400000000000000" pitchFamily="2" charset="-78"/>
            </a:endParaRPr>
          </a:p>
        </p:txBody>
      </p:sp>
      <p:sp>
        <p:nvSpPr>
          <p:cNvPr id="5" name="Title 1"/>
          <p:cNvSpPr txBox="1">
            <a:spLocks/>
          </p:cNvSpPr>
          <p:nvPr/>
        </p:nvSpPr>
        <p:spPr>
          <a:xfrm>
            <a:off x="762000" y="2907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ایمنی و مدیریت بحران</a:t>
            </a:r>
            <a:endParaRPr lang="en-US" sz="2400" b="1" dirty="0">
              <a:ln w="6600">
                <a:noFill/>
                <a:prstDash val="solid"/>
              </a:ln>
              <a:solidFill>
                <a:schemeClr val="tx1"/>
              </a:solidFill>
              <a:cs typeface="B Titr" pitchFamily="2" charset="-78"/>
            </a:endParaRPr>
          </a:p>
        </p:txBody>
      </p:sp>
      <p:sp>
        <p:nvSpPr>
          <p:cNvPr id="6" name="Action Button: Forward or Next 5">
            <a:hlinkClick r:id="" action="ppaction://hlinkshowjump?jump=nextslide" highlightClick="1"/>
          </p:cNvPr>
          <p:cNvSpPr/>
          <p:nvPr/>
        </p:nvSpPr>
        <p:spPr>
          <a:xfrm>
            <a:off x="1524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81</a:t>
            </a:fld>
            <a:endParaRPr lang="fa-IR"/>
          </a:p>
        </p:txBody>
      </p:sp>
    </p:spTree>
    <p:extLst>
      <p:ext uri="{BB962C8B-B14F-4D97-AF65-F5344CB8AC3E}">
        <p14:creationId xmlns:p14="http://schemas.microsoft.com/office/powerpoint/2010/main" val="2372274553"/>
      </p:ext>
    </p:extLst>
  </p:cSld>
  <p:clrMapOvr>
    <a:masterClrMapping/>
  </p:clrMapOvr>
  <p:transition spd="med" advClick="0">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624110"/>
            <a:ext cx="7315200" cy="1280890"/>
          </a:xfrm>
        </p:spPr>
        <p:txBody>
          <a:bodyPr>
            <a:normAutofit/>
          </a:bodyPr>
          <a:lstStyle/>
          <a:p>
            <a:pPr algn="ctr" rtl="0"/>
            <a:r>
              <a:rPr lang="fa-IR" sz="2000" dirty="0">
                <a:cs typeface="B Titr" panose="00000700000000000000" pitchFamily="2" charset="-78"/>
              </a:rPr>
              <a:t>جدول مهمترین اهداف کمی حوزه ماموریتی </a:t>
            </a:r>
            <a:endParaRPr lang="fa-IR" sz="2000" dirty="0"/>
          </a:p>
        </p:txBody>
      </p:sp>
      <p:graphicFrame>
        <p:nvGraphicFramePr>
          <p:cNvPr id="4" name="Table 3"/>
          <p:cNvGraphicFramePr>
            <a:graphicFrameLocks noGrp="1"/>
          </p:cNvGraphicFramePr>
          <p:nvPr>
            <p:extLst>
              <p:ext uri="{D42A27DB-BD31-4B8C-83A1-F6EECF244321}">
                <p14:modId xmlns:p14="http://schemas.microsoft.com/office/powerpoint/2010/main" val="1218644197"/>
              </p:ext>
            </p:extLst>
          </p:nvPr>
        </p:nvGraphicFramePr>
        <p:xfrm>
          <a:off x="228597" y="1524000"/>
          <a:ext cx="8686802" cy="5166751"/>
        </p:xfrm>
        <a:graphic>
          <a:graphicData uri="http://schemas.openxmlformats.org/drawingml/2006/table">
            <a:tbl>
              <a:tblPr rtl="1" firstRow="1" firstCol="1" bandRow="1">
                <a:tableStyleId>{5C22544A-7EE6-4342-B048-85BDC9FD1C3A}</a:tableStyleId>
              </a:tblPr>
              <a:tblGrid>
                <a:gridCol w="4337069"/>
                <a:gridCol w="896741"/>
                <a:gridCol w="1047608"/>
                <a:gridCol w="1202692"/>
                <a:gridCol w="1202692"/>
              </a:tblGrid>
              <a:tr h="641077">
                <a:tc>
                  <a:txBody>
                    <a:bodyPr/>
                    <a:lstStyle/>
                    <a:p>
                      <a:pPr algn="ctr" rtl="1">
                        <a:lnSpc>
                          <a:spcPct val="107000"/>
                        </a:lnSpc>
                        <a:spcBef>
                          <a:spcPts val="600"/>
                        </a:spcBef>
                        <a:spcAft>
                          <a:spcPts val="0"/>
                        </a:spcAft>
                      </a:pPr>
                      <a:r>
                        <a:rPr lang="ar-SA" sz="1400" dirty="0">
                          <a:effectLst/>
                          <a:cs typeface="B Zar" panose="00000400000000000000" pitchFamily="2" charset="-78"/>
                        </a:rPr>
                        <a:t>هدف کمی</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dirty="0">
                          <a:effectLst/>
                          <a:cs typeface="B Zar" panose="00000400000000000000" pitchFamily="2" charset="-78"/>
                        </a:rPr>
                        <a:t>واحد</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dirty="0">
                          <a:effectLst/>
                          <a:cs typeface="B Zar" panose="00000400000000000000" pitchFamily="2" charset="-78"/>
                        </a:rPr>
                        <a:t>هدف سال 1395</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dirty="0">
                          <a:effectLst/>
                          <a:cs typeface="B Zar" panose="00000400000000000000" pitchFamily="2" charset="-78"/>
                        </a:rPr>
                        <a:t>عملکرد سال</a:t>
                      </a:r>
                      <a:endParaRPr lang="en-US" sz="1800" dirty="0">
                        <a:effectLst/>
                        <a:cs typeface="B Zar" panose="00000400000000000000" pitchFamily="2" charset="-78"/>
                      </a:endParaRPr>
                    </a:p>
                    <a:p>
                      <a:pPr algn="ctr" rtl="1">
                        <a:lnSpc>
                          <a:spcPct val="107000"/>
                        </a:lnSpc>
                        <a:spcBef>
                          <a:spcPts val="600"/>
                        </a:spcBef>
                        <a:spcAft>
                          <a:spcPts val="0"/>
                        </a:spcAft>
                      </a:pPr>
                      <a:r>
                        <a:rPr lang="ar-SA" sz="1400" dirty="0">
                          <a:effectLst/>
                          <a:cs typeface="B Zar" panose="00000400000000000000" pitchFamily="2" charset="-78"/>
                        </a:rPr>
                        <a:t>1395</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dirty="0">
                          <a:effectLst/>
                          <a:cs typeface="B Zar" panose="00000400000000000000" pitchFamily="2" charset="-78"/>
                        </a:rPr>
                        <a:t>درصد تحقق هدف کمی </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solidFill>
                      <a:srgbClr val="F22A68"/>
                    </a:solidFill>
                  </a:tcPr>
                </a:tc>
              </a:tr>
              <a:tr h="369919">
                <a:tc>
                  <a:txBody>
                    <a:bodyPr/>
                    <a:lstStyle/>
                    <a:p>
                      <a:pPr algn="r" rtl="1">
                        <a:lnSpc>
                          <a:spcPct val="107000"/>
                        </a:lnSpc>
                        <a:spcBef>
                          <a:spcPts val="600"/>
                        </a:spcBef>
                        <a:spcAft>
                          <a:spcPts val="0"/>
                        </a:spcAft>
                      </a:pPr>
                      <a:r>
                        <a:rPr lang="ar-SA" sz="1400">
                          <a:effectLst/>
                          <a:cs typeface="B Zar" panose="00000400000000000000" pitchFamily="2" charset="-78"/>
                        </a:rPr>
                        <a:t>آموزش همگاني گروه‌هاي هدف خاص</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a:effectLst/>
                          <a:cs typeface="B Zar" panose="00000400000000000000" pitchFamily="2" charset="-78"/>
                        </a:rPr>
                        <a:t>تعداد</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200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192</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dirty="0">
                          <a:effectLst/>
                          <a:cs typeface="B Zar" panose="00000400000000000000" pitchFamily="2" charset="-78"/>
                        </a:rPr>
                        <a:t>93</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ar-SA" sz="1400">
                          <a:effectLst/>
                          <a:cs typeface="B Zar" panose="00000400000000000000" pitchFamily="2" charset="-78"/>
                        </a:rPr>
                        <a:t>برگزاري دوره‌هاي آموزش عمومي براي شهروندان (در سال)</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a:effectLst/>
                          <a:cs typeface="B Zar" panose="00000400000000000000" pitchFamily="2" charset="-78"/>
                        </a:rPr>
                        <a:t>تعداد</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2000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fa-IR" sz="1400" dirty="0" smtClean="0">
                          <a:effectLst/>
                          <a:cs typeface="B Zar" panose="00000400000000000000" pitchFamily="2" charset="-78"/>
                        </a:rPr>
                        <a:t>2850</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100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ar-SA" sz="1400" dirty="0">
                          <a:effectLst/>
                          <a:cs typeface="B Zar" panose="00000400000000000000" pitchFamily="2" charset="-78"/>
                        </a:rPr>
                        <a:t>پایگاه‏های پشتیبانی مدیریت بحران  درحال بهره­برداری</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a:effectLst/>
                          <a:cs typeface="B Zar" panose="00000400000000000000" pitchFamily="2" charset="-78"/>
                        </a:rPr>
                        <a:t>تعداد</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130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111</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85</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ar-SA" sz="1400">
                          <a:effectLst/>
                          <a:cs typeface="B Zar" panose="00000400000000000000" pitchFamily="2" charset="-78"/>
                        </a:rPr>
                        <a:t>ارتقای بانک جامع اطلاعات پايه مديريت بحران</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a:effectLst/>
                          <a:cs typeface="B Zar" panose="00000400000000000000" pitchFamily="2" charset="-78"/>
                        </a:rPr>
                        <a:t>درصد</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70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dirty="0">
                          <a:effectLst/>
                          <a:cs typeface="B Zar" panose="00000400000000000000" pitchFamily="2" charset="-78"/>
                        </a:rPr>
                        <a:t>55</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79</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ar-SA" sz="1400">
                          <a:effectLst/>
                          <a:cs typeface="B Zar" panose="00000400000000000000" pitchFamily="2" charset="-78"/>
                        </a:rPr>
                        <a:t>برنامه‌هاي پايدارسازي گروه‌هاي دوام</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a:effectLst/>
                          <a:cs typeface="B Zar" panose="00000400000000000000" pitchFamily="2" charset="-78"/>
                        </a:rPr>
                        <a:t>تعداد</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9,000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9770</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100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ar-SA" sz="1400">
                          <a:effectLst/>
                          <a:cs typeface="B Zar" panose="00000400000000000000" pitchFamily="2" charset="-78"/>
                        </a:rPr>
                        <a:t>تشكيل گروه‌هاي دوام (تجمعی)</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a:effectLst/>
                          <a:cs typeface="B Zar" panose="00000400000000000000" pitchFamily="2" charset="-78"/>
                        </a:rPr>
                        <a:t>تعداد</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dirty="0">
                          <a:effectLst/>
                          <a:cs typeface="B Zar" panose="00000400000000000000" pitchFamily="2" charset="-78"/>
                        </a:rPr>
                        <a:t>630</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640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100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ar-SA" sz="1400" dirty="0">
                          <a:effectLst/>
                          <a:cs typeface="B Zar" panose="00000400000000000000" pitchFamily="2" charset="-78"/>
                        </a:rPr>
                        <a:t>گروه‌هاي مديريت بحران ايجاد شده در اماكن حائز شرايط</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a:effectLst/>
                          <a:cs typeface="B Zar" panose="00000400000000000000" pitchFamily="2" charset="-78"/>
                        </a:rPr>
                        <a:t>تعداد</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2,000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2500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100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ar-SA" sz="1400">
                          <a:effectLst/>
                          <a:cs typeface="B Zar" panose="00000400000000000000" pitchFamily="2" charset="-78"/>
                        </a:rPr>
                        <a:t>مانورهای  تخلیه امن برگزار شده در مناطق 22گانه (در سال)</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a:effectLst/>
                          <a:cs typeface="B Zar" panose="00000400000000000000" pitchFamily="2" charset="-78"/>
                        </a:rPr>
                        <a:t>تعداد</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260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326</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a:effectLst/>
                          <a:cs typeface="B Zar" panose="00000400000000000000" pitchFamily="2" charset="-78"/>
                        </a:rPr>
                        <a:t>100</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ar-SA" sz="1400" dirty="0">
                          <a:effectLst/>
                          <a:cs typeface="B Zar" panose="00000400000000000000" pitchFamily="2" charset="-78"/>
                        </a:rPr>
                        <a:t>میانگین زمان رسیدن به محل آتش سوزی</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ar-SA" sz="1400">
                          <a:effectLst/>
                          <a:cs typeface="B Zar" panose="00000400000000000000" pitchFamily="2" charset="-78"/>
                        </a:rPr>
                        <a:t>دقیقه</a:t>
                      </a:r>
                      <a:endParaRPr lang="en-US" sz="1800" b="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dirty="0">
                          <a:effectLst/>
                          <a:cs typeface="B Zar" panose="00000400000000000000" pitchFamily="2" charset="-78"/>
                        </a:rPr>
                        <a:t>4:20</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4:11</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en-US" sz="1400" dirty="0">
                          <a:effectLst/>
                          <a:cs typeface="B Zar" panose="00000400000000000000" pitchFamily="2" charset="-78"/>
                        </a:rPr>
                        <a:t> </a:t>
                      </a:r>
                      <a:r>
                        <a:rPr lang="fa-IR" sz="1400" dirty="0" smtClean="0">
                          <a:effectLst/>
                          <a:cs typeface="B Zar" panose="00000400000000000000" pitchFamily="2" charset="-78"/>
                        </a:rPr>
                        <a:t>55</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ar-SA" sz="1400" kern="1200" dirty="0">
                          <a:effectLst/>
                          <a:cs typeface="B Zar" panose="00000400000000000000" pitchFamily="2" charset="-78"/>
                        </a:rPr>
                        <a:t>ایستگاه‏های آتش‏</a:t>
                      </a:r>
                      <a:r>
                        <a:rPr lang="ar-SA" sz="1400" kern="1200" dirty="0" smtClean="0">
                          <a:effectLst/>
                          <a:cs typeface="B Zar" panose="00000400000000000000" pitchFamily="2" charset="-78"/>
                        </a:rPr>
                        <a:t>نشانی</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solidFill>
                      <a:srgbClr val="F22A68"/>
                    </a:solidFill>
                  </a:tcPr>
                </a:tc>
                <a:tc>
                  <a:txBody>
                    <a:bodyPr/>
                    <a:lstStyle/>
                    <a:p>
                      <a:pPr algn="ctr" rtl="1">
                        <a:lnSpc>
                          <a:spcPct val="107000"/>
                        </a:lnSpc>
                        <a:spcBef>
                          <a:spcPts val="600"/>
                        </a:spcBef>
                        <a:spcAft>
                          <a:spcPts val="0"/>
                        </a:spcAft>
                      </a:pPr>
                      <a:r>
                        <a:rPr lang="ar-SA" sz="1400" kern="1200" dirty="0">
                          <a:effectLst/>
                          <a:cs typeface="B Zar" panose="00000400000000000000" pitchFamily="2" charset="-78"/>
                        </a:rPr>
                        <a:t>تعداد</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400" kern="1200" dirty="0">
                          <a:effectLst/>
                          <a:cs typeface="B Zar" panose="00000400000000000000" pitchFamily="2" charset="-78"/>
                        </a:rPr>
                        <a:t>134</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127</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95</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r>
              <a:tr h="319019">
                <a:tc>
                  <a:txBody>
                    <a:bodyPr/>
                    <a:lstStyle/>
                    <a:p>
                      <a:pPr algn="r" rtl="1">
                        <a:lnSpc>
                          <a:spcPct val="107000"/>
                        </a:lnSpc>
                        <a:spcBef>
                          <a:spcPts val="600"/>
                        </a:spcBef>
                        <a:spcAft>
                          <a:spcPts val="0"/>
                        </a:spcAft>
                      </a:pPr>
                      <a:r>
                        <a:rPr lang="fa-IR" sz="1400" dirty="0" smtClean="0">
                          <a:effectLst/>
                          <a:cs typeface="B Zar" panose="00000400000000000000" pitchFamily="2" charset="-78"/>
                        </a:rPr>
                        <a:t>تکمیل شبکه اصلی هدایت و مدیریت آبهای سطحی و احداث سرشاخه</a:t>
                      </a:r>
                      <a:r>
                        <a:rPr lang="fa-IR" sz="1400" baseline="0" dirty="0" smtClean="0">
                          <a:effectLst/>
                          <a:cs typeface="B Zar" panose="00000400000000000000" pitchFamily="2" charset="-78"/>
                        </a:rPr>
                        <a:t> </a:t>
                      </a:r>
                      <a:r>
                        <a:rPr lang="fa-IR" sz="1400" dirty="0" smtClean="0">
                          <a:effectLst/>
                          <a:cs typeface="B Zar" panose="00000400000000000000" pitchFamily="2" charset="-78"/>
                        </a:rPr>
                        <a:t>ها</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کیلومتر</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marL="0" algn="ct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525/5</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marL="0" algn="ct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515/1</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98</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r>
              <a:tr h="369919">
                <a:tc>
                  <a:txBody>
                    <a:bodyPr/>
                    <a:lstStyle/>
                    <a:p>
                      <a:pPr algn="r" rtl="1">
                        <a:lnSpc>
                          <a:spcPct val="107000"/>
                        </a:lnSpc>
                        <a:spcBef>
                          <a:spcPts val="600"/>
                        </a:spcBef>
                        <a:spcAft>
                          <a:spcPts val="0"/>
                        </a:spcAft>
                      </a:pPr>
                      <a:r>
                        <a:rPr lang="fa-IR" sz="1400" kern="1200" dirty="0" smtClean="0">
                          <a:effectLst/>
                          <a:cs typeface="B Zar" panose="00000400000000000000" pitchFamily="2" charset="-78"/>
                        </a:rPr>
                        <a:t>محلات دارای نقشه تخلیه امن </a:t>
                      </a:r>
                      <a:endParaRPr lang="en-US" sz="1400" b="0" kern="120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solidFill>
                      <a:srgbClr val="F22A68"/>
                    </a:solidFill>
                  </a:tcPr>
                </a:tc>
                <a:tc>
                  <a:txBody>
                    <a:bodyPr/>
                    <a:lstStyle/>
                    <a:p>
                      <a:pPr marL="0" algn="ct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تعداد</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marL="0" algn="ctr" defTabSz="457200" rtl="1" eaLnBrk="1" latinLnBrk="0" hangingPunct="1">
                        <a:lnSpc>
                          <a:spcPct val="107000"/>
                        </a:lnSpc>
                        <a:spcBef>
                          <a:spcPts val="600"/>
                        </a:spcBef>
                        <a:spcAft>
                          <a:spcPts val="0"/>
                        </a:spcAft>
                      </a:pPr>
                      <a:r>
                        <a:rPr lang="ar-SA" sz="1400" kern="1200" dirty="0">
                          <a:effectLst/>
                          <a:cs typeface="B Zar" panose="00000400000000000000" pitchFamily="2" charset="-78"/>
                        </a:rPr>
                        <a:t>374</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marL="0" algn="ctr" defTabSz="457200" rtl="1" eaLnBrk="1" latinLnBrk="0" hangingPunct="1">
                        <a:lnSpc>
                          <a:spcPct val="107000"/>
                        </a:lnSpc>
                        <a:spcBef>
                          <a:spcPts val="600"/>
                        </a:spcBef>
                        <a:spcAft>
                          <a:spcPts val="0"/>
                        </a:spcAft>
                      </a:pPr>
                      <a:r>
                        <a:rPr lang="ar-SA" sz="1400" kern="1200" dirty="0">
                          <a:effectLst/>
                          <a:cs typeface="B Zar" panose="00000400000000000000" pitchFamily="2" charset="-78"/>
                        </a:rPr>
                        <a:t>286</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76</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r>
            </a:tbl>
          </a:graphicData>
        </a:graphic>
      </p:graphicFrame>
      <p:sp>
        <p:nvSpPr>
          <p:cNvPr id="5" name="Rectangle 4"/>
          <p:cNvSpPr/>
          <p:nvPr/>
        </p:nvSpPr>
        <p:spPr>
          <a:xfrm>
            <a:off x="4590" y="0"/>
            <a:ext cx="9144000" cy="1447800"/>
          </a:xfrm>
          <a:prstGeom prst="rect">
            <a:avLst/>
          </a:prstGeom>
          <a:solidFill>
            <a:srgbClr val="F22A6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itle 1"/>
          <p:cNvSpPr txBox="1">
            <a:spLocks/>
          </p:cNvSpPr>
          <p:nvPr/>
        </p:nvSpPr>
        <p:spPr>
          <a:xfrm>
            <a:off x="457200" y="0"/>
            <a:ext cx="8229600" cy="1142999"/>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ln w="6600">
                  <a:noFill/>
                  <a:prstDash val="solid"/>
                </a:ln>
                <a:solidFill>
                  <a:schemeClr val="tx1"/>
                </a:solidFill>
                <a:cs typeface="B Titr" pitchFamily="2" charset="-78"/>
              </a:rPr>
              <a:t>جدول مهم ترین اهداف کمی حوزه مأموریتی ایمنی و مدیریت بحران</a:t>
            </a:r>
          </a:p>
          <a:p>
            <a:pPr algn="ctr" rtl="1"/>
            <a:endParaRPr lang="fa-IR" sz="2400" b="1" dirty="0">
              <a:ln w="6600">
                <a:noFill/>
                <a:prstDash val="solid"/>
              </a:ln>
              <a:solidFill>
                <a:schemeClr val="tx1"/>
              </a:solidFill>
              <a:cs typeface="B Titr" pitchFamily="2" charset="-78"/>
            </a:endParaRPr>
          </a:p>
        </p:txBody>
      </p:sp>
      <p:sp>
        <p:nvSpPr>
          <p:cNvPr id="8" name="Action Button: Return 7">
            <a:hlinkClick r:id="rId2"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8AF34D74-9CAA-4A47-A7FD-3A4E4E9E2722}" type="slidenum">
              <a:rPr lang="fa-IR" smtClean="0"/>
              <a:pPr/>
              <a:t>82</a:t>
            </a:fld>
            <a:endParaRPr lang="fa-IR"/>
          </a:p>
        </p:txBody>
      </p:sp>
    </p:spTree>
    <p:extLst>
      <p:ext uri="{BB962C8B-B14F-4D97-AF65-F5344CB8AC3E}">
        <p14:creationId xmlns:p14="http://schemas.microsoft.com/office/powerpoint/2010/main" val="1914410374"/>
      </p:ext>
    </p:extLst>
  </p:cSld>
  <p:clrMapOvr>
    <a:masterClrMapping/>
  </p:clrMapOvr>
  <p:transition spd="med" advClick="0">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p:txBody>
          <a:bodyPr>
            <a:normAutofit/>
          </a:bodyPr>
          <a:lstStyle/>
          <a:p>
            <a:r>
              <a:rPr lang="fa-IR" dirty="0">
                <a:cs typeface="B Titr" pitchFamily="2" charset="-78"/>
              </a:rPr>
              <a:t>فصل پنجم: </a:t>
            </a:r>
            <a:r>
              <a:rPr lang="fa-IR" dirty="0" smtClean="0">
                <a:cs typeface="B Titr" pitchFamily="2" charset="-78"/>
              </a:rPr>
              <a:t>مأموریت </a:t>
            </a:r>
            <a:r>
              <a:rPr lang="fa-IR" dirty="0">
                <a:cs typeface="B Titr" pitchFamily="2" charset="-78"/>
              </a:rPr>
              <a:t>شهرسازی و معماری</a:t>
            </a:r>
            <a:r>
              <a:rPr lang="en-US" dirty="0">
                <a:cs typeface="B Titr" pitchFamily="2" charset="-78"/>
              </a:rPr>
              <a:t/>
            </a:r>
            <a:br>
              <a:rPr lang="en-US" dirty="0">
                <a:cs typeface="B Titr" pitchFamily="2" charset="-78"/>
              </a:rPr>
            </a:br>
            <a:endParaRPr lang="en-US" dirty="0">
              <a:cs typeface="B Titr" pitchFamily="2" charset="-78"/>
            </a:endParaRPr>
          </a:p>
        </p:txBody>
      </p:sp>
      <p:pic>
        <p:nvPicPr>
          <p:cNvPr id="4" name="Picture 3" descr="C:\Users\user\Desktop\OTHERS\عکس\fff.png"/>
          <p:cNvPicPr/>
          <p:nvPr/>
        </p:nvPicPr>
        <p:blipFill rotWithShape="1">
          <a:blip r:embed="rId2" cstate="print">
            <a:extLst>
              <a:ext uri="{28A0092B-C50C-407E-A947-70E740481C1C}">
                <a14:useLocalDpi xmlns:a14="http://schemas.microsoft.com/office/drawing/2010/main" val="0"/>
              </a:ext>
            </a:extLst>
          </a:blip>
          <a:srcRect r="1830" b="11354"/>
          <a:stretch/>
        </p:blipFill>
        <p:spPr bwMode="auto">
          <a:xfrm>
            <a:off x="304800" y="2036765"/>
            <a:ext cx="6781800" cy="3250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6" name="Action Button: Return 5">
            <a:hlinkClick r:id="rId3"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Action Button: Forward or Next 6">
            <a:hlinkClick r:id="" action="ppaction://hlinkshowjump?jump=nextslide" highlightClick="1"/>
          </p:cNvPr>
          <p:cNvSpPr/>
          <p:nvPr/>
        </p:nvSpPr>
        <p:spPr>
          <a:xfrm>
            <a:off x="963150" y="5334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8AF34D74-9CAA-4A47-A7FD-3A4E4E9E2722}" type="slidenum">
              <a:rPr lang="fa-IR" smtClean="0"/>
              <a:pPr/>
              <a:t>83</a:t>
            </a:fld>
            <a:endParaRPr lang="fa-IR"/>
          </a:p>
        </p:txBody>
      </p:sp>
    </p:spTree>
    <p:extLst>
      <p:ext uri="{BB962C8B-B14F-4D97-AF65-F5344CB8AC3E}">
        <p14:creationId xmlns:p14="http://schemas.microsoft.com/office/powerpoint/2010/main" val="3407748104"/>
      </p:ext>
    </p:extLst>
  </p:cSld>
  <p:clrMapOvr>
    <a:masterClrMapping/>
  </p:clrMapOvr>
  <p:transition spd="med" advClick="0">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924799" cy="3733800"/>
          </a:xfrm>
          <a:solidFill>
            <a:schemeClr val="accent2">
              <a:lumMod val="40000"/>
              <a:lumOff val="60000"/>
            </a:schemeClr>
          </a:solidFill>
        </p:spPr>
        <p:txBody>
          <a:bodyPr>
            <a:normAutofit/>
          </a:bodyPr>
          <a:lstStyle/>
          <a:p>
            <a:pPr marL="0" indent="0" algn="just">
              <a:lnSpc>
                <a:spcPct val="150000"/>
              </a:lnSpc>
              <a:buNone/>
            </a:pPr>
            <a:r>
              <a:rPr lang="ar-SA" sz="1800" dirty="0">
                <a:cs typeface="B Zar" panose="00000400000000000000" pitchFamily="2" charset="-78"/>
              </a:rPr>
              <a:t>حوزه ماموریتی شهرسازی و معماری در برنامه پنج‏ساله دوم شهرداری تهران </a:t>
            </a:r>
            <a:r>
              <a:rPr lang="fa-IR" sz="1800" b="1" dirty="0" smtClean="0">
                <a:cs typeface="B Zar" panose="00000400000000000000" pitchFamily="2" charset="-78"/>
              </a:rPr>
              <a:t>دارای </a:t>
            </a:r>
            <a:r>
              <a:rPr lang="ar-SA" sz="1800" b="1" dirty="0" smtClean="0">
                <a:cs typeface="B Zar" panose="00000400000000000000" pitchFamily="2" charset="-78"/>
              </a:rPr>
              <a:t>10 </a:t>
            </a:r>
            <a:r>
              <a:rPr lang="ar-SA" sz="1800" b="1" dirty="0">
                <a:cs typeface="B Zar" panose="00000400000000000000" pitchFamily="2" charset="-78"/>
              </a:rPr>
              <a:t>ماده، 64 </a:t>
            </a:r>
            <a:r>
              <a:rPr lang="ar-SA" sz="1800" b="1" dirty="0" smtClean="0">
                <a:cs typeface="B Zar" panose="00000400000000000000" pitchFamily="2" charset="-78"/>
              </a:rPr>
              <a:t>بند</a:t>
            </a:r>
            <a:r>
              <a:rPr lang="fa-IR" sz="1800" b="1" dirty="0" smtClean="0">
                <a:cs typeface="B Zar" panose="00000400000000000000" pitchFamily="2" charset="-78"/>
              </a:rPr>
              <a:t> و71 هدف کمی و در قالب </a:t>
            </a:r>
            <a:r>
              <a:rPr lang="ar-SA" sz="1800" b="1" dirty="0" smtClean="0">
                <a:cs typeface="B Zar" panose="00000400000000000000" pitchFamily="2" charset="-78"/>
              </a:rPr>
              <a:t>5 </a:t>
            </a:r>
            <a:r>
              <a:rPr lang="ar-SA" sz="1800" b="1" dirty="0">
                <a:cs typeface="B Zar" panose="00000400000000000000" pitchFamily="2" charset="-78"/>
              </a:rPr>
              <a:t>بخش</a:t>
            </a:r>
            <a:r>
              <a:rPr lang="ar-SA" sz="1800" dirty="0">
                <a:cs typeface="B Zar" panose="00000400000000000000" pitchFamily="2" charset="-78"/>
              </a:rPr>
              <a:t>،</a:t>
            </a:r>
            <a:r>
              <a:rPr lang="ar-SA" sz="1800" dirty="0" smtClean="0">
                <a:cs typeface="B Zar" panose="00000400000000000000" pitchFamily="2" charset="-78"/>
              </a:rPr>
              <a:t> </a:t>
            </a:r>
            <a:r>
              <a:rPr lang="ar-SA" sz="1800" dirty="0">
                <a:cs typeface="B Zar" panose="00000400000000000000" pitchFamily="2" charset="-78"/>
              </a:rPr>
              <a:t>به شرح زیر می‏باشد:</a:t>
            </a:r>
            <a:endParaRPr lang="en-US" sz="1800" dirty="0">
              <a:cs typeface="B Zar" panose="00000400000000000000" pitchFamily="2" charset="-78"/>
            </a:endParaRPr>
          </a:p>
          <a:p>
            <a:pPr marL="0" lvl="0" indent="0" algn="just">
              <a:lnSpc>
                <a:spcPct val="150000"/>
              </a:lnSpc>
              <a:buNone/>
            </a:pPr>
            <a:r>
              <a:rPr lang="ar-SA" sz="1800" dirty="0">
                <a:cs typeface="B Zar" panose="00000400000000000000" pitchFamily="2" charset="-78"/>
              </a:rPr>
              <a:t>بخش پانزدهم: برنامه محوري در انتظام بخشي به كالبد و فضاي شهري تهران؛</a:t>
            </a:r>
            <a:endParaRPr lang="en-US" sz="1800" dirty="0">
              <a:cs typeface="B Zar" panose="00000400000000000000" pitchFamily="2" charset="-78"/>
            </a:endParaRPr>
          </a:p>
          <a:p>
            <a:pPr marL="0" lvl="0" indent="0" algn="just">
              <a:lnSpc>
                <a:spcPct val="150000"/>
              </a:lnSpc>
              <a:buNone/>
            </a:pPr>
            <a:r>
              <a:rPr lang="ar-SA" sz="1800" dirty="0">
                <a:cs typeface="B Zar" panose="00000400000000000000" pitchFamily="2" charset="-78"/>
              </a:rPr>
              <a:t>بخش شانزدهم: نظارت و كنترل ساخت­وساز در شهر و حريم تهران؛</a:t>
            </a:r>
            <a:endParaRPr lang="en-US" sz="1800" dirty="0">
              <a:cs typeface="B Zar" panose="00000400000000000000" pitchFamily="2" charset="-78"/>
            </a:endParaRPr>
          </a:p>
          <a:p>
            <a:pPr marL="0" lvl="0" indent="0" algn="just">
              <a:lnSpc>
                <a:spcPct val="150000"/>
              </a:lnSpc>
              <a:buNone/>
            </a:pPr>
            <a:r>
              <a:rPr lang="ar-SA" sz="1800" dirty="0">
                <a:cs typeface="B Zar" panose="00000400000000000000" pitchFamily="2" charset="-78"/>
              </a:rPr>
              <a:t>بخش هفدهم: بهسازي، نوسازي و بازسازي بافت‏هاي فرسوده شهري؛</a:t>
            </a:r>
            <a:endParaRPr lang="en-US" sz="1800" dirty="0">
              <a:cs typeface="B Zar" panose="00000400000000000000" pitchFamily="2" charset="-78"/>
            </a:endParaRPr>
          </a:p>
          <a:p>
            <a:pPr marL="0" lvl="0" indent="0" algn="just">
              <a:lnSpc>
                <a:spcPct val="150000"/>
              </a:lnSpc>
              <a:buNone/>
            </a:pPr>
            <a:r>
              <a:rPr lang="ar-SA" sz="1800" dirty="0">
                <a:cs typeface="B Zar" panose="00000400000000000000" pitchFamily="2" charset="-78"/>
              </a:rPr>
              <a:t>بخش هجدهم: احيا و بازنمايي هويت ايراني- اسلامي در منظر شهر تهران و</a:t>
            </a:r>
            <a:endParaRPr lang="en-US" sz="1800" dirty="0">
              <a:cs typeface="B Zar" panose="00000400000000000000" pitchFamily="2" charset="-78"/>
            </a:endParaRPr>
          </a:p>
          <a:p>
            <a:pPr marL="0" lvl="0" indent="0" algn="just">
              <a:lnSpc>
                <a:spcPct val="150000"/>
              </a:lnSpc>
              <a:buNone/>
            </a:pPr>
            <a:r>
              <a:rPr lang="ar-SA" sz="1800" dirty="0">
                <a:cs typeface="B Zar" panose="00000400000000000000" pitchFamily="2" charset="-78"/>
              </a:rPr>
              <a:t>بخش نوزدهم: توسعه عرصه‏هاي عمومي و فضاهاي فرهنگي ‌ـ ‌اقتصادي شهر تهران در ابعاد شهري، ملي و جهاني</a:t>
            </a:r>
            <a:endParaRPr lang="en-US" sz="1800" dirty="0">
              <a:cs typeface="B Zar" panose="00000400000000000000" pitchFamily="2" charset="-78"/>
            </a:endParaRPr>
          </a:p>
          <a:p>
            <a:pPr marL="0" indent="0" algn="just">
              <a:lnSpc>
                <a:spcPct val="150000"/>
              </a:lnSpc>
              <a:buNone/>
            </a:pPr>
            <a:endParaRPr lang="fa-IR" sz="1800" dirty="0">
              <a:cs typeface="B Zar" panose="00000400000000000000" pitchFamily="2" charset="-78"/>
            </a:endParaRPr>
          </a:p>
        </p:txBody>
      </p:sp>
      <p:sp>
        <p:nvSpPr>
          <p:cNvPr id="4" name="Rectangle 3"/>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800" b="1" dirty="0" smtClean="0">
                <a:solidFill>
                  <a:schemeClr val="tx1"/>
                </a:solidFill>
                <a:cs typeface="B Nazanin" panose="00000400000000000000" pitchFamily="2" charset="-78"/>
              </a:rPr>
              <a:t>ساختار حوزه مأموریتی شهرسازی و معماری</a:t>
            </a:r>
            <a:endParaRPr lang="fa-IR" sz="2800" b="1" dirty="0">
              <a:solidFill>
                <a:schemeClr val="tx1"/>
              </a:solidFill>
              <a:cs typeface="B Nazanin" panose="00000400000000000000"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84</a:t>
            </a:fld>
            <a:endParaRPr lang="fa-IR"/>
          </a:p>
        </p:txBody>
      </p:sp>
    </p:spTree>
    <p:extLst>
      <p:ext uri="{BB962C8B-B14F-4D97-AF65-F5344CB8AC3E}">
        <p14:creationId xmlns:p14="http://schemas.microsoft.com/office/powerpoint/2010/main" val="132618674"/>
      </p:ext>
    </p:extLst>
  </p:cSld>
  <p:clrMapOvr>
    <a:masterClrMapping/>
  </p:clrMapOvr>
  <p:transition spd="med" advClick="0">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685800" y="147860"/>
            <a:ext cx="8276302" cy="1280890"/>
          </a:xfrm>
        </p:spPr>
        <p:txBody>
          <a:bodyPr>
            <a:noAutofit/>
          </a:bodyPr>
          <a:lstStyle/>
          <a:p>
            <a:pPr lvl="0" algn="r" rtl="0"/>
            <a:r>
              <a:rPr lang="ar-SA" sz="2400" b="1" dirty="0">
                <a:cs typeface="B Titr" pitchFamily="2" charset="-78"/>
              </a:rPr>
              <a:t>بخش پانزدهم: برنامه محوري در انتظام بخشي به كالبد و فضاي شهري تهران</a:t>
            </a:r>
            <a:endParaRPr lang="en-US" sz="2400" dirty="0">
              <a:cs typeface="B Titr" pitchFamily="2" charset="-78"/>
            </a:endParaRPr>
          </a:p>
        </p:txBody>
      </p:sp>
      <p:sp>
        <p:nvSpPr>
          <p:cNvPr id="3" name="Content Placeholder 2"/>
          <p:cNvSpPr>
            <a:spLocks noGrp="1"/>
          </p:cNvSpPr>
          <p:nvPr>
            <p:ph idx="1"/>
          </p:nvPr>
        </p:nvSpPr>
        <p:spPr>
          <a:xfrm>
            <a:off x="838200" y="1752600"/>
            <a:ext cx="7971503" cy="4572000"/>
          </a:xfrm>
        </p:spPr>
        <p:txBody>
          <a:bodyPr>
            <a:normAutofit/>
          </a:bodyPr>
          <a:lstStyle/>
          <a:p>
            <a:pPr marL="0" indent="0" algn="just">
              <a:lnSpc>
                <a:spcPct val="160000"/>
              </a:lnSpc>
              <a:buNone/>
            </a:pPr>
            <a:r>
              <a:rPr lang="ar-SA" sz="2000" dirty="0">
                <a:cs typeface="B Zar" pitchFamily="2" charset="-78"/>
              </a:rPr>
              <a:t>این بخش از مهمترین بخش‏های این حوزه به شمار می‏آید و </a:t>
            </a:r>
            <a:r>
              <a:rPr lang="ar-SA" sz="2000" b="1" dirty="0">
                <a:cs typeface="B Zar" pitchFamily="2" charset="-78"/>
              </a:rPr>
              <a:t>شامل 4 ماده، 17 بند و 16 هدف کمی </a:t>
            </a:r>
            <a:r>
              <a:rPr lang="ar-SA" sz="2000" dirty="0">
                <a:cs typeface="B Zar" pitchFamily="2" charset="-78"/>
              </a:rPr>
              <a:t>می‏باشد. </a:t>
            </a:r>
          </a:p>
          <a:p>
            <a:pPr marL="0" indent="0" algn="just">
              <a:lnSpc>
                <a:spcPct val="160000"/>
              </a:lnSpc>
              <a:buNone/>
            </a:pPr>
            <a:r>
              <a:rPr lang="ar-SA" sz="2000" dirty="0">
                <a:cs typeface="B Zar" pitchFamily="2" charset="-78"/>
              </a:rPr>
              <a:t>در راستای برنامه محوري در انتظام بخشي به كالبد و فضاي شهري تهران شهرداری موظف است نسبت به تهیه، تصویب و اجرای طرح‏های موضعی و موضوعی ذیل طرح‏های جامع وتفصیلی، نظارت بر حسن اجرای طرح‏های جامع و تفصیلی شهر تهران و پيگيري تصويب و عملياتي‏ شدن کلیه طرح‌هاي تهیه شده حريم را به انجام برساند.</a:t>
            </a:r>
          </a:p>
          <a:p>
            <a:pPr marL="0" indent="0" algn="just">
              <a:lnSpc>
                <a:spcPct val="160000"/>
              </a:lnSpc>
              <a:buNone/>
            </a:pPr>
            <a:r>
              <a:rPr lang="fa-IR" sz="2000" dirty="0" smtClean="0">
                <a:cs typeface="B Zar" pitchFamily="2" charset="-78"/>
              </a:rPr>
              <a:t>از مهمترین اقدامات و عملکردهایی که در راستای تحقق مواد، احکام واهداف کمی مربوط به این بخش صورت پذیرفته است به شرح ذیل می باشد: </a:t>
            </a:r>
            <a:endParaRPr lang="fa-IR" sz="2000" dirty="0">
              <a:cs typeface="B Zar"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85</a:t>
            </a:fld>
            <a:endParaRPr lang="fa-IR"/>
          </a:p>
        </p:txBody>
      </p:sp>
    </p:spTree>
    <p:extLst>
      <p:ext uri="{BB962C8B-B14F-4D97-AF65-F5344CB8AC3E}">
        <p14:creationId xmlns:p14="http://schemas.microsoft.com/office/powerpoint/2010/main" val="2083506490"/>
      </p:ext>
    </p:extLst>
  </p:cSld>
  <p:clrMapOvr>
    <a:masterClrMapping/>
  </p:clrMapOvr>
  <p:transition spd="med" advClick="0">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28600" y="1600200"/>
            <a:ext cx="8622924" cy="4803994"/>
          </a:xfrm>
          <a:noFill/>
        </p:spPr>
        <p:txBody>
          <a:bodyPr>
            <a:noAutofit/>
          </a:bodyPr>
          <a:lstStyle/>
          <a:p>
            <a:pPr marL="0" indent="0" algn="just">
              <a:lnSpc>
                <a:spcPct val="150000"/>
              </a:lnSpc>
              <a:spcAft>
                <a:spcPts val="1200"/>
              </a:spcAft>
              <a:buNone/>
            </a:pPr>
            <a:r>
              <a:rPr lang="fa-IR" sz="2000" b="1" dirty="0" smtClean="0">
                <a:latin typeface="Adobe Arabic"/>
                <a:ea typeface="Adobe Arabic"/>
                <a:cs typeface="B Zar" panose="00000400000000000000" pitchFamily="2" charset="-78"/>
              </a:rPr>
              <a:t>در راستای </a:t>
            </a:r>
            <a:r>
              <a:rPr lang="fa-IR" sz="2000" b="1" dirty="0" smtClean="0">
                <a:latin typeface="Adobe Arabic"/>
                <a:ea typeface="Adobe Arabic"/>
                <a:cs typeface="B Zar" panose="00000400000000000000" pitchFamily="2" charset="-78"/>
                <a:hlinkClick r:id="rId2" action="ppaction://hlinkfile"/>
              </a:rPr>
              <a:t>تحقق ماده 86 – بند ب </a:t>
            </a:r>
            <a:endParaRPr lang="fa-IR" sz="2000" b="1" dirty="0" smtClean="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2000" dirty="0" smtClean="0">
                <a:latin typeface="Adobe Arabic"/>
                <a:ea typeface="Adobe Arabic"/>
                <a:cs typeface="B Zar" panose="00000400000000000000" pitchFamily="2" charset="-78"/>
              </a:rPr>
              <a:t>تهیه </a:t>
            </a:r>
            <a:r>
              <a:rPr lang="fa-IR" sz="2000" dirty="0">
                <a:latin typeface="Adobe Arabic"/>
                <a:ea typeface="Adobe Arabic"/>
                <a:cs typeface="B Zar" panose="00000400000000000000" pitchFamily="2" charset="-78"/>
              </a:rPr>
              <a:t>و تکمیل و تصویب طرح ساماندهی اراضی موسوم به بوستان ولایت در کمیسیون ماده پنج و ارسال به شورایعالی شهرسازی و </a:t>
            </a:r>
            <a:r>
              <a:rPr lang="fa-IR" sz="2000" dirty="0" smtClean="0">
                <a:latin typeface="Adobe Arabic"/>
                <a:ea typeface="Adobe Arabic"/>
                <a:cs typeface="B Zar" panose="00000400000000000000" pitchFamily="2" charset="-78"/>
              </a:rPr>
              <a:t>معماری؛</a:t>
            </a:r>
          </a:p>
          <a:p>
            <a:pPr marL="0" indent="0" algn="just">
              <a:lnSpc>
                <a:spcPct val="150000"/>
              </a:lnSpc>
              <a:spcAft>
                <a:spcPts val="1200"/>
              </a:spcAft>
              <a:buNone/>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3" action="ppaction://hlinkfile"/>
              </a:rPr>
              <a:t>تحقق ماده 86 – بند </a:t>
            </a:r>
            <a:r>
              <a:rPr lang="fa-IR" sz="2000" b="1" dirty="0" smtClean="0">
                <a:latin typeface="Adobe Arabic"/>
                <a:ea typeface="Adobe Arabic"/>
                <a:cs typeface="B Zar" panose="00000400000000000000" pitchFamily="2" charset="-78"/>
                <a:hlinkClick r:id="rId3" action="ppaction://hlinkfile"/>
              </a:rPr>
              <a:t>چ</a:t>
            </a:r>
            <a:endParaRPr lang="fa-IR" sz="2000" b="1" dirty="0">
              <a:latin typeface="Adobe Arabic"/>
              <a:ea typeface="Adobe Arabic"/>
              <a:cs typeface="B Zar" panose="00000400000000000000" pitchFamily="2" charset="-78"/>
            </a:endParaRPr>
          </a:p>
          <a:p>
            <a:pPr marL="446088" indent="-446088" algn="just">
              <a:lnSpc>
                <a:spcPct val="150000"/>
              </a:lnSpc>
              <a:spcAft>
                <a:spcPts val="1200"/>
              </a:spcAft>
              <a:buFont typeface="Wingdings" panose="05000000000000000000" pitchFamily="2" charset="2"/>
              <a:buChar char="ü"/>
            </a:pPr>
            <a:r>
              <a:rPr lang="fa-IR" sz="2000" dirty="0" smtClean="0">
                <a:latin typeface="Adobe Arabic"/>
                <a:ea typeface="Adobe Arabic"/>
                <a:cs typeface="B Zar" panose="00000400000000000000" pitchFamily="2" charset="-78"/>
              </a:rPr>
              <a:t>تدوین </a:t>
            </a:r>
            <a:r>
              <a:rPr lang="fa-IR" sz="2000" dirty="0">
                <a:latin typeface="Adobe Arabic"/>
                <a:ea typeface="Adobe Arabic"/>
                <a:cs typeface="B Zar" panose="00000400000000000000" pitchFamily="2" charset="-78"/>
              </a:rPr>
              <a:t>راهنما و دستورالعمل نحوه برنامه‏ریزی و طراحی پروژه‏های بزرگ مقیاس شهرسازی و ترافیکی و آماده‏سازی جهت ارسال به کمیسیون ماده </a:t>
            </a:r>
            <a:r>
              <a:rPr lang="fa-IR" sz="2000" dirty="0" smtClean="0">
                <a:latin typeface="Adobe Arabic"/>
                <a:ea typeface="Adobe Arabic"/>
                <a:cs typeface="B Zar" panose="00000400000000000000" pitchFamily="2" charset="-78"/>
              </a:rPr>
              <a:t>پنج؛</a:t>
            </a:r>
            <a:endParaRPr lang="fa-IR" sz="2000" dirty="0">
              <a:latin typeface="Adobe Arabic"/>
              <a:ea typeface="Adobe Arabic"/>
              <a:cs typeface="B Zar" panose="00000400000000000000" pitchFamily="2" charset="-78"/>
            </a:endParaRPr>
          </a:p>
          <a:p>
            <a:pPr marL="446088" indent="-446088" algn="just">
              <a:lnSpc>
                <a:spcPct val="150000"/>
              </a:lnSpc>
              <a:spcAft>
                <a:spcPts val="1200"/>
              </a:spcAft>
              <a:buFont typeface="Wingdings" panose="05000000000000000000" pitchFamily="2" charset="2"/>
              <a:buChar char="ü"/>
            </a:pPr>
            <a:r>
              <a:rPr lang="fa-IR" sz="2000" dirty="0" smtClean="0">
                <a:latin typeface="Adobe Arabic"/>
                <a:ea typeface="Adobe Arabic"/>
                <a:cs typeface="B Zar" panose="00000400000000000000" pitchFamily="2" charset="-78"/>
              </a:rPr>
              <a:t>تهیه </a:t>
            </a:r>
            <a:r>
              <a:rPr lang="fa-IR" sz="2000" dirty="0">
                <a:latin typeface="Adobe Arabic"/>
                <a:ea typeface="Adobe Arabic"/>
                <a:cs typeface="B Zar" panose="00000400000000000000" pitchFamily="2" charset="-78"/>
              </a:rPr>
              <a:t>و تکمیل طرح تدوین برنامه ساماندهی و تامین خدمات طرح تفصیلی  و ارسال به مراجع </a:t>
            </a:r>
            <a:r>
              <a:rPr lang="fa-IR" sz="2000" dirty="0" smtClean="0">
                <a:latin typeface="Adobe Arabic"/>
                <a:ea typeface="Adobe Arabic"/>
                <a:cs typeface="B Zar" panose="00000400000000000000" pitchFamily="2" charset="-78"/>
              </a:rPr>
              <a:t>تصویبی؛</a:t>
            </a:r>
            <a:endParaRPr lang="fa-IR" sz="2000" dirty="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شهرسازی و معماری</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86</a:t>
            </a:fld>
            <a:endParaRPr lang="fa-IR"/>
          </a:p>
        </p:txBody>
      </p:sp>
    </p:spTree>
    <p:extLst>
      <p:ext uri="{BB962C8B-B14F-4D97-AF65-F5344CB8AC3E}">
        <p14:creationId xmlns:p14="http://schemas.microsoft.com/office/powerpoint/2010/main" val="3112086612"/>
      </p:ext>
    </p:extLst>
  </p:cSld>
  <p:clrMapOvr>
    <a:masterClrMapping/>
  </p:clrMapOvr>
  <p:transition spd="med" advClick="0">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228600" y="1752600"/>
            <a:ext cx="8622924" cy="4651594"/>
          </a:xfrm>
          <a:noFill/>
        </p:spPr>
        <p:txBody>
          <a:bodyPr>
            <a:noAutofit/>
          </a:bodyPr>
          <a:lstStyle/>
          <a:p>
            <a:pPr marL="0" indent="0" algn="just">
              <a:lnSpc>
                <a:spcPct val="150000"/>
              </a:lnSpc>
              <a:spcAft>
                <a:spcPts val="1200"/>
              </a:spcAft>
              <a:buNone/>
            </a:pPr>
            <a:r>
              <a:rPr lang="fa-IR" sz="2000" b="1" dirty="0" smtClean="0">
                <a:latin typeface="Adobe Arabic"/>
                <a:ea typeface="Adobe Arabic"/>
                <a:cs typeface="B Zar" panose="00000400000000000000" pitchFamily="2" charset="-78"/>
              </a:rPr>
              <a:t>در راستای </a:t>
            </a:r>
            <a:r>
              <a:rPr lang="fa-IR" sz="2000" b="1" dirty="0" smtClean="0">
                <a:latin typeface="Adobe Arabic"/>
                <a:ea typeface="Adobe Arabic"/>
                <a:cs typeface="B Zar" panose="00000400000000000000" pitchFamily="2" charset="-78"/>
                <a:hlinkClick r:id="rId2" action="ppaction://hlinkfile"/>
              </a:rPr>
              <a:t>تحقق ماده 88</a:t>
            </a:r>
            <a:endParaRPr lang="fa-IR" sz="2000" b="1" dirty="0" smtClean="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dirty="0">
                <a:latin typeface="Adobe Arabic"/>
                <a:ea typeface="Adobe Arabic"/>
                <a:cs typeface="B Zar" panose="00000400000000000000" pitchFamily="2" charset="-78"/>
              </a:rPr>
              <a:t>	</a:t>
            </a:r>
            <a:r>
              <a:rPr lang="fa-IR" sz="2000" dirty="0">
                <a:latin typeface="Adobe Arabic"/>
                <a:ea typeface="Adobe Arabic"/>
                <a:cs typeface="B Zar" panose="00000400000000000000" pitchFamily="2" charset="-78"/>
              </a:rPr>
              <a:t>تهیه و تکمیل طرح راهبردی فضاهای زیرسطحی </a:t>
            </a:r>
            <a:r>
              <a:rPr lang="fa-IR" sz="2000" dirty="0" smtClean="0">
                <a:latin typeface="Adobe Arabic"/>
                <a:ea typeface="Adobe Arabic"/>
                <a:cs typeface="B Zar" panose="00000400000000000000" pitchFamily="2" charset="-78"/>
              </a:rPr>
              <a:t>و </a:t>
            </a:r>
            <a:r>
              <a:rPr lang="fa-IR" sz="2000" dirty="0">
                <a:latin typeface="Adobe Arabic"/>
                <a:ea typeface="Adobe Arabic"/>
                <a:cs typeface="B Zar" panose="00000400000000000000" pitchFamily="2" charset="-78"/>
              </a:rPr>
              <a:t>ارسال به کمیسیون ماده پنج جهت </a:t>
            </a:r>
            <a:r>
              <a:rPr lang="fa-IR" sz="2000" dirty="0" smtClean="0">
                <a:latin typeface="Adobe Arabic"/>
                <a:ea typeface="Adobe Arabic"/>
                <a:cs typeface="B Zar" panose="00000400000000000000" pitchFamily="2" charset="-78"/>
              </a:rPr>
              <a:t>تصویب؛</a:t>
            </a:r>
            <a:endParaRPr lang="fa-IR" sz="2000"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2000" dirty="0">
                <a:latin typeface="Adobe Arabic"/>
                <a:ea typeface="Adobe Arabic"/>
                <a:cs typeface="B Zar" panose="00000400000000000000" pitchFamily="2" charset="-78"/>
              </a:rPr>
              <a:t>	تهیه و تکمیل مطالعات مفهومی دو پروژه صادقیه و </a:t>
            </a:r>
            <a:r>
              <a:rPr lang="fa-IR" sz="2000" dirty="0" smtClean="0">
                <a:latin typeface="Adobe Arabic"/>
                <a:ea typeface="Adobe Arabic"/>
                <a:cs typeface="B Zar" panose="00000400000000000000" pitchFamily="2" charset="-78"/>
              </a:rPr>
              <a:t>هفت تیر </a:t>
            </a:r>
            <a:r>
              <a:rPr lang="fa-IR" sz="2000" dirty="0">
                <a:latin typeface="Adobe Arabic"/>
                <a:ea typeface="Adobe Arabic"/>
                <a:cs typeface="B Zar" panose="00000400000000000000" pitchFamily="2" charset="-78"/>
              </a:rPr>
              <a:t>و تصویب طرح مفهومی میدان </a:t>
            </a:r>
            <a:r>
              <a:rPr lang="fa-IR" sz="2000" dirty="0" smtClean="0">
                <a:latin typeface="Adobe Arabic"/>
                <a:ea typeface="Adobe Arabic"/>
                <a:cs typeface="B Zar" panose="00000400000000000000" pitchFamily="2" charset="-78"/>
              </a:rPr>
              <a:t>ونک؛</a:t>
            </a:r>
          </a:p>
          <a:p>
            <a:pPr marL="0" indent="0" algn="just">
              <a:lnSpc>
                <a:spcPct val="150000"/>
              </a:lnSpc>
              <a:spcAft>
                <a:spcPts val="1200"/>
              </a:spcAft>
              <a:buNone/>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3" action="ppaction://hlinkfile"/>
              </a:rPr>
              <a:t>تحقق ماده </a:t>
            </a:r>
            <a:r>
              <a:rPr lang="fa-IR" sz="2000" b="1" dirty="0" smtClean="0">
                <a:latin typeface="Adobe Arabic"/>
                <a:ea typeface="Adobe Arabic"/>
                <a:cs typeface="B Zar" panose="00000400000000000000" pitchFamily="2" charset="-78"/>
                <a:hlinkClick r:id="rId3" action="ppaction://hlinkfile"/>
              </a:rPr>
              <a:t>89 بند الف و ب</a:t>
            </a:r>
            <a:endParaRPr lang="fa-IR" sz="2000" b="1"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2000" dirty="0" smtClean="0">
                <a:latin typeface="Adobe Arabic"/>
                <a:ea typeface="Adobe Arabic"/>
                <a:cs typeface="B Zar" panose="00000400000000000000" pitchFamily="2" charset="-78"/>
              </a:rPr>
              <a:t>تهیه </a:t>
            </a:r>
            <a:r>
              <a:rPr lang="fa-IR" sz="2000" dirty="0">
                <a:latin typeface="Adobe Arabic"/>
                <a:ea typeface="Adobe Arabic"/>
                <a:cs typeface="B Zar" panose="00000400000000000000" pitchFamily="2" charset="-78"/>
              </a:rPr>
              <a:t>و تکمیل سه پروژه با عناوین طرح کمر بند سبز شهر تهران، تدقیق مرز محدوده حریم شهر تهران ، اجرای طرح حریم باغ در خصوص حفاظت و صيانت از حريم تهران در طی سه سال برنامه (در مرحله تهیه لایحه) </a:t>
            </a:r>
            <a:r>
              <a:rPr lang="fa-IR" sz="2000" dirty="0" smtClean="0">
                <a:latin typeface="Adobe Arabic"/>
                <a:ea typeface="Adobe Arabic"/>
                <a:cs typeface="B Zar" panose="00000400000000000000" pitchFamily="2" charset="-78"/>
              </a:rPr>
              <a:t>؛</a:t>
            </a:r>
            <a:endParaRPr lang="fa-IR" sz="2000"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endParaRPr lang="fa-IR" sz="2000" dirty="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شهرسازی و معماری</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87</a:t>
            </a:fld>
            <a:endParaRPr lang="fa-IR"/>
          </a:p>
        </p:txBody>
      </p:sp>
    </p:spTree>
    <p:extLst>
      <p:ext uri="{BB962C8B-B14F-4D97-AF65-F5344CB8AC3E}">
        <p14:creationId xmlns:p14="http://schemas.microsoft.com/office/powerpoint/2010/main" val="3820350173"/>
      </p:ext>
    </p:extLst>
  </p:cSld>
  <p:clrMapOvr>
    <a:masterClrMapping/>
  </p:clrMapOvr>
  <p:transition spd="med" advClick="0">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1028701" y="166910"/>
            <a:ext cx="7162800" cy="1280890"/>
          </a:xfrm>
        </p:spPr>
        <p:txBody>
          <a:bodyPr>
            <a:noAutofit/>
          </a:bodyPr>
          <a:lstStyle/>
          <a:p>
            <a:pPr algn="r" rtl="0"/>
            <a:r>
              <a:rPr lang="ar-SA" sz="2400" dirty="0">
                <a:cs typeface="B Titr" panose="00000700000000000000" pitchFamily="2" charset="-78"/>
              </a:rPr>
              <a:t>بخش شانزدهم: نظارت و كنترل ساخت و ساز در شهر و حريم تهران</a:t>
            </a:r>
            <a:endParaRPr lang="fa-IR" sz="2400" dirty="0">
              <a:cs typeface="B Titr" panose="00000700000000000000" pitchFamily="2" charset="-78"/>
            </a:endParaRPr>
          </a:p>
        </p:txBody>
      </p:sp>
      <p:sp>
        <p:nvSpPr>
          <p:cNvPr id="4" name="Content Placeholder 3"/>
          <p:cNvSpPr>
            <a:spLocks noGrp="1"/>
          </p:cNvSpPr>
          <p:nvPr>
            <p:ph idx="1"/>
          </p:nvPr>
        </p:nvSpPr>
        <p:spPr>
          <a:xfrm>
            <a:off x="685801" y="1828800"/>
            <a:ext cx="7848600" cy="4724400"/>
          </a:xfrm>
        </p:spPr>
        <p:txBody>
          <a:bodyPr>
            <a:noAutofit/>
          </a:bodyPr>
          <a:lstStyle/>
          <a:p>
            <a:pPr marL="0" indent="0" algn="just">
              <a:lnSpc>
                <a:spcPct val="150000"/>
              </a:lnSpc>
              <a:buNone/>
            </a:pPr>
            <a:r>
              <a:rPr lang="fa-IR" sz="2000" dirty="0">
                <a:cs typeface="B Zar" panose="00000400000000000000" pitchFamily="2" charset="-78"/>
              </a:rPr>
              <a:t>این بخش </a:t>
            </a:r>
            <a:r>
              <a:rPr lang="fa-IR" sz="2000" b="1" dirty="0">
                <a:cs typeface="B Zar" panose="00000400000000000000" pitchFamily="2" charset="-78"/>
              </a:rPr>
              <a:t>شامل 2 ماده، 15 بند و 19 هدف کمی </a:t>
            </a:r>
            <a:r>
              <a:rPr lang="fa-IR" sz="2000" dirty="0">
                <a:cs typeface="B Zar" panose="00000400000000000000" pitchFamily="2" charset="-78"/>
              </a:rPr>
              <a:t>می‏باشد. مهمترین موضوعات این بخش تفاهمات با سازمان نظام مهندسی در خصوص نظارت و كنترل ساخت­وساز در شهر تهران و حریم آن و تغییر روند و بهبود فرآیند صدور پروانه و گواهی‏های ساختمانی می‏باشد.</a:t>
            </a:r>
            <a:endParaRPr lang="en-US" sz="2000" dirty="0">
              <a:cs typeface="B Zar" panose="00000400000000000000" pitchFamily="2" charset="-78"/>
            </a:endParaRPr>
          </a:p>
          <a:p>
            <a:pPr marL="0" indent="0" algn="just">
              <a:lnSpc>
                <a:spcPct val="150000"/>
              </a:lnSpc>
              <a:buNone/>
            </a:pPr>
            <a:r>
              <a:rPr lang="fa-IR" sz="2000" dirty="0">
                <a:cs typeface="B Zar" panose="00000400000000000000" pitchFamily="2" charset="-78"/>
              </a:rPr>
              <a:t>شهرداری موظف است در خصوص نظارت و کنترل ساخت­وساز در شهر و حریم تهران همكاري و تفاهم با سازمان نظام مهندسي ساختمان در برقراري سازوكارهاي رعايت كامل ضوابط و مقررات ملي ساختمان، استقرار سازوكارهاي نظارتی ويژه بر سیما و منظر كليه ساخت‏و‏سازهاي انجام شده توسط شهرداري، سازمان‏هاي عمومي، دولتي و خصوصي، تدوین سازوکارهای استفاده از انرژی‏های نو در ساختمان‏های شهر تهران، بهبود فرآیند و هوشمندسازی صدور انواع پروانه و گواهی‏های ساختمانی و افزايش طول عمر مفيد ساختمان‏هاي احداثی از طريق تعبيه ساز وكارهاي نظارتي لازم را به انجام برساند.</a:t>
            </a:r>
            <a:endParaRPr lang="en-US" sz="2000" dirty="0">
              <a:cs typeface="B Zar" panose="00000400000000000000" pitchFamily="2" charset="-78"/>
            </a:endParaRPr>
          </a:p>
          <a:p>
            <a:pPr marL="0" indent="0" algn="just">
              <a:lnSpc>
                <a:spcPct val="150000"/>
              </a:lnSpc>
              <a:buNone/>
            </a:pPr>
            <a:endParaRPr lang="fa-IR" sz="2000" dirty="0">
              <a:cs typeface="B Zar" panose="00000400000000000000" pitchFamily="2" charset="-78"/>
            </a:endParaRPr>
          </a:p>
        </p:txBody>
      </p:sp>
      <p:sp>
        <p:nvSpPr>
          <p:cNvPr id="6" name="Action Button: Forward or Next 5">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88</a:t>
            </a:fld>
            <a:endParaRPr lang="fa-IR"/>
          </a:p>
        </p:txBody>
      </p:sp>
    </p:spTree>
    <p:extLst>
      <p:ext uri="{BB962C8B-B14F-4D97-AF65-F5344CB8AC3E}">
        <p14:creationId xmlns:p14="http://schemas.microsoft.com/office/powerpoint/2010/main" val="3019363152"/>
      </p:ext>
    </p:extLst>
  </p:cSld>
  <p:clrMapOvr>
    <a:masterClrMapping/>
  </p:clrMapOvr>
  <p:transition spd="med" advClick="0">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04800" y="1676400"/>
            <a:ext cx="8622924" cy="4270594"/>
          </a:xfrm>
          <a:noFill/>
        </p:spPr>
        <p:txBody>
          <a:bodyPr>
            <a:noAutofit/>
          </a:bodyPr>
          <a:lstStyle/>
          <a:p>
            <a:pPr marL="0" indent="0" algn="just">
              <a:lnSpc>
                <a:spcPct val="150000"/>
              </a:lnSpc>
              <a:spcAft>
                <a:spcPts val="1200"/>
              </a:spcAft>
              <a:buNone/>
            </a:pPr>
            <a:r>
              <a:rPr lang="fa-IR" sz="2000" b="1" dirty="0" smtClean="0">
                <a:latin typeface="Adobe Arabic"/>
                <a:ea typeface="Adobe Arabic"/>
                <a:cs typeface="B Zar" panose="00000400000000000000" pitchFamily="2" charset="-78"/>
              </a:rPr>
              <a:t>درراستای </a:t>
            </a:r>
            <a:r>
              <a:rPr lang="fa-IR" sz="2000" b="1" dirty="0" smtClean="0">
                <a:latin typeface="Adobe Arabic"/>
                <a:ea typeface="Adobe Arabic"/>
                <a:cs typeface="B Zar" panose="00000400000000000000" pitchFamily="2" charset="-78"/>
                <a:hlinkClick r:id="rId2" action="ppaction://hlinkfile"/>
              </a:rPr>
              <a:t>تحقق ماده 90- بند پ</a:t>
            </a:r>
            <a:endParaRPr lang="fa-IR" sz="2000" b="1" dirty="0" smtClean="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2000" dirty="0" smtClean="0">
                <a:latin typeface="Adobe Arabic"/>
                <a:ea typeface="Adobe Arabic"/>
                <a:cs typeface="B Zar" panose="00000400000000000000" pitchFamily="2" charset="-78"/>
              </a:rPr>
              <a:t>تهیه و تدوین لایحه اصلاحیه اخذ عوارض از ساختمان های نیمه کاره و ارسال به شورای اسلامی شهر تهران؛</a:t>
            </a:r>
          </a:p>
          <a:p>
            <a:pPr marL="0" indent="0" algn="just">
              <a:lnSpc>
                <a:spcPct val="150000"/>
              </a:lnSpc>
              <a:spcAft>
                <a:spcPts val="1200"/>
              </a:spcAft>
              <a:buNone/>
            </a:pPr>
            <a:r>
              <a:rPr lang="fa-IR" sz="2000" b="1" dirty="0" smtClean="0">
                <a:latin typeface="Adobe Arabic"/>
                <a:ea typeface="Adobe Arabic"/>
                <a:cs typeface="B Zar" panose="00000400000000000000" pitchFamily="2" charset="-78"/>
              </a:rPr>
              <a:t>در راستای </a:t>
            </a:r>
            <a:r>
              <a:rPr lang="fa-IR" sz="2000" b="1" dirty="0" smtClean="0">
                <a:latin typeface="Adobe Arabic"/>
                <a:ea typeface="Adobe Arabic"/>
                <a:cs typeface="B Zar" panose="00000400000000000000" pitchFamily="2" charset="-78"/>
                <a:hlinkClick r:id="rId2" action="ppaction://hlinkfile"/>
              </a:rPr>
              <a:t>تحقق ماده 90- بند ت </a:t>
            </a:r>
            <a:endParaRPr lang="fa-IR" sz="2000" b="1" dirty="0" smtClean="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2000" dirty="0" smtClean="0">
                <a:latin typeface="Adobe Arabic"/>
                <a:ea typeface="Adobe Arabic"/>
                <a:cs typeface="B Zar" panose="00000400000000000000" pitchFamily="2" charset="-78"/>
              </a:rPr>
              <a:t>آغاز به انجام پروژه برون‌سپاري بازديد دوره‌اي ساخت و ساز از جمله ضوابط مقررات ملي ساختمان و نظارت بر عملكرد شركت‌هاي فني و آزمايشگاهي  در سال 93 و ادامه انجام آن تا پایان سال 95؛</a:t>
            </a:r>
          </a:p>
          <a:p>
            <a:pPr marL="0" indent="0" algn="just">
              <a:lnSpc>
                <a:spcPct val="150000"/>
              </a:lnSpc>
              <a:spcAft>
                <a:spcPts val="1200"/>
              </a:spcAft>
              <a:buNone/>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3" action="ppaction://hlinkfile"/>
              </a:rPr>
              <a:t>تحقق ماده 90- </a:t>
            </a:r>
            <a:r>
              <a:rPr lang="fa-IR" sz="2000" b="1" dirty="0" smtClean="0">
                <a:latin typeface="Adobe Arabic"/>
                <a:ea typeface="Adobe Arabic"/>
                <a:cs typeface="B Zar" panose="00000400000000000000" pitchFamily="2" charset="-78"/>
                <a:hlinkClick r:id="rId3" action="ppaction://hlinkfile"/>
              </a:rPr>
              <a:t>بندچ</a:t>
            </a:r>
            <a:endParaRPr lang="fa-IR" sz="2000" b="1"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2000" dirty="0" smtClean="0">
                <a:latin typeface="Adobe Arabic"/>
                <a:ea typeface="Adobe Arabic"/>
                <a:cs typeface="B Zar" panose="00000400000000000000" pitchFamily="2" charset="-78"/>
              </a:rPr>
              <a:t>تشکیل </a:t>
            </a:r>
            <a:r>
              <a:rPr lang="fa-IR" sz="2000" dirty="0">
                <a:latin typeface="Adobe Arabic"/>
                <a:ea typeface="Adobe Arabic"/>
                <a:cs typeface="B Zar" panose="00000400000000000000" pitchFamily="2" charset="-78"/>
              </a:rPr>
              <a:t>كميته بررسي نماي بناهاي شاخص و بسيار شاخص به صورت مستمر جهت نظارت بر سیما و منظر کلیه </a:t>
            </a:r>
            <a:r>
              <a:rPr lang="fa-IR" sz="2000" dirty="0" smtClean="0">
                <a:latin typeface="Adobe Arabic"/>
                <a:ea typeface="Adobe Arabic"/>
                <a:cs typeface="B Zar" panose="00000400000000000000" pitchFamily="2" charset="-78"/>
              </a:rPr>
              <a:t>ساختمان ها؛</a:t>
            </a:r>
            <a:endParaRPr lang="fa-IR" sz="2000"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endParaRPr lang="fa-IR" sz="2000" dirty="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شهرسازی و معماری</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89</a:t>
            </a:fld>
            <a:endParaRPr lang="fa-IR"/>
          </a:p>
        </p:txBody>
      </p:sp>
    </p:spTree>
    <p:extLst>
      <p:ext uri="{BB962C8B-B14F-4D97-AF65-F5344CB8AC3E}">
        <p14:creationId xmlns:p14="http://schemas.microsoft.com/office/powerpoint/2010/main" val="91912119"/>
      </p:ext>
    </p:extLst>
  </p:cSld>
  <p:clrMapOvr>
    <a:masterClrMapping/>
  </p:clrMapOvr>
  <p:transition spd="med"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90" y="0"/>
            <a:ext cx="9144000" cy="1447800"/>
          </a:xfrm>
          <a:prstGeom prst="rect">
            <a:avLst/>
          </a:prstGeom>
          <a:solidFill>
            <a:srgbClr val="FF6699">
              <a:alpha val="36000"/>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1234348" y="34813"/>
            <a:ext cx="7886700" cy="1325563"/>
          </a:xfrm>
        </p:spPr>
        <p:txBody>
          <a:bodyPr/>
          <a:lstStyle/>
          <a:p>
            <a:pPr rtl="1"/>
            <a:r>
              <a:rPr lang="fa-IR" dirty="0" smtClean="0">
                <a:cs typeface="B Nazanin" pitchFamily="2" charset="-78"/>
              </a:rPr>
              <a:t>تدوین و ابلاغ جدول سازمان اجرایی برنامه</a:t>
            </a:r>
            <a:endParaRPr lang="en-US" dirty="0">
              <a:cs typeface="B Nazanin" pitchFamily="2" charset="-78"/>
            </a:endParaRPr>
          </a:p>
        </p:txBody>
      </p:sp>
      <p:sp>
        <p:nvSpPr>
          <p:cNvPr id="3" name="Content Placeholder 2"/>
          <p:cNvSpPr>
            <a:spLocks noGrp="1"/>
          </p:cNvSpPr>
          <p:nvPr>
            <p:ph idx="1"/>
          </p:nvPr>
        </p:nvSpPr>
        <p:spPr/>
        <p:txBody>
          <a:bodyPr/>
          <a:lstStyle/>
          <a:p>
            <a:pPr marL="0" indent="0">
              <a:buNone/>
            </a:pPr>
            <a:r>
              <a:rPr lang="fa-IR" dirty="0" smtClean="0"/>
              <a:t>  </a:t>
            </a:r>
            <a:endParaRPr lang="en-US" dirty="0"/>
          </a:p>
        </p:txBody>
      </p:sp>
      <p:sp>
        <p:nvSpPr>
          <p:cNvPr id="4" name="Rectangle 3"/>
          <p:cNvSpPr/>
          <p:nvPr/>
        </p:nvSpPr>
        <p:spPr>
          <a:xfrm>
            <a:off x="6571205" y="2015939"/>
            <a:ext cx="2235757" cy="837361"/>
          </a:xfrm>
          <a:prstGeom prst="rect">
            <a:avLst/>
          </a:prstGeom>
          <a:solidFill>
            <a:schemeClr val="bg2">
              <a:lumMod val="75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lIns="65306" tIns="32653" rIns="65306" bIns="32653" rtlCol="0" anchor="ctr"/>
          <a:lstStyle/>
          <a:p>
            <a:pPr algn="ctr" rtl="1"/>
            <a:r>
              <a:rPr lang="fa-IR" sz="1400" dirty="0">
                <a:solidFill>
                  <a:schemeClr val="tx1"/>
                </a:solidFill>
                <a:cs typeface="B Nazanin" pitchFamily="2" charset="-78"/>
              </a:rPr>
              <a:t>مکاتبه اول با معاونت ها و ارسال جدول الزامات اجرایی برنامه جهت تکمیل در تاریخ 93/5/30</a:t>
            </a:r>
            <a:endParaRPr lang="en-US" sz="1100" dirty="0">
              <a:solidFill>
                <a:schemeClr val="tx1"/>
              </a:solidFill>
              <a:cs typeface="B Nazanin" pitchFamily="2" charset="-78"/>
            </a:endParaRPr>
          </a:p>
        </p:txBody>
      </p:sp>
      <p:sp>
        <p:nvSpPr>
          <p:cNvPr id="5" name="Rectangle 4"/>
          <p:cNvSpPr/>
          <p:nvPr/>
        </p:nvSpPr>
        <p:spPr>
          <a:xfrm>
            <a:off x="6571205" y="2995659"/>
            <a:ext cx="2219011" cy="816429"/>
          </a:xfrm>
          <a:prstGeom prst="rect">
            <a:avLst/>
          </a:prstGeom>
          <a:solidFill>
            <a:schemeClr val="bg2">
              <a:lumMod val="75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lIns="65306" tIns="32653" rIns="65306" bIns="32653" rtlCol="0" anchor="ctr"/>
          <a:lstStyle/>
          <a:p>
            <a:pPr algn="ctr" rtl="1"/>
            <a:r>
              <a:rPr lang="fa-IR" sz="1400" dirty="0">
                <a:solidFill>
                  <a:schemeClr val="tx1"/>
                </a:solidFill>
                <a:cs typeface="B Nazanin" pitchFamily="2" charset="-78"/>
              </a:rPr>
              <a:t>مکاتبه دوم با معاونت ها و ارسال جدول الزامات اجرایی برنامه جهت تکمیل در تاریخ 93/6/14</a:t>
            </a:r>
            <a:endParaRPr lang="en-US" sz="1400" dirty="0">
              <a:solidFill>
                <a:schemeClr val="tx1"/>
              </a:solidFill>
              <a:cs typeface="B Nazanin" pitchFamily="2" charset="-78"/>
            </a:endParaRPr>
          </a:p>
        </p:txBody>
      </p:sp>
      <p:sp>
        <p:nvSpPr>
          <p:cNvPr id="6" name="Rectangle 5"/>
          <p:cNvSpPr/>
          <p:nvPr/>
        </p:nvSpPr>
        <p:spPr>
          <a:xfrm>
            <a:off x="6567017" y="3952352"/>
            <a:ext cx="2219011" cy="870857"/>
          </a:xfrm>
          <a:prstGeom prst="rect">
            <a:avLst/>
          </a:prstGeom>
          <a:solidFill>
            <a:schemeClr val="bg2">
              <a:lumMod val="75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lIns="65306" tIns="32653" rIns="65306" bIns="32653" rtlCol="0" anchor="ctr"/>
          <a:lstStyle/>
          <a:p>
            <a:pPr algn="ctr" rtl="1"/>
            <a:r>
              <a:rPr lang="fa-IR" sz="1400" dirty="0">
                <a:solidFill>
                  <a:schemeClr val="tx1"/>
                </a:solidFill>
                <a:cs typeface="B Nazanin" pitchFamily="2" charset="-78"/>
              </a:rPr>
              <a:t>مکاتبه سوم با معاونت ها و ارسال </a:t>
            </a:r>
            <a:r>
              <a:rPr lang="fa-IR" sz="1400" b="1" dirty="0">
                <a:solidFill>
                  <a:srgbClr val="FF0000"/>
                </a:solidFill>
                <a:cs typeface="B Nazanin" pitchFamily="2" charset="-78"/>
              </a:rPr>
              <a:t>جدول الزامات اجرایی </a:t>
            </a:r>
            <a:r>
              <a:rPr lang="fa-IR" sz="1400" dirty="0">
                <a:solidFill>
                  <a:schemeClr val="tx1"/>
                </a:solidFill>
                <a:cs typeface="B Nazanin" pitchFamily="2" charset="-78"/>
              </a:rPr>
              <a:t>برنامه جهت تکمیل در تاریخ 93/7/12</a:t>
            </a:r>
            <a:endParaRPr lang="en-US" sz="1400" dirty="0">
              <a:solidFill>
                <a:schemeClr val="tx1"/>
              </a:solidFill>
              <a:cs typeface="B Nazanin" pitchFamily="2" charset="-78"/>
            </a:endParaRPr>
          </a:p>
        </p:txBody>
      </p:sp>
      <p:sp>
        <p:nvSpPr>
          <p:cNvPr id="7" name="Rounded Rectangle 6"/>
          <p:cNvSpPr/>
          <p:nvPr/>
        </p:nvSpPr>
        <p:spPr>
          <a:xfrm>
            <a:off x="2667000" y="1822529"/>
            <a:ext cx="3429000" cy="136071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rtl="1"/>
            <a:r>
              <a:rPr lang="fa-IR" sz="2000" dirty="0">
                <a:solidFill>
                  <a:schemeClr val="tx1"/>
                </a:solidFill>
                <a:cs typeface="B Nazanin" pitchFamily="2" charset="-78"/>
              </a:rPr>
              <a:t>برگزاری 10 جلسه با کارگروه های هشت گانه  در اداره کل برنامه و بودجه و بیش از 422 نفر ساعت کار کارشناسی از تاریخ 93/6/31 لغایت 93/7/6</a:t>
            </a:r>
            <a:endParaRPr lang="en-US" sz="2000" dirty="0">
              <a:solidFill>
                <a:schemeClr val="tx1"/>
              </a:solidFill>
              <a:cs typeface="B Nazanin" pitchFamily="2" charset="-78"/>
            </a:endParaRPr>
          </a:p>
        </p:txBody>
      </p:sp>
      <p:sp>
        <p:nvSpPr>
          <p:cNvPr id="8" name="Rectangle 7"/>
          <p:cNvSpPr/>
          <p:nvPr/>
        </p:nvSpPr>
        <p:spPr>
          <a:xfrm>
            <a:off x="2558143" y="3812088"/>
            <a:ext cx="3646714" cy="146957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fa-IR" sz="2000" dirty="0">
                <a:solidFill>
                  <a:schemeClr val="bg1"/>
                </a:solidFill>
                <a:cs typeface="B Nazanin" pitchFamily="2" charset="-78"/>
                <a:hlinkClick r:id="rId2" action="ppaction://hlinkfile"/>
              </a:rPr>
              <a:t>تدوین جدول الزامات اجرایی به تفکیک مجری و همکار برای هر حکم برنامه</a:t>
            </a:r>
            <a:endParaRPr lang="en-US" sz="2000" dirty="0">
              <a:solidFill>
                <a:schemeClr val="bg1"/>
              </a:solidFill>
              <a:cs typeface="B Nazanin" pitchFamily="2" charset="-78"/>
            </a:endParaRPr>
          </a:p>
        </p:txBody>
      </p:sp>
      <p:cxnSp>
        <p:nvCxnSpPr>
          <p:cNvPr id="10" name="Elbow Connector 9"/>
          <p:cNvCxnSpPr>
            <a:stCxn id="6" idx="2"/>
            <a:endCxn id="8" idx="3"/>
          </p:cNvCxnSpPr>
          <p:nvPr/>
        </p:nvCxnSpPr>
        <p:spPr>
          <a:xfrm rot="5400000" flipH="1">
            <a:off x="6802522" y="3949209"/>
            <a:ext cx="276335" cy="1471666"/>
          </a:xfrm>
          <a:prstGeom prst="bentConnector4">
            <a:avLst>
              <a:gd name="adj1" fmla="val -82726"/>
              <a:gd name="adj2" fmla="val 87696"/>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7" idx="2"/>
            <a:endCxn id="8" idx="0"/>
          </p:cNvCxnSpPr>
          <p:nvPr/>
        </p:nvCxnSpPr>
        <p:spPr>
          <a:xfrm>
            <a:off x="4381500" y="3183243"/>
            <a:ext cx="0" cy="6288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3" name="Rectangle 32"/>
          <p:cNvSpPr/>
          <p:nvPr/>
        </p:nvSpPr>
        <p:spPr>
          <a:xfrm>
            <a:off x="187779" y="1727769"/>
            <a:ext cx="1741714" cy="3452056"/>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fa-IR" sz="2300" dirty="0">
                <a:solidFill>
                  <a:schemeClr val="tx1"/>
                </a:solidFill>
                <a:cs typeface="B Nazanin" pitchFamily="2" charset="-78"/>
              </a:rPr>
              <a:t>ابلاغ احکام </a:t>
            </a:r>
            <a:r>
              <a:rPr lang="fa-IR" sz="2300" b="1" dirty="0">
                <a:solidFill>
                  <a:schemeClr val="tx1"/>
                </a:solidFill>
                <a:cs typeface="B Nazanin" pitchFamily="2" charset="-78"/>
              </a:rPr>
              <a:t>روسای کارگروه های هشت گانه </a:t>
            </a:r>
            <a:r>
              <a:rPr lang="fa-IR" sz="2300" dirty="0">
                <a:solidFill>
                  <a:schemeClr val="tx1"/>
                </a:solidFill>
                <a:cs typeface="B Nazanin" pitchFamily="2" charset="-78"/>
              </a:rPr>
              <a:t>از سوی معاون محترم برنامه ریزی و </a:t>
            </a:r>
          </a:p>
          <a:p>
            <a:pPr algn="ctr" rtl="1"/>
            <a:r>
              <a:rPr lang="fa-IR" sz="2300" dirty="0">
                <a:solidFill>
                  <a:schemeClr val="tx1"/>
                </a:solidFill>
                <a:cs typeface="B Nazanin" pitchFamily="2" charset="-78"/>
              </a:rPr>
              <a:t>توسعه شهری</a:t>
            </a:r>
          </a:p>
          <a:p>
            <a:pPr algn="ctr" rtl="1"/>
            <a:r>
              <a:rPr lang="fa-IR" sz="2300" dirty="0">
                <a:solidFill>
                  <a:schemeClr val="tx1"/>
                </a:solidFill>
                <a:cs typeface="B Nazanin" pitchFamily="2" charset="-78"/>
              </a:rPr>
              <a:t>در تاریخ93/6/26</a:t>
            </a:r>
            <a:r>
              <a:rPr lang="fa-IR" dirty="0" smtClean="0">
                <a:cs typeface="B Nazanin" pitchFamily="2" charset="-78"/>
              </a:rPr>
              <a:t> </a:t>
            </a:r>
            <a:endParaRPr lang="en-US" dirty="0">
              <a:cs typeface="B Nazanin" pitchFamily="2" charset="-78"/>
            </a:endParaRPr>
          </a:p>
        </p:txBody>
      </p:sp>
      <p:cxnSp>
        <p:nvCxnSpPr>
          <p:cNvPr id="35" name="Elbow Connector 34"/>
          <p:cNvCxnSpPr>
            <a:stCxn id="33" idx="3"/>
            <a:endCxn id="7" idx="1"/>
          </p:cNvCxnSpPr>
          <p:nvPr/>
        </p:nvCxnSpPr>
        <p:spPr>
          <a:xfrm flipV="1">
            <a:off x="1929493" y="2502886"/>
            <a:ext cx="737507" cy="950911"/>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14" name="Picture 1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9339" b="22194"/>
          <a:stretch/>
        </p:blipFill>
        <p:spPr>
          <a:xfrm>
            <a:off x="-1" y="5371080"/>
            <a:ext cx="9144001" cy="1486920"/>
          </a:xfrm>
          <a:prstGeom prst="rect">
            <a:avLst/>
          </a:prstGeom>
        </p:spPr>
      </p:pic>
      <p:sp>
        <p:nvSpPr>
          <p:cNvPr id="16" name="Action Button: Forward or Next 15">
            <a:hlinkClick r:id="" action="ppaction://hlinkshowjump?jump=nextslide" highlightClick="1"/>
          </p:cNvPr>
          <p:cNvSpPr/>
          <p:nvPr/>
        </p:nvSpPr>
        <p:spPr>
          <a:xfrm>
            <a:off x="978128" y="337645"/>
            <a:ext cx="698272" cy="772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Slide Number Placeholder 10"/>
          <p:cNvSpPr>
            <a:spLocks noGrp="1"/>
          </p:cNvSpPr>
          <p:nvPr>
            <p:ph type="sldNum" sz="quarter" idx="12"/>
          </p:nvPr>
        </p:nvSpPr>
        <p:spPr/>
        <p:txBody>
          <a:bodyPr/>
          <a:lstStyle/>
          <a:p>
            <a:fld id="{8AF34D74-9CAA-4A47-A7FD-3A4E4E9E2722}" type="slidenum">
              <a:rPr lang="fa-IR" smtClean="0"/>
              <a:pPr/>
              <a:t>9</a:t>
            </a:fld>
            <a:endParaRPr lang="fa-IR"/>
          </a:p>
        </p:txBody>
      </p:sp>
    </p:spTree>
    <p:extLst>
      <p:ext uri="{BB962C8B-B14F-4D97-AF65-F5344CB8AC3E}">
        <p14:creationId xmlns:p14="http://schemas.microsoft.com/office/powerpoint/2010/main" val="439388950"/>
      </p:ext>
    </p:extLst>
  </p:cSld>
  <p:clrMapOvr>
    <a:masterClrMapping/>
  </p:clrMapOvr>
  <p:transition spd="med" advClick="0">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914399" y="170720"/>
            <a:ext cx="7543799" cy="1280890"/>
          </a:xfrm>
        </p:spPr>
        <p:txBody>
          <a:bodyPr>
            <a:normAutofit/>
          </a:bodyPr>
          <a:lstStyle/>
          <a:p>
            <a:pPr algn="r" rtl="0"/>
            <a:r>
              <a:rPr lang="ar-SA" sz="2400" dirty="0">
                <a:cs typeface="B Titr" panose="00000700000000000000" pitchFamily="2" charset="-78"/>
              </a:rPr>
              <a:t>بخش هفدهم: بهسازي، نوسازي و بازسازي بافت‏هاي فرسوده شهري</a:t>
            </a:r>
            <a:endParaRPr lang="fa-IR" sz="2400" dirty="0">
              <a:cs typeface="B Titr" panose="00000700000000000000" pitchFamily="2" charset="-78"/>
            </a:endParaRPr>
          </a:p>
        </p:txBody>
      </p:sp>
      <p:sp>
        <p:nvSpPr>
          <p:cNvPr id="3" name="Content Placeholder 2"/>
          <p:cNvSpPr>
            <a:spLocks noGrp="1"/>
          </p:cNvSpPr>
          <p:nvPr>
            <p:ph idx="1"/>
          </p:nvPr>
        </p:nvSpPr>
        <p:spPr>
          <a:xfrm>
            <a:off x="609600" y="1905000"/>
            <a:ext cx="8153399" cy="4572000"/>
          </a:xfrm>
        </p:spPr>
        <p:txBody>
          <a:bodyPr>
            <a:noAutofit/>
          </a:bodyPr>
          <a:lstStyle/>
          <a:p>
            <a:pPr marL="0" indent="0" algn="just">
              <a:lnSpc>
                <a:spcPct val="150000"/>
              </a:lnSpc>
              <a:buNone/>
            </a:pPr>
            <a:r>
              <a:rPr lang="fa-IR" sz="2000" dirty="0">
                <a:cs typeface="B Zar" panose="00000400000000000000" pitchFamily="2" charset="-78"/>
              </a:rPr>
              <a:t>این بخش </a:t>
            </a:r>
            <a:r>
              <a:rPr lang="fa-IR" sz="2000" b="1" dirty="0">
                <a:cs typeface="B Zar" panose="00000400000000000000" pitchFamily="2" charset="-78"/>
              </a:rPr>
              <a:t>شامل یک ماده،12 بند و 12 هدف کمی</a:t>
            </a:r>
            <a:r>
              <a:rPr lang="fa-IR" sz="2000" dirty="0">
                <a:cs typeface="B Zar" panose="00000400000000000000" pitchFamily="2" charset="-78"/>
              </a:rPr>
              <a:t> بوده و متولی این بخش سازمان نوسازی شهر تهران می‏باشد.</a:t>
            </a:r>
            <a:endParaRPr lang="en-US" sz="2000" dirty="0">
              <a:cs typeface="B Zar" panose="00000400000000000000" pitchFamily="2" charset="-78"/>
            </a:endParaRPr>
          </a:p>
          <a:p>
            <a:pPr marL="0" indent="0" algn="just">
              <a:lnSpc>
                <a:spcPct val="150000"/>
              </a:lnSpc>
              <a:buNone/>
            </a:pPr>
            <a:r>
              <a:rPr lang="fa-IR" sz="2000" dirty="0">
                <a:cs typeface="B Zar" panose="00000400000000000000" pitchFamily="2" charset="-78"/>
              </a:rPr>
              <a:t>شهرداري موظف است تحقق تسهيل­گري و تسريع فرآيند نوسازي مردمي، جلب مشاركت سرمایه‌گذاران، مالكان و ساكنان،  فروش املاك يا تملك مستقيم درصورت عدم مشاركت مالكان، استفاده از ابزارها و راه‌اندازي نهادهاي تامين مالي، استفاده از مشاركت و مساعدت شهرداري در پرداخت عوارض و مطالبات و درخواست به ادارات ثبت جهت انجام عمليات ثبتي، احياء و نوسازي سالانه 10 درصد از بافت‏هاي فرسوده مصوب شهري، تسهيل اجراي پروژه‏هاي ارزش‏افزا و محرك توسعه در بافت‏هاي فرسوده در طي سال­هاي برنامه و طراحي‏ سازوكار همكاري بين دولت و شهرداري به منظور بهره‏مندي از تخفيفات عوارض را به انجام برساند.</a:t>
            </a: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90</a:t>
            </a:fld>
            <a:endParaRPr lang="fa-IR"/>
          </a:p>
        </p:txBody>
      </p:sp>
    </p:spTree>
    <p:extLst>
      <p:ext uri="{BB962C8B-B14F-4D97-AF65-F5344CB8AC3E}">
        <p14:creationId xmlns:p14="http://schemas.microsoft.com/office/powerpoint/2010/main" val="1931079175"/>
      </p:ext>
    </p:extLst>
  </p:cSld>
  <p:clrMapOvr>
    <a:masterClrMapping/>
  </p:clrMapOvr>
  <p:transition spd="med" advClick="0">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81000" y="1524000"/>
            <a:ext cx="8622924" cy="5334000"/>
          </a:xfrm>
          <a:noFill/>
        </p:spPr>
        <p:txBody>
          <a:bodyPr>
            <a:noAutofit/>
          </a:bodyPr>
          <a:lstStyle/>
          <a:p>
            <a:pPr marL="0" indent="0" algn="just">
              <a:lnSpc>
                <a:spcPct val="150000"/>
              </a:lnSpc>
              <a:spcAft>
                <a:spcPts val="1200"/>
              </a:spcAft>
              <a:buNone/>
            </a:pPr>
            <a:r>
              <a:rPr lang="fa-IR" sz="1600" b="1" dirty="0">
                <a:latin typeface="Adobe Arabic"/>
                <a:ea typeface="Adobe Arabic"/>
                <a:cs typeface="B Zar" panose="00000400000000000000" pitchFamily="2" charset="-78"/>
              </a:rPr>
              <a:t>در راستای تحقق ماده 92 :	</a:t>
            </a:r>
          </a:p>
          <a:p>
            <a:pPr algn="just">
              <a:lnSpc>
                <a:spcPct val="150000"/>
              </a:lnSpc>
              <a:spcAft>
                <a:spcPts val="1200"/>
              </a:spcAft>
              <a:buFont typeface="Arial" panose="020B0604020202020204" pitchFamily="34" charset="0"/>
              <a:buChar char="•"/>
            </a:pPr>
            <a:r>
              <a:rPr lang="fa-IR" sz="1600" dirty="0">
                <a:latin typeface="Adobe Arabic"/>
                <a:ea typeface="Adobe Arabic"/>
                <a:cs typeface="B Zar" panose="00000400000000000000" pitchFamily="2" charset="-78"/>
              </a:rPr>
              <a:t>تشکیل و راه اندازی ستاد بازآفرینی کلانشهر تهران و کمیته های ذیل آن در راستای هماهنگی بیش از پیش میان نهادهای دولتی و شهرداری</a:t>
            </a:r>
            <a:r>
              <a:rPr lang="fa-IR" sz="1600" dirty="0" smtClean="0">
                <a:latin typeface="Adobe Arabic"/>
                <a:ea typeface="Adobe Arabic"/>
                <a:cs typeface="B Zar" panose="00000400000000000000" pitchFamily="2" charset="-78"/>
              </a:rPr>
              <a:t>؛</a:t>
            </a:r>
          </a:p>
          <a:p>
            <a:pPr algn="just">
              <a:lnSpc>
                <a:spcPct val="150000"/>
              </a:lnSpc>
              <a:spcAft>
                <a:spcPts val="1200"/>
              </a:spcAft>
              <a:buFont typeface="Arial" panose="020B0604020202020204" pitchFamily="34" charset="0"/>
              <a:buChar char="•"/>
            </a:pPr>
            <a:r>
              <a:rPr lang="fa-IR" sz="1600" dirty="0" smtClean="0">
                <a:latin typeface="Adobe Arabic"/>
                <a:ea typeface="Adobe Arabic"/>
                <a:cs typeface="B Zar" panose="00000400000000000000" pitchFamily="2" charset="-78"/>
              </a:rPr>
              <a:t> </a:t>
            </a:r>
            <a:r>
              <a:rPr lang="fa-IR" sz="1600" dirty="0">
                <a:latin typeface="Adobe Arabic"/>
                <a:ea typeface="Adobe Arabic"/>
                <a:cs typeface="B Zar" panose="00000400000000000000" pitchFamily="2" charset="-78"/>
              </a:rPr>
              <a:t>نوسازی بیش از 35% از عرصه های بافت‏های فرسوده تا پایان شش ماهه نخست سال 95، به واسطه فعالیت دفاتر خدمات نوسازی و نیز مشوق‌های در نظر گرفته شده جهت نوسازی در بافت‏های فرسوده (درصد تحقق 100 %؛ هدف سال 95 : </a:t>
            </a:r>
            <a:r>
              <a:rPr lang="fa-IR" sz="1600" dirty="0" smtClean="0">
                <a:latin typeface="Adobe Arabic"/>
                <a:ea typeface="Adobe Arabic"/>
                <a:cs typeface="B Zar" panose="00000400000000000000" pitchFamily="2" charset="-78"/>
              </a:rPr>
              <a:t>32/5 </a:t>
            </a:r>
            <a:r>
              <a:rPr lang="fa-IR" sz="1600" dirty="0">
                <a:latin typeface="Adobe Arabic"/>
                <a:ea typeface="Adobe Arabic"/>
                <a:cs typeface="B Zar" panose="00000400000000000000" pitchFamily="2" charset="-78"/>
              </a:rPr>
              <a:t>%)؛</a:t>
            </a:r>
          </a:p>
          <a:p>
            <a:pPr marL="0" indent="0" algn="just">
              <a:lnSpc>
                <a:spcPct val="150000"/>
              </a:lnSpc>
              <a:spcAft>
                <a:spcPts val="1200"/>
              </a:spcAft>
              <a:buNone/>
            </a:pPr>
            <a:r>
              <a:rPr lang="fa-IR" sz="1600" b="1" dirty="0" smtClean="0">
                <a:latin typeface="Adobe Arabic"/>
                <a:ea typeface="Adobe Arabic"/>
                <a:cs typeface="B Zar" panose="00000400000000000000" pitchFamily="2" charset="-78"/>
              </a:rPr>
              <a:t>در </a:t>
            </a:r>
            <a:r>
              <a:rPr lang="fa-IR" sz="1600" b="1" dirty="0">
                <a:latin typeface="Adobe Arabic"/>
                <a:ea typeface="Adobe Arabic"/>
                <a:cs typeface="B Zar" panose="00000400000000000000" pitchFamily="2" charset="-78"/>
              </a:rPr>
              <a:t>راستای </a:t>
            </a:r>
            <a:r>
              <a:rPr lang="fa-IR" sz="1600" b="1" dirty="0">
                <a:latin typeface="Adobe Arabic"/>
                <a:ea typeface="Adobe Arabic"/>
                <a:cs typeface="B Zar" panose="00000400000000000000" pitchFamily="2" charset="-78"/>
                <a:hlinkClick r:id="rId2" action="ppaction://hlinkfile"/>
              </a:rPr>
              <a:t>تحقق ماده 92 بند </a:t>
            </a:r>
            <a:r>
              <a:rPr lang="fa-IR" sz="1600" b="1" dirty="0" smtClean="0">
                <a:latin typeface="Adobe Arabic"/>
                <a:ea typeface="Adobe Arabic"/>
                <a:cs typeface="B Zar" panose="00000400000000000000" pitchFamily="2" charset="-78"/>
                <a:hlinkClick r:id="rId2" action="ppaction://hlinkfile"/>
              </a:rPr>
              <a:t>الف:</a:t>
            </a:r>
            <a:endParaRPr lang="fa-IR" sz="1600" b="1" dirty="0" smtClean="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1600" dirty="0">
                <a:latin typeface="Adobe Arabic"/>
                <a:ea typeface="Adobe Arabic"/>
                <a:cs typeface="B Zar" panose="00000400000000000000" pitchFamily="2" charset="-78"/>
              </a:rPr>
              <a:t>اتمام طرح تدقيق لايه محدوده هاي بافت فرسوده طرح تفصيلي شهر تهران؛</a:t>
            </a:r>
          </a:p>
          <a:p>
            <a:pPr marL="0" indent="0" algn="just">
              <a:lnSpc>
                <a:spcPct val="150000"/>
              </a:lnSpc>
              <a:spcAft>
                <a:spcPts val="1200"/>
              </a:spcAft>
              <a:buNone/>
            </a:pPr>
            <a:r>
              <a:rPr lang="fa-IR" sz="1600" b="1" dirty="0">
                <a:latin typeface="Adobe Arabic"/>
                <a:ea typeface="Adobe Arabic"/>
                <a:cs typeface="B Zar" panose="00000400000000000000" pitchFamily="2" charset="-78"/>
              </a:rPr>
              <a:t>در راستای </a:t>
            </a:r>
            <a:r>
              <a:rPr lang="fa-IR" sz="1600" b="1" dirty="0">
                <a:latin typeface="Adobe Arabic"/>
                <a:ea typeface="Adobe Arabic"/>
                <a:cs typeface="B Zar" panose="00000400000000000000" pitchFamily="2" charset="-78"/>
                <a:hlinkClick r:id="rId3" action="ppaction://hlinkfile"/>
              </a:rPr>
              <a:t>تحقق ماده 92 بند ب</a:t>
            </a:r>
            <a:endParaRPr lang="fa-IR" sz="1600" b="1"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1600" dirty="0">
                <a:latin typeface="Adobe Arabic"/>
                <a:ea typeface="Adobe Arabic"/>
                <a:cs typeface="B Zar" panose="00000400000000000000" pitchFamily="2" charset="-78"/>
              </a:rPr>
              <a:t>تسریع در روند نوسازی بافت های فرسوده با تدوین، تصویب و اجرایی شدن بسته تشویقی نوسازی بافت های فرسوده و هدفمند شدن تسهیلات و مشوق ها (رایگان نمودن انشعابات و حفاری های واحدهای بافت های فرسوده و تخفیف وام نوسازی به میزان 9 درصد طبق مصوبه شورای اسلامی شهر تهران)؛</a:t>
            </a: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شهرسازی و معماری</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91</a:t>
            </a:fld>
            <a:endParaRPr lang="fa-IR"/>
          </a:p>
        </p:txBody>
      </p:sp>
    </p:spTree>
    <p:extLst>
      <p:ext uri="{BB962C8B-B14F-4D97-AF65-F5344CB8AC3E}">
        <p14:creationId xmlns:p14="http://schemas.microsoft.com/office/powerpoint/2010/main" val="1357841002"/>
      </p:ext>
    </p:extLst>
  </p:cSld>
  <p:clrMapOvr>
    <a:masterClrMapping/>
  </p:clrMapOvr>
  <p:transition spd="med" advClick="0">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690390" y="335280"/>
            <a:ext cx="7772399" cy="762000"/>
          </a:xfrm>
        </p:spPr>
        <p:txBody>
          <a:bodyPr>
            <a:normAutofit/>
          </a:bodyPr>
          <a:lstStyle/>
          <a:p>
            <a:pPr algn="r" rtl="0"/>
            <a:r>
              <a:rPr lang="ar-SA" sz="2000" dirty="0">
                <a:cs typeface="B Titr" panose="00000700000000000000" pitchFamily="2" charset="-78"/>
              </a:rPr>
              <a:t>بخش هجدهم: احيا و بازنمايي هويت ايراني- اسلامي در منظر شهر تهران</a:t>
            </a:r>
            <a:endParaRPr lang="fa-IR" sz="2000" dirty="0">
              <a:cs typeface="B Titr" panose="00000700000000000000" pitchFamily="2" charset="-78"/>
            </a:endParaRPr>
          </a:p>
        </p:txBody>
      </p:sp>
      <p:sp>
        <p:nvSpPr>
          <p:cNvPr id="3" name="Content Placeholder 2"/>
          <p:cNvSpPr>
            <a:spLocks noGrp="1"/>
          </p:cNvSpPr>
          <p:nvPr>
            <p:ph idx="1"/>
          </p:nvPr>
        </p:nvSpPr>
        <p:spPr>
          <a:xfrm>
            <a:off x="609600" y="1981200"/>
            <a:ext cx="8153399" cy="4419600"/>
          </a:xfrm>
        </p:spPr>
        <p:txBody>
          <a:bodyPr>
            <a:noAutofit/>
          </a:bodyPr>
          <a:lstStyle/>
          <a:p>
            <a:pPr marL="0" indent="0" algn="just">
              <a:lnSpc>
                <a:spcPct val="150000"/>
              </a:lnSpc>
              <a:buNone/>
            </a:pPr>
            <a:r>
              <a:rPr lang="fa-IR" sz="2400" dirty="0">
                <a:cs typeface="B Zar" panose="00000400000000000000" pitchFamily="2" charset="-78"/>
              </a:rPr>
              <a:t>این بخش </a:t>
            </a:r>
            <a:r>
              <a:rPr lang="fa-IR" sz="2400" b="1" dirty="0">
                <a:cs typeface="B Zar" panose="00000400000000000000" pitchFamily="2" charset="-78"/>
              </a:rPr>
              <a:t>مشتمل بر 2 ماده، 15 بند و 14 هدف کمی </a:t>
            </a:r>
            <a:r>
              <a:rPr lang="fa-IR" sz="2400" dirty="0">
                <a:cs typeface="B Zar" panose="00000400000000000000" pitchFamily="2" charset="-78"/>
              </a:rPr>
              <a:t>می‏باشد. متولیان این بخش مدیریت بافت و بناهای تاریخی و اداره کل معماری ساختمان می‏باشند.</a:t>
            </a:r>
          </a:p>
          <a:p>
            <a:pPr marL="0" indent="0" algn="just">
              <a:lnSpc>
                <a:spcPct val="150000"/>
              </a:lnSpc>
              <a:buNone/>
            </a:pPr>
            <a:r>
              <a:rPr lang="fa-IR" sz="2400" dirty="0" smtClean="0">
                <a:cs typeface="B Zar" panose="00000400000000000000" pitchFamily="2" charset="-78"/>
              </a:rPr>
              <a:t>عمده ترین </a:t>
            </a:r>
            <a:r>
              <a:rPr lang="fa-IR" sz="2400" dirty="0">
                <a:cs typeface="B Zar" panose="00000400000000000000" pitchFamily="2" charset="-78"/>
              </a:rPr>
              <a:t>موضوعات این بخش پیرامون پشتيباني و تسهيل‏گري حفظ و احياي آثار ارزشمند تاريخي- فرهنگي و ساماندهي و ارتقاء هويت اسلامي‌-ايراني در معماري ابنيه، فضاهاي شهري و سيما و منظر شهر تهران و همچنین ساماندهي و برنامه‌ريزي جهت نورپردازي </a:t>
            </a:r>
            <a:r>
              <a:rPr lang="fa-IR" sz="2400" dirty="0" smtClean="0">
                <a:cs typeface="B Zar" panose="00000400000000000000" pitchFamily="2" charset="-78"/>
              </a:rPr>
              <a:t>مكان هاي </a:t>
            </a:r>
            <a:r>
              <a:rPr lang="fa-IR" sz="2400" dirty="0">
                <a:cs typeface="B Zar" panose="00000400000000000000" pitchFamily="2" charset="-78"/>
              </a:rPr>
              <a:t>شهري در راستاي توسعه گردشگري شبانه و هويت‌بخشي آن می‏باشد.</a:t>
            </a: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92</a:t>
            </a:fld>
            <a:endParaRPr lang="fa-IR"/>
          </a:p>
        </p:txBody>
      </p:sp>
    </p:spTree>
    <p:extLst>
      <p:ext uri="{BB962C8B-B14F-4D97-AF65-F5344CB8AC3E}">
        <p14:creationId xmlns:p14="http://schemas.microsoft.com/office/powerpoint/2010/main" val="3744379344"/>
      </p:ext>
    </p:extLst>
  </p:cSld>
  <p:clrMapOvr>
    <a:masterClrMapping/>
  </p:clrMapOvr>
  <p:transition spd="med" advClick="0">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04800" y="1447800"/>
            <a:ext cx="8622924" cy="4876800"/>
          </a:xfrm>
          <a:noFill/>
        </p:spPr>
        <p:txBody>
          <a:bodyPr>
            <a:noAutofit/>
          </a:bodyPr>
          <a:lstStyle/>
          <a:p>
            <a:pPr marL="0" indent="0" algn="just">
              <a:lnSpc>
                <a:spcPct val="150000"/>
              </a:lnSpc>
              <a:spcAft>
                <a:spcPts val="1200"/>
              </a:spcAft>
              <a:buNone/>
            </a:pPr>
            <a:r>
              <a:rPr lang="fa-IR" sz="1800" b="1" dirty="0" smtClean="0">
                <a:latin typeface="Adobe Arabic"/>
                <a:ea typeface="Adobe Arabic"/>
                <a:cs typeface="B Zar" panose="00000400000000000000" pitchFamily="2" charset="-78"/>
              </a:rPr>
              <a:t>در </a:t>
            </a:r>
            <a:r>
              <a:rPr lang="fa-IR" sz="1800" b="1" dirty="0">
                <a:latin typeface="Adobe Arabic"/>
                <a:ea typeface="Adobe Arabic"/>
                <a:cs typeface="B Zar" panose="00000400000000000000" pitchFamily="2" charset="-78"/>
              </a:rPr>
              <a:t>راستای </a:t>
            </a:r>
            <a:r>
              <a:rPr lang="fa-IR" sz="1800" b="1" dirty="0">
                <a:latin typeface="Adobe Arabic"/>
                <a:ea typeface="Adobe Arabic"/>
                <a:cs typeface="B Zar" panose="00000400000000000000" pitchFamily="2" charset="-78"/>
                <a:hlinkClick r:id="rId2" action="ppaction://hlinkfile"/>
              </a:rPr>
              <a:t>تحقق ماده 93 بند </a:t>
            </a:r>
            <a:r>
              <a:rPr lang="fa-IR" sz="1800" b="1" dirty="0" smtClean="0">
                <a:latin typeface="Adobe Arabic"/>
                <a:ea typeface="Adobe Arabic"/>
                <a:cs typeface="B Zar" panose="00000400000000000000" pitchFamily="2" charset="-78"/>
                <a:hlinkClick r:id="rId2" action="ppaction://hlinkfile"/>
              </a:rPr>
              <a:t>الف:</a:t>
            </a:r>
            <a:endParaRPr lang="fa-IR" sz="1800" b="1"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1800" dirty="0" smtClean="0">
                <a:latin typeface="Adobe Arabic"/>
                <a:ea typeface="Adobe Arabic"/>
                <a:cs typeface="B Zar" panose="00000400000000000000" pitchFamily="2" charset="-78"/>
              </a:rPr>
              <a:t>آغاز </a:t>
            </a:r>
            <a:r>
              <a:rPr lang="fa-IR" sz="1800" dirty="0">
                <a:latin typeface="Adobe Arabic"/>
                <a:ea typeface="Adobe Arabic"/>
                <a:cs typeface="B Zar" panose="00000400000000000000" pitchFamily="2" charset="-78"/>
              </a:rPr>
              <a:t>به انجام پروژه‏های شناسایی جداره‏های ارزشمند تاریخی و شناسایی و تدقیق لایه حریم 292 بنای تاریخی در طرح تفصیلی با همکاری میراث فرهنگی در سال 93 و ادامه پروژه مذکور تا پایان سال </a:t>
            </a:r>
            <a:r>
              <a:rPr lang="fa-IR" sz="1800" dirty="0" smtClean="0">
                <a:latin typeface="Adobe Arabic"/>
                <a:ea typeface="Adobe Arabic"/>
                <a:cs typeface="B Zar" panose="00000400000000000000" pitchFamily="2" charset="-78"/>
              </a:rPr>
              <a:t>95؛</a:t>
            </a:r>
          </a:p>
          <a:p>
            <a:pPr marL="0" indent="0" algn="just">
              <a:lnSpc>
                <a:spcPct val="150000"/>
              </a:lnSpc>
              <a:spcAft>
                <a:spcPts val="1200"/>
              </a:spcAft>
              <a:buNone/>
            </a:pPr>
            <a:r>
              <a:rPr lang="fa-IR" sz="1800" b="1" dirty="0">
                <a:latin typeface="Adobe Arabic"/>
                <a:ea typeface="Adobe Arabic"/>
                <a:cs typeface="B Zar" panose="00000400000000000000" pitchFamily="2" charset="-78"/>
              </a:rPr>
              <a:t>در راستای تحقق ماده 93 بند </a:t>
            </a:r>
            <a:r>
              <a:rPr lang="fa-IR" sz="1800" b="1" dirty="0" smtClean="0">
                <a:latin typeface="Adobe Arabic"/>
                <a:ea typeface="Adobe Arabic"/>
                <a:cs typeface="B Zar" panose="00000400000000000000" pitchFamily="2" charset="-78"/>
              </a:rPr>
              <a:t>ب:</a:t>
            </a:r>
            <a:endParaRPr lang="fa-IR" sz="1800" b="1"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1800" dirty="0" smtClean="0">
                <a:latin typeface="Adobe Arabic"/>
                <a:ea typeface="Adobe Arabic"/>
                <a:cs typeface="B Zar" panose="00000400000000000000" pitchFamily="2" charset="-78"/>
              </a:rPr>
              <a:t>تهیه </a:t>
            </a:r>
            <a:r>
              <a:rPr lang="fa-IR" sz="1800" dirty="0">
                <a:latin typeface="Adobe Arabic"/>
                <a:ea typeface="Adobe Arabic"/>
                <a:cs typeface="B Zar" panose="00000400000000000000" pitchFamily="2" charset="-78"/>
              </a:rPr>
              <a:t>و تدقیق </a:t>
            </a:r>
            <a:r>
              <a:rPr lang="fa-IR" sz="1800" dirty="0" smtClean="0">
                <a:latin typeface="Adobe Arabic"/>
                <a:ea typeface="Adobe Arabic"/>
                <a:cs typeface="B Zar" panose="00000400000000000000" pitchFamily="2" charset="-78"/>
              </a:rPr>
              <a:t>پیش نویس </a:t>
            </a:r>
            <a:r>
              <a:rPr lang="fa-IR" sz="1800" dirty="0">
                <a:latin typeface="Adobe Arabic"/>
                <a:ea typeface="Adobe Arabic"/>
                <a:cs typeface="B Zar" panose="00000400000000000000" pitchFamily="2" charset="-78"/>
              </a:rPr>
              <a:t>لایحه سیاست‏های اقتصادی بافت تاریخی شهر تهران و برگزاری جلسات مربوطه جهت سیر مراحل </a:t>
            </a:r>
            <a:r>
              <a:rPr lang="fa-IR" sz="1800" dirty="0" smtClean="0">
                <a:latin typeface="Adobe Arabic"/>
                <a:ea typeface="Adobe Arabic"/>
                <a:cs typeface="B Zar" panose="00000400000000000000" pitchFamily="2" charset="-78"/>
              </a:rPr>
              <a:t>تصویب؛</a:t>
            </a:r>
          </a:p>
          <a:p>
            <a:pPr marL="0" indent="0" algn="just">
              <a:lnSpc>
                <a:spcPct val="150000"/>
              </a:lnSpc>
              <a:spcAft>
                <a:spcPts val="1200"/>
              </a:spcAft>
              <a:buNone/>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3" action="ppaction://hlinkfile"/>
              </a:rPr>
              <a:t>تحقق ماده 93 بند </a:t>
            </a:r>
            <a:r>
              <a:rPr lang="fa-IR" sz="1800" b="1" dirty="0" smtClean="0">
                <a:latin typeface="Adobe Arabic"/>
                <a:ea typeface="Adobe Arabic"/>
                <a:cs typeface="B Zar" panose="00000400000000000000" pitchFamily="2" charset="-78"/>
                <a:hlinkClick r:id="rId3" action="ppaction://hlinkfile"/>
              </a:rPr>
              <a:t>ت:</a:t>
            </a:r>
            <a:endParaRPr lang="fa-IR" sz="1800" b="1"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1800" dirty="0" smtClean="0">
                <a:latin typeface="Adobe Arabic"/>
                <a:ea typeface="Adobe Arabic"/>
                <a:cs typeface="B Zar" panose="00000400000000000000" pitchFamily="2" charset="-78"/>
              </a:rPr>
              <a:t>تهیه </a:t>
            </a:r>
            <a:r>
              <a:rPr lang="fa-IR" sz="1800" dirty="0">
                <a:latin typeface="Adobe Arabic"/>
                <a:ea typeface="Adobe Arabic"/>
                <a:cs typeface="B Zar" panose="00000400000000000000" pitchFamily="2" charset="-78"/>
              </a:rPr>
              <a:t>سند جامع مديريت و حفاظت بافت‏ها و بناهاي تاريخي ‌ـ ‌فرهنگي و طبيعي شهر تهران و ارسال به شورای اسلامی شهر </a:t>
            </a:r>
            <a:r>
              <a:rPr lang="fa-IR" sz="1800" dirty="0" smtClean="0">
                <a:latin typeface="Adobe Arabic"/>
                <a:ea typeface="Adobe Arabic"/>
                <a:cs typeface="B Zar" panose="00000400000000000000" pitchFamily="2" charset="-78"/>
              </a:rPr>
              <a:t>تهران؛</a:t>
            </a:r>
            <a:endParaRPr lang="fa-IR" sz="1800" dirty="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شهرسازی و معماری</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93</a:t>
            </a:fld>
            <a:endParaRPr lang="fa-IR"/>
          </a:p>
        </p:txBody>
      </p:sp>
    </p:spTree>
    <p:extLst>
      <p:ext uri="{BB962C8B-B14F-4D97-AF65-F5344CB8AC3E}">
        <p14:creationId xmlns:p14="http://schemas.microsoft.com/office/powerpoint/2010/main" val="3088494948"/>
      </p:ext>
    </p:extLst>
  </p:cSld>
  <p:clrMapOvr>
    <a:masterClrMapping/>
  </p:clrMapOvr>
  <p:transition spd="med" advClick="0">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04800" y="1680410"/>
            <a:ext cx="8622924" cy="4491790"/>
          </a:xfrm>
          <a:noFill/>
        </p:spPr>
        <p:txBody>
          <a:bodyPr>
            <a:noAutofit/>
          </a:bodyPr>
          <a:lstStyle/>
          <a:p>
            <a:pPr marL="0" indent="0" algn="just">
              <a:lnSpc>
                <a:spcPct val="150000"/>
              </a:lnSpc>
              <a:spcAft>
                <a:spcPts val="1200"/>
              </a:spcAft>
              <a:buNone/>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2" action="ppaction://hlinkfile"/>
              </a:rPr>
              <a:t>تحقق ماده 94 بند </a:t>
            </a:r>
            <a:r>
              <a:rPr lang="fa-IR" sz="1800" b="1" dirty="0" smtClean="0">
                <a:latin typeface="Adobe Arabic"/>
                <a:ea typeface="Adobe Arabic"/>
                <a:cs typeface="B Zar" panose="00000400000000000000" pitchFamily="2" charset="-78"/>
                <a:hlinkClick r:id="rId2" action="ppaction://hlinkfile"/>
              </a:rPr>
              <a:t>ب:</a:t>
            </a:r>
            <a:endParaRPr lang="fa-IR" sz="1800" b="1" dirty="0">
              <a:latin typeface="Adobe Arabic"/>
              <a:ea typeface="Adobe Arabic"/>
              <a:cs typeface="B Zar" panose="00000400000000000000" pitchFamily="2" charset="-78"/>
            </a:endParaRPr>
          </a:p>
          <a:p>
            <a:pPr algn="just">
              <a:lnSpc>
                <a:spcPct val="150000"/>
              </a:lnSpc>
              <a:spcAft>
                <a:spcPts val="1200"/>
              </a:spcAft>
              <a:buFont typeface="Arial" panose="020B0604020202020204" pitchFamily="34" charset="0"/>
              <a:buChar char="•"/>
            </a:pPr>
            <a:r>
              <a:rPr lang="fa-IR" sz="1800" dirty="0" smtClean="0">
                <a:latin typeface="Adobe Arabic"/>
                <a:ea typeface="Adobe Arabic"/>
                <a:cs typeface="B Zar" panose="00000400000000000000" pitchFamily="2" charset="-78"/>
              </a:rPr>
              <a:t>تهیه </a:t>
            </a:r>
            <a:r>
              <a:rPr lang="fa-IR" sz="1800" dirty="0">
                <a:latin typeface="Adobe Arabic"/>
                <a:ea typeface="Adobe Arabic"/>
                <a:cs typeface="B Zar" panose="00000400000000000000" pitchFamily="2" charset="-78"/>
              </a:rPr>
              <a:t>و تدوین ضوابط عام نماسازي شهر (شامل نحوه اجراي نما، رنگ، نور، مصالح، عناصر الحاقي، مبلمان شهري و...) و ضوابط خاص طراحي سيما و منظر شهري، براي مراکز، محورها و </a:t>
            </a:r>
            <a:r>
              <a:rPr lang="fa-IR" sz="1800" dirty="0" smtClean="0">
                <a:latin typeface="Adobe Arabic"/>
                <a:ea typeface="Adobe Arabic"/>
                <a:cs typeface="B Zar" panose="00000400000000000000" pitchFamily="2" charset="-78"/>
              </a:rPr>
              <a:t>گستره هاي شهري؛</a:t>
            </a:r>
            <a:endParaRPr lang="fa-IR" sz="1800" dirty="0">
              <a:latin typeface="Adobe Arabic"/>
              <a:ea typeface="Adobe Arabic"/>
              <a:cs typeface="B Zar" panose="00000400000000000000" pitchFamily="2" charset="-78"/>
            </a:endParaRPr>
          </a:p>
          <a:p>
            <a:pPr marL="0" indent="0" algn="just">
              <a:lnSpc>
                <a:spcPct val="150000"/>
              </a:lnSpc>
              <a:spcAft>
                <a:spcPts val="1200"/>
              </a:spcAft>
              <a:buNone/>
            </a:pPr>
            <a:r>
              <a:rPr lang="fa-IR" sz="1800" b="1" dirty="0">
                <a:latin typeface="Adobe Arabic"/>
                <a:ea typeface="Adobe Arabic"/>
                <a:cs typeface="B Zar" panose="00000400000000000000" pitchFamily="2" charset="-78"/>
              </a:rPr>
              <a:t>در راستای </a:t>
            </a:r>
            <a:r>
              <a:rPr lang="fa-IR" sz="1800" b="1" dirty="0">
                <a:latin typeface="Adobe Arabic"/>
                <a:ea typeface="Adobe Arabic"/>
                <a:cs typeface="B Zar" panose="00000400000000000000" pitchFamily="2" charset="-78"/>
                <a:hlinkClick r:id="rId3" action="ppaction://hlinkfile"/>
              </a:rPr>
              <a:t>تحقق ماده 94 بند </a:t>
            </a:r>
            <a:r>
              <a:rPr lang="fa-IR" sz="1800" b="1" dirty="0" smtClean="0">
                <a:latin typeface="Adobe Arabic"/>
                <a:ea typeface="Adobe Arabic"/>
                <a:cs typeface="B Zar" panose="00000400000000000000" pitchFamily="2" charset="-78"/>
                <a:hlinkClick r:id="rId3" action="ppaction://hlinkfile"/>
              </a:rPr>
              <a:t>ح:</a:t>
            </a:r>
            <a:endParaRPr lang="fa-IR" sz="1800" b="1" dirty="0">
              <a:latin typeface="Adobe Arabic"/>
              <a:ea typeface="Adobe Arabic"/>
              <a:cs typeface="B Zar" panose="00000400000000000000" pitchFamily="2" charset="-78"/>
            </a:endParaRPr>
          </a:p>
          <a:p>
            <a:pPr lvl="0" algn="just">
              <a:lnSpc>
                <a:spcPct val="150000"/>
              </a:lnSpc>
              <a:spcAft>
                <a:spcPts val="1200"/>
              </a:spcAft>
            </a:pPr>
            <a:r>
              <a:rPr lang="fa-IR" sz="1800" dirty="0" smtClean="0">
                <a:latin typeface="Adobe Arabic"/>
                <a:ea typeface="Adobe Arabic"/>
                <a:cs typeface="B Zar" panose="00000400000000000000" pitchFamily="2" charset="-78"/>
              </a:rPr>
              <a:t>اقدام </a:t>
            </a:r>
            <a:r>
              <a:rPr lang="fa-IR" sz="1800" dirty="0">
                <a:latin typeface="Adobe Arabic"/>
                <a:ea typeface="Adobe Arabic"/>
                <a:cs typeface="B Zar" panose="00000400000000000000" pitchFamily="2" charset="-78"/>
              </a:rPr>
              <a:t>در راستای برنامه راهبردي طراحي يكپارچه محور وليعصر در انطباق با سند طرح ساختاري_راهبردي شهرتهران و  اتمام برنامه راهبردی طراحی یکپارچه محور کارگر در انطباق با سند طرح ساختاری_راهبردی شهر تهران و پیگیری جهت </a:t>
            </a:r>
            <a:r>
              <a:rPr lang="fa-IR" sz="1800" dirty="0" smtClean="0">
                <a:latin typeface="Adobe Arabic"/>
                <a:ea typeface="Adobe Arabic"/>
                <a:cs typeface="B Zar" panose="00000400000000000000" pitchFamily="2" charset="-78"/>
              </a:rPr>
              <a:t>تصویب؛</a:t>
            </a:r>
          </a:p>
          <a:p>
            <a:pPr lvl="0" algn="just">
              <a:lnSpc>
                <a:spcPct val="150000"/>
              </a:lnSpc>
              <a:spcAft>
                <a:spcPts val="1200"/>
              </a:spcAft>
            </a:pPr>
            <a:r>
              <a:rPr lang="fa-IR" sz="1800" dirty="0" smtClean="0">
                <a:latin typeface="Adobe Arabic"/>
                <a:ea typeface="Adobe Arabic"/>
                <a:cs typeface="B Zar" panose="00000400000000000000" pitchFamily="2" charset="-78"/>
              </a:rPr>
              <a:t> </a:t>
            </a:r>
            <a:r>
              <a:rPr lang="fa-IR" sz="1800" dirty="0">
                <a:latin typeface="Adobe Arabic"/>
                <a:ea typeface="Adobe Arabic"/>
                <a:cs typeface="B Zar" panose="00000400000000000000" pitchFamily="2" charset="-78"/>
              </a:rPr>
              <a:t>آغاز به انجام پروژه ساماندهی نما و سیمای شهر، عملیات عمرانی مرتبط با اصلاح سیما و نمای ابنیه در تهران (مطالعات طرح ارتقای کیفی خیابان پیروزی) در سال 93 و اتمام و ابلاغ به منطقه 14 در سال94؛ </a:t>
            </a: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شهرسازی و معماری</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94</a:t>
            </a:fld>
            <a:endParaRPr lang="fa-IR"/>
          </a:p>
        </p:txBody>
      </p:sp>
    </p:spTree>
    <p:extLst>
      <p:ext uri="{BB962C8B-B14F-4D97-AF65-F5344CB8AC3E}">
        <p14:creationId xmlns:p14="http://schemas.microsoft.com/office/powerpoint/2010/main" val="3450747770"/>
      </p:ext>
    </p:extLst>
  </p:cSld>
  <p:clrMapOvr>
    <a:masterClrMapping/>
  </p:clrMapOvr>
  <p:transition spd="med" advClick="0">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957090" y="170720"/>
            <a:ext cx="7239000" cy="1280890"/>
          </a:xfrm>
        </p:spPr>
        <p:txBody>
          <a:bodyPr>
            <a:noAutofit/>
          </a:bodyPr>
          <a:lstStyle/>
          <a:p>
            <a:pPr algn="ctr">
              <a:lnSpc>
                <a:spcPct val="150000"/>
              </a:lnSpc>
            </a:pPr>
            <a:r>
              <a:rPr lang="ar-SA" sz="2000" dirty="0">
                <a:cs typeface="B Titr" panose="00000700000000000000" pitchFamily="2" charset="-78"/>
              </a:rPr>
              <a:t>بخش نوزدهم: توسعه عرصه‏هاي عمومي و فضاهاي فرهنگي ‌ـ ‌اقتصادي شهر تهران در ابعاد شهري، ملي و جهاني</a:t>
            </a:r>
            <a:endParaRPr lang="fa-IR" sz="2000" dirty="0">
              <a:cs typeface="B Titr" panose="00000700000000000000" pitchFamily="2" charset="-78"/>
            </a:endParaRPr>
          </a:p>
        </p:txBody>
      </p:sp>
      <p:sp>
        <p:nvSpPr>
          <p:cNvPr id="3" name="Content Placeholder 2"/>
          <p:cNvSpPr>
            <a:spLocks noGrp="1"/>
          </p:cNvSpPr>
          <p:nvPr>
            <p:ph idx="1"/>
          </p:nvPr>
        </p:nvSpPr>
        <p:spPr>
          <a:xfrm>
            <a:off x="1295401" y="2133600"/>
            <a:ext cx="7238999" cy="3777622"/>
          </a:xfrm>
        </p:spPr>
        <p:txBody>
          <a:bodyPr>
            <a:normAutofit/>
          </a:bodyPr>
          <a:lstStyle/>
          <a:p>
            <a:pPr marL="0" indent="0" algn="just">
              <a:lnSpc>
                <a:spcPct val="150000"/>
              </a:lnSpc>
              <a:buNone/>
            </a:pPr>
            <a:r>
              <a:rPr lang="fa-IR" sz="2000" dirty="0">
                <a:cs typeface="B Zar" panose="00000400000000000000" pitchFamily="2" charset="-78"/>
              </a:rPr>
              <a:t>این بخش </a:t>
            </a:r>
            <a:r>
              <a:rPr lang="fa-IR" sz="2000" b="1" dirty="0">
                <a:cs typeface="B Zar" panose="00000400000000000000" pitchFamily="2" charset="-78"/>
              </a:rPr>
              <a:t>مشتمل بر یک ماده، 5 بند، 3 تبصره و 10 هدف کمی </a:t>
            </a:r>
            <a:r>
              <a:rPr lang="fa-IR" sz="2000" dirty="0">
                <a:cs typeface="B Zar" panose="00000400000000000000" pitchFamily="2" charset="-78"/>
              </a:rPr>
              <a:t>بوده و شامل سه موضوع قابل بحث می‏باشد:</a:t>
            </a:r>
            <a:endParaRPr lang="en-US" sz="2000" dirty="0">
              <a:cs typeface="B Zar" panose="00000400000000000000" pitchFamily="2" charset="-78"/>
            </a:endParaRPr>
          </a:p>
          <a:p>
            <a:pPr lvl="0" algn="just">
              <a:lnSpc>
                <a:spcPct val="150000"/>
              </a:lnSpc>
              <a:buFont typeface="Arial" panose="020B0604020202020204" pitchFamily="34" charset="0"/>
              <a:buChar char="•"/>
            </a:pPr>
            <a:r>
              <a:rPr lang="fa-IR" sz="2000" dirty="0">
                <a:cs typeface="B Zar" panose="00000400000000000000" pitchFamily="2" charset="-78"/>
              </a:rPr>
              <a:t>تقويت عرصه‌هاي عمومي و نيمه‌عمومي ملي و جهاني؛</a:t>
            </a:r>
            <a:endParaRPr lang="en-US" sz="2000" dirty="0">
              <a:cs typeface="B Zar" panose="00000400000000000000" pitchFamily="2" charset="-78"/>
            </a:endParaRPr>
          </a:p>
          <a:p>
            <a:pPr lvl="0" algn="just">
              <a:lnSpc>
                <a:spcPct val="150000"/>
              </a:lnSpc>
              <a:buFont typeface="Arial" panose="020B0604020202020204" pitchFamily="34" charset="0"/>
              <a:buChar char="•"/>
            </a:pPr>
            <a:r>
              <a:rPr lang="fa-IR" sz="2000" dirty="0">
                <a:cs typeface="B Zar" panose="00000400000000000000" pitchFamily="2" charset="-78"/>
              </a:rPr>
              <a:t>تحقق طرح‏های اراضی عباس‏آباد و</a:t>
            </a:r>
            <a:endParaRPr lang="en-US" sz="2000" dirty="0">
              <a:cs typeface="B Zar" panose="00000400000000000000" pitchFamily="2" charset="-78"/>
            </a:endParaRPr>
          </a:p>
          <a:p>
            <a:pPr lvl="0" algn="just">
              <a:lnSpc>
                <a:spcPct val="150000"/>
              </a:lnSpc>
              <a:buFont typeface="Arial" panose="020B0604020202020204" pitchFamily="34" charset="0"/>
              <a:buChar char="•"/>
            </a:pPr>
            <a:r>
              <a:rPr lang="fa-IR" sz="2000" dirty="0">
                <a:cs typeface="B Zar" panose="00000400000000000000" pitchFamily="2" charset="-78"/>
              </a:rPr>
              <a:t>طراحی و تصویب طرح‏های مربوط به بوستان ولایت.</a:t>
            </a:r>
            <a:endParaRPr lang="en-US" sz="2000" dirty="0">
              <a:cs typeface="B Zar" panose="00000400000000000000" pitchFamily="2" charset="-78"/>
            </a:endParaRPr>
          </a:p>
          <a:p>
            <a:pPr marL="0" indent="0" algn="just">
              <a:lnSpc>
                <a:spcPct val="150000"/>
              </a:lnSpc>
              <a:buNone/>
            </a:pPr>
            <a:endParaRPr lang="fa-IR" sz="2000" dirty="0">
              <a:cs typeface="B Zar" panose="00000400000000000000"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95</a:t>
            </a:fld>
            <a:endParaRPr lang="fa-IR"/>
          </a:p>
        </p:txBody>
      </p:sp>
    </p:spTree>
    <p:extLst>
      <p:ext uri="{BB962C8B-B14F-4D97-AF65-F5344CB8AC3E}">
        <p14:creationId xmlns:p14="http://schemas.microsoft.com/office/powerpoint/2010/main" val="1335141982"/>
      </p:ext>
    </p:extLst>
  </p:cSld>
  <p:clrMapOvr>
    <a:masterClrMapping/>
  </p:clrMapOvr>
  <p:transition spd="med" advClick="0">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31" name="Content Placeholder 2"/>
          <p:cNvSpPr>
            <a:spLocks noGrp="1"/>
          </p:cNvSpPr>
          <p:nvPr>
            <p:ph idx="1"/>
          </p:nvPr>
        </p:nvSpPr>
        <p:spPr>
          <a:xfrm>
            <a:off x="304800" y="1981200"/>
            <a:ext cx="8622924" cy="4194394"/>
          </a:xfrm>
          <a:noFill/>
        </p:spPr>
        <p:txBody>
          <a:bodyPr>
            <a:noAutofit/>
          </a:bodyPr>
          <a:lstStyle/>
          <a:p>
            <a:pPr marL="0" lvl="0" indent="0" algn="just">
              <a:lnSpc>
                <a:spcPct val="150000"/>
              </a:lnSpc>
              <a:spcAft>
                <a:spcPts val="1200"/>
              </a:spcAft>
              <a:buNone/>
            </a:pPr>
            <a:r>
              <a:rPr lang="fa-IR" sz="2000" b="1" dirty="0" smtClean="0">
                <a:latin typeface="Adobe Arabic"/>
                <a:ea typeface="Adobe Arabic"/>
                <a:cs typeface="B Zar" panose="00000400000000000000" pitchFamily="2" charset="-78"/>
              </a:rPr>
              <a:t>در </a:t>
            </a:r>
            <a:r>
              <a:rPr lang="fa-IR" sz="2000" b="1" dirty="0">
                <a:latin typeface="Adobe Arabic"/>
                <a:ea typeface="Adobe Arabic"/>
                <a:cs typeface="B Zar" panose="00000400000000000000" pitchFamily="2" charset="-78"/>
              </a:rPr>
              <a:t>راستای </a:t>
            </a:r>
            <a:r>
              <a:rPr lang="fa-IR" sz="2000" b="1" dirty="0">
                <a:latin typeface="Adobe Arabic"/>
                <a:ea typeface="Adobe Arabic"/>
                <a:cs typeface="B Zar" panose="00000400000000000000" pitchFamily="2" charset="-78"/>
                <a:hlinkClick r:id="rId2" action="ppaction://hlinkfile"/>
              </a:rPr>
              <a:t>تحقق ماده 95 بند </a:t>
            </a:r>
            <a:r>
              <a:rPr lang="fa-IR" sz="2000" b="1" dirty="0" smtClean="0">
                <a:latin typeface="Adobe Arabic"/>
                <a:ea typeface="Adobe Arabic"/>
                <a:cs typeface="B Zar" panose="00000400000000000000" pitchFamily="2" charset="-78"/>
                <a:hlinkClick r:id="rId2" action="ppaction://hlinkfile"/>
              </a:rPr>
              <a:t>الف:</a:t>
            </a:r>
            <a:endParaRPr lang="fa-IR" sz="2000" b="1" dirty="0">
              <a:latin typeface="Adobe Arabic"/>
              <a:ea typeface="Adobe Arabic"/>
              <a:cs typeface="B Zar" panose="00000400000000000000" pitchFamily="2" charset="-78"/>
            </a:endParaRPr>
          </a:p>
          <a:p>
            <a:pPr lvl="0" algn="just">
              <a:lnSpc>
                <a:spcPct val="150000"/>
              </a:lnSpc>
              <a:spcAft>
                <a:spcPts val="1200"/>
              </a:spcAft>
              <a:buFont typeface="Arial" panose="020B0604020202020204" pitchFamily="34" charset="0"/>
              <a:buChar char="•"/>
            </a:pPr>
            <a:r>
              <a:rPr lang="fa-IR" sz="2000" dirty="0" smtClean="0">
                <a:latin typeface="Adobe Arabic"/>
                <a:ea typeface="Adobe Arabic"/>
                <a:cs typeface="B Zar" panose="00000400000000000000" pitchFamily="2" charset="-78"/>
              </a:rPr>
              <a:t>احداث </a:t>
            </a:r>
            <a:r>
              <a:rPr lang="fa-IR" sz="2000" dirty="0">
                <a:latin typeface="Adobe Arabic"/>
                <a:ea typeface="Adobe Arabic"/>
                <a:cs typeface="B Zar" panose="00000400000000000000" pitchFamily="2" charset="-78"/>
              </a:rPr>
              <a:t>پروژه‏های یادمانی نظیر بوستان یاس، پل طبیعت، بوستان ولایت، دریاچه شهدای خلیج فارس، آبشار </a:t>
            </a:r>
            <a:r>
              <a:rPr lang="fa-IR" sz="2000" dirty="0" smtClean="0">
                <a:latin typeface="Adobe Arabic"/>
                <a:ea typeface="Adobe Arabic"/>
                <a:cs typeface="B Zar" panose="00000400000000000000" pitchFamily="2" charset="-78"/>
              </a:rPr>
              <a:t>تهران؛</a:t>
            </a:r>
          </a:p>
          <a:p>
            <a:pPr marL="0" lvl="0" indent="0" algn="just">
              <a:lnSpc>
                <a:spcPct val="150000"/>
              </a:lnSpc>
              <a:spcAft>
                <a:spcPts val="1200"/>
              </a:spcAft>
              <a:buNone/>
            </a:pPr>
            <a:r>
              <a:rPr lang="fa-IR" sz="2000" b="1" dirty="0">
                <a:latin typeface="Adobe Arabic"/>
                <a:ea typeface="Adobe Arabic"/>
                <a:cs typeface="B Zar" panose="00000400000000000000" pitchFamily="2" charset="-78"/>
              </a:rPr>
              <a:t>در راستای </a:t>
            </a:r>
            <a:r>
              <a:rPr lang="fa-IR" sz="2000" b="1" dirty="0">
                <a:latin typeface="Adobe Arabic"/>
                <a:ea typeface="Adobe Arabic"/>
                <a:cs typeface="B Zar" panose="00000400000000000000" pitchFamily="2" charset="-78"/>
                <a:hlinkClick r:id="rId2" action="ppaction://hlinkfile"/>
              </a:rPr>
              <a:t>تحقق </a:t>
            </a:r>
            <a:r>
              <a:rPr lang="fa-IR" sz="2000" b="1" dirty="0" smtClean="0">
                <a:latin typeface="Adobe Arabic"/>
                <a:ea typeface="Adobe Arabic"/>
                <a:cs typeface="B Zar" panose="00000400000000000000" pitchFamily="2" charset="-78"/>
                <a:hlinkClick r:id="rId2" action="ppaction://hlinkfile"/>
              </a:rPr>
              <a:t>ماده 95 بند ب:</a:t>
            </a:r>
            <a:endParaRPr lang="fa-IR" sz="2000" b="1" dirty="0">
              <a:latin typeface="Adobe Arabic"/>
              <a:ea typeface="Adobe Arabic"/>
              <a:cs typeface="B Zar" panose="00000400000000000000" pitchFamily="2" charset="-78"/>
            </a:endParaRPr>
          </a:p>
          <a:p>
            <a:pPr lvl="0" algn="just">
              <a:lnSpc>
                <a:spcPct val="150000"/>
              </a:lnSpc>
              <a:spcAft>
                <a:spcPts val="1200"/>
              </a:spcAft>
              <a:buFont typeface="Arial" panose="020B0604020202020204" pitchFamily="34" charset="0"/>
              <a:buChar char="•"/>
            </a:pPr>
            <a:r>
              <a:rPr lang="fa-IR" sz="2000" dirty="0" smtClean="0">
                <a:latin typeface="Adobe Arabic"/>
                <a:ea typeface="Adobe Arabic"/>
                <a:cs typeface="B Zar" panose="00000400000000000000" pitchFamily="2" charset="-78"/>
              </a:rPr>
              <a:t>اجرا </a:t>
            </a:r>
            <a:r>
              <a:rPr lang="fa-IR" sz="2000" dirty="0">
                <a:latin typeface="Adobe Arabic"/>
                <a:ea typeface="Adobe Arabic"/>
                <a:cs typeface="B Zar" panose="00000400000000000000" pitchFamily="2" charset="-78"/>
              </a:rPr>
              <a:t>و تکمیل مجموعه¬های باغ نمایش، باغ هنر، گذر فرهنگ و دیدار در اراضی عباس </a:t>
            </a:r>
            <a:r>
              <a:rPr lang="fa-IR" sz="2000" dirty="0" smtClean="0">
                <a:latin typeface="Adobe Arabic"/>
                <a:ea typeface="Adobe Arabic"/>
                <a:cs typeface="B Zar" panose="00000400000000000000" pitchFamily="2" charset="-78"/>
              </a:rPr>
              <a:t>آباد.</a:t>
            </a:r>
            <a:endParaRPr lang="fa-IR" sz="2000" dirty="0">
              <a:latin typeface="Adobe Arabic"/>
              <a:ea typeface="Adobe Arabic"/>
              <a:cs typeface="B Zar" panose="00000400000000000000" pitchFamily="2" charset="-78"/>
            </a:endParaRPr>
          </a:p>
        </p:txBody>
      </p:sp>
      <p:sp>
        <p:nvSpPr>
          <p:cNvPr id="4" name="Title 1"/>
          <p:cNvSpPr txBox="1">
            <a:spLocks/>
          </p:cNvSpPr>
          <p:nvPr/>
        </p:nvSpPr>
        <p:spPr>
          <a:xfrm>
            <a:off x="685800" y="176463"/>
            <a:ext cx="7875388" cy="1195137"/>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a:ln w="6600">
                  <a:noFill/>
                  <a:prstDash val="solid"/>
                </a:ln>
                <a:solidFill>
                  <a:schemeClr val="tx1"/>
                </a:solidFill>
                <a:cs typeface="B Titr" pitchFamily="2" charset="-78"/>
              </a:rPr>
              <a:t>مهمترین عملکردهای </a:t>
            </a:r>
            <a:r>
              <a:rPr lang="fa-IR" sz="2400" b="1" dirty="0" smtClean="0">
                <a:ln w="6600">
                  <a:noFill/>
                  <a:prstDash val="solid"/>
                </a:ln>
                <a:solidFill>
                  <a:schemeClr val="tx1"/>
                </a:solidFill>
                <a:cs typeface="B Titr" pitchFamily="2" charset="-78"/>
              </a:rPr>
              <a:t>سه ساله </a:t>
            </a:r>
            <a:r>
              <a:rPr lang="fa-IR" sz="2400" b="1" dirty="0">
                <a:ln w="6600">
                  <a:noFill/>
                  <a:prstDash val="solid"/>
                </a:ln>
                <a:solidFill>
                  <a:schemeClr val="tx1"/>
                </a:solidFill>
                <a:cs typeface="B Titr" pitchFamily="2" charset="-78"/>
              </a:rPr>
              <a:t>برنامه پنجساله دوم شهرداری تهران</a:t>
            </a:r>
          </a:p>
          <a:p>
            <a:pPr algn="ctr" rtl="1">
              <a:lnSpc>
                <a:spcPct val="220000"/>
              </a:lnSpc>
            </a:pPr>
            <a:r>
              <a:rPr lang="fa-IR" sz="2400" b="1" dirty="0">
                <a:ln w="6600">
                  <a:noFill/>
                  <a:prstDash val="solid"/>
                </a:ln>
                <a:solidFill>
                  <a:schemeClr val="tx1"/>
                </a:solidFill>
                <a:cs typeface="B Titr" pitchFamily="2" charset="-78"/>
              </a:rPr>
              <a:t>حوزه مأموریتی </a:t>
            </a:r>
            <a:r>
              <a:rPr lang="fa-IR" sz="2400" b="1" dirty="0" smtClean="0">
                <a:ln w="6600">
                  <a:noFill/>
                  <a:prstDash val="solid"/>
                </a:ln>
                <a:solidFill>
                  <a:schemeClr val="tx1"/>
                </a:solidFill>
                <a:cs typeface="B Titr" pitchFamily="2" charset="-78"/>
              </a:rPr>
              <a:t>شهرسازی و معماری</a:t>
            </a:r>
            <a:endParaRPr lang="en-US" sz="2400" b="1" dirty="0">
              <a:ln w="6600">
                <a:noFill/>
                <a:prstDash val="solid"/>
              </a:ln>
              <a:solidFill>
                <a:schemeClr val="tx1"/>
              </a:solidFill>
              <a:cs typeface="B Titr" pitchFamily="2" charset="-78"/>
            </a:endParaRPr>
          </a:p>
        </p:txBody>
      </p:sp>
      <p:sp>
        <p:nvSpPr>
          <p:cNvPr id="5" name="Action Button: Forward or Next 4">
            <a:hlinkClick r:id="" action="ppaction://hlinkshowjump?jump=nextslide" highlightClick="1"/>
          </p:cNvPr>
          <p:cNvSpPr/>
          <p:nvPr/>
        </p:nvSpPr>
        <p:spPr>
          <a:xfrm>
            <a:off x="228600" y="4572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8AF34D74-9CAA-4A47-A7FD-3A4E4E9E2722}" type="slidenum">
              <a:rPr lang="fa-IR" smtClean="0"/>
              <a:pPr/>
              <a:t>96</a:t>
            </a:fld>
            <a:endParaRPr lang="fa-IR"/>
          </a:p>
        </p:txBody>
      </p:sp>
    </p:spTree>
    <p:extLst>
      <p:ext uri="{BB962C8B-B14F-4D97-AF65-F5344CB8AC3E}">
        <p14:creationId xmlns:p14="http://schemas.microsoft.com/office/powerpoint/2010/main" val="769333444"/>
      </p:ext>
    </p:extLst>
  </p:cSld>
  <p:clrMapOvr>
    <a:masterClrMapping/>
  </p:clrMapOvr>
  <p:transition spd="med" advClick="0">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0931655"/>
              </p:ext>
            </p:extLst>
          </p:nvPr>
        </p:nvGraphicFramePr>
        <p:xfrm>
          <a:off x="228601" y="1585692"/>
          <a:ext cx="8686799" cy="5147487"/>
        </p:xfrm>
        <a:graphic>
          <a:graphicData uri="http://schemas.openxmlformats.org/drawingml/2006/table">
            <a:tbl>
              <a:tblPr rtl="1" firstRow="1" firstCol="1" bandRow="1">
                <a:tableStyleId>{F5AB1C69-6EDB-4FF4-983F-18BD219EF322}</a:tableStyleId>
              </a:tblPr>
              <a:tblGrid>
                <a:gridCol w="4337069"/>
                <a:gridCol w="896741"/>
                <a:gridCol w="1047607"/>
                <a:gridCol w="1202691"/>
                <a:gridCol w="1202691"/>
              </a:tblGrid>
              <a:tr h="611392">
                <a:tc>
                  <a:txBody>
                    <a:bodyPr/>
                    <a:lstStyle/>
                    <a:p>
                      <a:pPr algn="ctr" rtl="1">
                        <a:lnSpc>
                          <a:spcPct val="107000"/>
                        </a:lnSpc>
                        <a:spcBef>
                          <a:spcPts val="600"/>
                        </a:spcBef>
                        <a:spcAft>
                          <a:spcPts val="0"/>
                        </a:spcAft>
                      </a:pPr>
                      <a:r>
                        <a:rPr lang="ar-SA" sz="1400" dirty="0">
                          <a:effectLst/>
                          <a:cs typeface="B Zar" panose="00000400000000000000" pitchFamily="2" charset="-78"/>
                        </a:rPr>
                        <a:t>هدف کمی</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dirty="0">
                          <a:effectLst/>
                          <a:cs typeface="B Zar" panose="00000400000000000000" pitchFamily="2" charset="-78"/>
                        </a:rPr>
                        <a:t>واحد</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dirty="0">
                          <a:effectLst/>
                          <a:cs typeface="B Zar" panose="00000400000000000000" pitchFamily="2" charset="-78"/>
                        </a:rPr>
                        <a:t>هدف سال 1395</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dirty="0">
                          <a:effectLst/>
                          <a:cs typeface="B Zar" panose="00000400000000000000" pitchFamily="2" charset="-78"/>
                        </a:rPr>
                        <a:t>عملکرد سال</a:t>
                      </a:r>
                      <a:endParaRPr lang="en-US" sz="1800" dirty="0">
                        <a:effectLst/>
                        <a:cs typeface="B Zar" panose="00000400000000000000" pitchFamily="2" charset="-78"/>
                      </a:endParaRPr>
                    </a:p>
                    <a:p>
                      <a:pPr algn="ctr" rtl="1">
                        <a:lnSpc>
                          <a:spcPct val="107000"/>
                        </a:lnSpc>
                        <a:spcBef>
                          <a:spcPts val="600"/>
                        </a:spcBef>
                        <a:spcAft>
                          <a:spcPts val="0"/>
                        </a:spcAft>
                      </a:pPr>
                      <a:r>
                        <a:rPr lang="ar-SA" sz="1400" dirty="0">
                          <a:effectLst/>
                          <a:cs typeface="B Zar" panose="00000400000000000000" pitchFamily="2" charset="-78"/>
                        </a:rPr>
                        <a:t>1395</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dirty="0">
                          <a:effectLst/>
                          <a:cs typeface="B Zar" panose="00000400000000000000" pitchFamily="2" charset="-78"/>
                        </a:rPr>
                        <a:t>درصد تحقق هدف کمی </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tc>
              </a:tr>
              <a:tr h="352789">
                <a:tc>
                  <a:txBody>
                    <a:bodyPr/>
                    <a:lstStyle/>
                    <a:p>
                      <a:pPr algn="r" rtl="1">
                        <a:lnSpc>
                          <a:spcPct val="107000"/>
                        </a:lnSpc>
                        <a:spcBef>
                          <a:spcPts val="600"/>
                        </a:spcBef>
                        <a:spcAft>
                          <a:spcPts val="0"/>
                        </a:spcAft>
                      </a:pPr>
                      <a:r>
                        <a:rPr lang="ar-SA" sz="1400" kern="1200" dirty="0">
                          <a:effectLst/>
                          <a:cs typeface="B Zar" panose="00000400000000000000" pitchFamily="2" charset="-78"/>
                        </a:rPr>
                        <a:t>تهیه طرح­های موضوعی تکلیفی طرح </a:t>
                      </a:r>
                      <a:r>
                        <a:rPr lang="ar-SA" sz="1400" kern="1200" dirty="0" smtClean="0">
                          <a:effectLst/>
                          <a:cs typeface="B Zar" panose="00000400000000000000" pitchFamily="2" charset="-78"/>
                        </a:rPr>
                        <a:t>جامع</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dirty="0" smtClean="0">
                          <a:effectLst/>
                          <a:cs typeface="B Zar" panose="00000400000000000000" pitchFamily="2" charset="-78"/>
                        </a:rPr>
                        <a:t>درصد</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200" dirty="0">
                          <a:effectLst/>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200" dirty="0">
                          <a:effectLst/>
                          <a:cs typeface="B Zar" panose="00000400000000000000" pitchFamily="2" charset="-78"/>
                        </a:rPr>
                        <a:t>100</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tc>
              </a:tr>
              <a:tr h="352789">
                <a:tc>
                  <a:txBody>
                    <a:bodyPr/>
                    <a:lstStyle/>
                    <a:p>
                      <a:pPr algn="r" rtl="1">
                        <a:lnSpc>
                          <a:spcPct val="107000"/>
                        </a:lnSpc>
                        <a:spcBef>
                          <a:spcPts val="600"/>
                        </a:spcBef>
                        <a:spcAft>
                          <a:spcPts val="0"/>
                        </a:spcAft>
                      </a:pPr>
                      <a:r>
                        <a:rPr lang="ar-SA" sz="1400" kern="1200" dirty="0">
                          <a:effectLst/>
                          <a:cs typeface="B Zar" panose="00000400000000000000" pitchFamily="2" charset="-78"/>
                        </a:rPr>
                        <a:t>تهیه طرح­های موضعی تکلیفی طرح </a:t>
                      </a:r>
                      <a:r>
                        <a:rPr lang="ar-SA" sz="1400" kern="1200" dirty="0" smtClean="0">
                          <a:effectLst/>
                          <a:cs typeface="B Zar" panose="00000400000000000000" pitchFamily="2" charset="-78"/>
                        </a:rPr>
                        <a:t>جامع</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dirty="0" smtClean="0">
                          <a:effectLst/>
                          <a:cs typeface="B Zar" panose="00000400000000000000" pitchFamily="2" charset="-78"/>
                        </a:rPr>
                        <a:t>درصد</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200" dirty="0">
                          <a:effectLst/>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200">
                          <a:effectLst/>
                          <a:cs typeface="B Zar" panose="00000400000000000000" pitchFamily="2" charset="-78"/>
                        </a:rPr>
                        <a:t>100</a:t>
                      </a:r>
                      <a:endParaRPr lang="en-US" sz="18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400" dirty="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tc>
              </a:tr>
              <a:tr h="352789">
                <a:tc>
                  <a:txBody>
                    <a:bodyPr/>
                    <a:lstStyle/>
                    <a:p>
                      <a:pPr algn="r" rtl="1">
                        <a:lnSpc>
                          <a:spcPct val="107000"/>
                        </a:lnSpc>
                        <a:spcBef>
                          <a:spcPts val="600"/>
                        </a:spcBef>
                        <a:spcAft>
                          <a:spcPts val="0"/>
                        </a:spcAft>
                      </a:pPr>
                      <a:r>
                        <a:rPr lang="ar-SA" sz="1400" kern="1200" dirty="0">
                          <a:effectLst/>
                          <a:cs typeface="B Zar" panose="00000400000000000000" pitchFamily="2" charset="-78"/>
                        </a:rPr>
                        <a:t>تهیه طرح­های موضعی و موضوعی تکلیفی سند طرح </a:t>
                      </a:r>
                      <a:r>
                        <a:rPr lang="ar-SA" sz="1400" kern="1200" dirty="0" smtClean="0">
                          <a:effectLst/>
                          <a:cs typeface="B Zar" panose="00000400000000000000" pitchFamily="2" charset="-78"/>
                        </a:rPr>
                        <a:t>تفصیلی</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dirty="0" smtClean="0">
                          <a:effectLst/>
                          <a:cs typeface="B Zar" panose="00000400000000000000" pitchFamily="2" charset="-78"/>
                        </a:rPr>
                        <a:t>درصد</a:t>
                      </a:r>
                      <a:endParaRPr lang="en-US" sz="18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200" dirty="0">
                          <a:effectLst/>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200" dirty="0">
                          <a:effectLst/>
                          <a:cs typeface="B Zar" panose="00000400000000000000" pitchFamily="2" charset="-78"/>
                        </a:rPr>
                        <a:t>100</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tc>
              </a:tr>
              <a:tr h="352789">
                <a:tc>
                  <a:txBody>
                    <a:bodyPr/>
                    <a:lstStyle/>
                    <a:p>
                      <a:pPr marL="0" algn="r" defTabSz="457200" rtl="1" eaLnBrk="1" latinLnBrk="0" hangingPunct="1">
                        <a:lnSpc>
                          <a:spcPct val="107000"/>
                        </a:lnSpc>
                        <a:spcBef>
                          <a:spcPts val="600"/>
                        </a:spcBef>
                        <a:spcAft>
                          <a:spcPts val="0"/>
                        </a:spcAft>
                      </a:pPr>
                      <a:r>
                        <a:rPr lang="ar-SA" sz="1400" kern="1200" dirty="0">
                          <a:effectLst/>
                          <a:cs typeface="B Zar" panose="00000400000000000000" pitchFamily="2" charset="-78"/>
                        </a:rPr>
                        <a:t>تهیه طرح‏های اجرایی(کدهای 9 در طرح تفصیلی)</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marL="0" algn="ctr" defTabSz="457200" rtl="1" eaLnBrk="1" latinLnBrk="0" hangingPunct="1">
                        <a:lnSpc>
                          <a:spcPct val="107000"/>
                        </a:lnSpc>
                        <a:spcBef>
                          <a:spcPts val="600"/>
                        </a:spcBef>
                        <a:spcAft>
                          <a:spcPts val="0"/>
                        </a:spcAft>
                      </a:pPr>
                      <a:r>
                        <a:rPr lang="ar-SA" sz="1400" kern="1200" dirty="0">
                          <a:effectLst/>
                          <a:cs typeface="B Zar" panose="00000400000000000000" pitchFamily="2" charset="-78"/>
                        </a:rPr>
                        <a:t>درصد</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200" dirty="0">
                          <a:effectLst/>
                          <a:cs typeface="B Zar" panose="00000400000000000000" pitchFamily="2" charset="-78"/>
                        </a:rPr>
                        <a:t>60</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200" dirty="0">
                          <a:effectLst/>
                          <a:cs typeface="B Zar" panose="00000400000000000000" pitchFamily="2" charset="-78"/>
                        </a:rPr>
                        <a:t>100</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tc>
              </a:tr>
              <a:tr h="352789">
                <a:tc>
                  <a:txBody>
                    <a:bodyPr/>
                    <a:lstStyle/>
                    <a:p>
                      <a:pPr marL="0" algn="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بهبود فرآیندهای صدور انواع پروانه و گواهی‏های ساختمانی</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marL="0" algn="ct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تعداد</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200" dirty="0">
                          <a:effectLst/>
                          <a:cs typeface="B Zar" panose="00000400000000000000" pitchFamily="2" charset="-78"/>
                        </a:rPr>
                        <a:t>16</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200" dirty="0">
                          <a:effectLst/>
                          <a:cs typeface="B Zar" panose="00000400000000000000" pitchFamily="2" charset="-78"/>
                        </a:rPr>
                        <a:t>50</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dirty="0" smtClean="0">
                          <a:effectLst/>
                          <a:cs typeface="B Zar" panose="00000400000000000000" pitchFamily="2" charset="-78"/>
                        </a:rPr>
                        <a:t>100</a:t>
                      </a:r>
                      <a:endParaRPr lang="en-US" sz="1400" b="0" dirty="0">
                        <a:effectLst/>
                        <a:latin typeface="Calibri" panose="020F0502020204030204" pitchFamily="34" charset="0"/>
                        <a:ea typeface="Calibri" panose="020F0502020204030204" pitchFamily="34" charset="0"/>
                        <a:cs typeface="B Zar" panose="00000400000000000000" pitchFamily="2" charset="-78"/>
                      </a:endParaRPr>
                    </a:p>
                  </a:txBody>
                  <a:tcPr marL="54535" marR="54535" marT="0" marB="0"/>
                </a:tc>
              </a:tr>
              <a:tr h="352789">
                <a:tc>
                  <a:txBody>
                    <a:bodyPr/>
                    <a:lstStyle/>
                    <a:p>
                      <a:pPr marL="0" algn="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بازبینی، تدوین و اصلاح لوایح و ضوابط شهرسازی و معماری</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marL="0" algn="ct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تعداد سالیانه</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marL="0" algn="ctr" defTabSz="457200" rtl="1" eaLnBrk="1" latinLnBrk="0" hangingPunct="1">
                        <a:lnSpc>
                          <a:spcPct val="107000"/>
                        </a:lnSpc>
                        <a:spcBef>
                          <a:spcPts val="600"/>
                        </a:spcBef>
                        <a:spcAft>
                          <a:spcPts val="0"/>
                        </a:spcAft>
                      </a:pPr>
                      <a:r>
                        <a:rPr lang="ar-SA" sz="1400" kern="1200" dirty="0">
                          <a:effectLst/>
                          <a:cs typeface="B Zar" panose="00000400000000000000" pitchFamily="2" charset="-78"/>
                        </a:rPr>
                        <a:t>15</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marL="0" algn="ctr" defTabSz="457200" rtl="1" eaLnBrk="1" latinLnBrk="0" hangingPunct="1">
                        <a:lnSpc>
                          <a:spcPct val="107000"/>
                        </a:lnSpc>
                        <a:spcBef>
                          <a:spcPts val="600"/>
                        </a:spcBef>
                        <a:spcAft>
                          <a:spcPts val="0"/>
                        </a:spcAft>
                      </a:pPr>
                      <a:r>
                        <a:rPr lang="ar-SA" sz="1400" kern="1200" dirty="0">
                          <a:effectLst/>
                          <a:cs typeface="B Zar" panose="00000400000000000000" pitchFamily="2" charset="-78"/>
                        </a:rPr>
                        <a:t>20</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marL="0" algn="ct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100</a:t>
                      </a:r>
                      <a:endParaRPr lang="en-US" sz="1400" b="0" kern="1200" dirty="0">
                        <a:solidFill>
                          <a:schemeClr val="tx1"/>
                        </a:solidFill>
                        <a:effectLst/>
                        <a:latin typeface="+mn-lt"/>
                        <a:ea typeface="+mn-ea"/>
                        <a:cs typeface="B Zar" panose="00000400000000000000" pitchFamily="2" charset="-78"/>
                      </a:endParaRPr>
                    </a:p>
                  </a:txBody>
                  <a:tcPr marL="54535" marR="54535" marT="0" marB="0"/>
                </a:tc>
              </a:tr>
              <a:tr h="352789">
                <a:tc>
                  <a:txBody>
                    <a:bodyPr/>
                    <a:lstStyle/>
                    <a:p>
                      <a:pPr algn="r" rtl="1">
                        <a:lnSpc>
                          <a:spcPct val="107000"/>
                        </a:lnSpc>
                        <a:spcBef>
                          <a:spcPts val="600"/>
                        </a:spcBef>
                        <a:spcAft>
                          <a:spcPts val="0"/>
                        </a:spcAft>
                      </a:pPr>
                      <a:r>
                        <a:rPr lang="fa-IR" sz="1400" kern="1200" dirty="0" smtClean="0">
                          <a:effectLst/>
                          <a:cs typeface="B Zar" panose="00000400000000000000" pitchFamily="2" charset="-78"/>
                        </a:rPr>
                        <a:t>افزایش پوشش قرارگیری بافت فرسوده در حوزه دفاتر خدمات نوسازی</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درصد</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kern="1200" dirty="0">
                          <a:effectLst/>
                          <a:cs typeface="B Zar" panose="00000400000000000000" pitchFamily="2" charset="-78"/>
                        </a:rPr>
                        <a:t>95</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a:effectLst/>
                          <a:cs typeface="B Zar" panose="00000400000000000000" pitchFamily="2" charset="-78"/>
                        </a:rPr>
                        <a:t>98</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100</a:t>
                      </a:r>
                      <a:endParaRPr lang="en-US" sz="1400" b="0" kern="1200" dirty="0">
                        <a:solidFill>
                          <a:schemeClr val="tx1"/>
                        </a:solidFill>
                        <a:effectLst/>
                        <a:latin typeface="+mn-lt"/>
                        <a:ea typeface="+mn-ea"/>
                        <a:cs typeface="B Zar" panose="00000400000000000000" pitchFamily="2" charset="-78"/>
                      </a:endParaRPr>
                    </a:p>
                  </a:txBody>
                  <a:tcPr marL="54535" marR="54535" marT="0" marB="0"/>
                </a:tc>
              </a:tr>
              <a:tr h="605905">
                <a:tc>
                  <a:txBody>
                    <a:bodyPr/>
                    <a:lstStyle/>
                    <a:p>
                      <a:pPr algn="r" rtl="1">
                        <a:lnSpc>
                          <a:spcPct val="107000"/>
                        </a:lnSpc>
                        <a:spcBef>
                          <a:spcPts val="600"/>
                        </a:spcBef>
                        <a:spcAft>
                          <a:spcPts val="0"/>
                        </a:spcAft>
                      </a:pPr>
                      <a:r>
                        <a:rPr lang="ar-SA" sz="1400" kern="1200" dirty="0" smtClean="0">
                          <a:effectLst/>
                          <a:cs typeface="B Zar" panose="00000400000000000000" pitchFamily="2" charset="-78"/>
                        </a:rPr>
                        <a:t>نسبت عرصه نوسازی شده بافت‏های فرسوده در کل بافت‏های فرسوده مصوب شهر تهران (3268)</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درصد</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32/5</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32/74</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100</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r>
              <a:tr h="352789">
                <a:tc>
                  <a:txBody>
                    <a:bodyPr/>
                    <a:lstStyle/>
                    <a:p>
                      <a:pPr marL="0" algn="r" defTabSz="457200" rtl="1" eaLnBrk="1" latinLnBrk="0" hangingPunct="1">
                        <a:lnSpc>
                          <a:spcPct val="107000"/>
                        </a:lnSpc>
                        <a:spcBef>
                          <a:spcPts val="600"/>
                        </a:spcBef>
                        <a:spcAft>
                          <a:spcPts val="0"/>
                        </a:spcAft>
                      </a:pPr>
                      <a:r>
                        <a:rPr lang="ar-SA" sz="1400" kern="1200" dirty="0" smtClean="0">
                          <a:effectLst/>
                          <a:cs typeface="B Zar" panose="00000400000000000000" pitchFamily="2" charset="-78"/>
                        </a:rPr>
                        <a:t>تدوین ضوابط و مقررات ساماندهی نما توام با محرک‏های تشویقی</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marL="0" algn="ct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درصد</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marL="0" algn="ctr" defTabSz="457200" rtl="1" eaLnBrk="1" latinLnBrk="0" hangingPunct="1">
                        <a:lnSpc>
                          <a:spcPct val="107000"/>
                        </a:lnSpc>
                        <a:spcBef>
                          <a:spcPts val="600"/>
                        </a:spcBef>
                        <a:spcAft>
                          <a:spcPts val="0"/>
                        </a:spcAft>
                      </a:pPr>
                      <a:r>
                        <a:rPr lang="ar-SA" sz="1400" kern="1200" dirty="0">
                          <a:effectLst/>
                          <a:cs typeface="B Zar" panose="00000400000000000000" pitchFamily="2" charset="-78"/>
                        </a:rPr>
                        <a:t>-</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marL="0" algn="ctr" defTabSz="457200" rtl="1" eaLnBrk="1" latinLnBrk="0" hangingPunct="1">
                        <a:lnSpc>
                          <a:spcPct val="107000"/>
                        </a:lnSpc>
                        <a:spcBef>
                          <a:spcPts val="600"/>
                        </a:spcBef>
                        <a:spcAft>
                          <a:spcPts val="0"/>
                        </a:spcAft>
                      </a:pPr>
                      <a:r>
                        <a:rPr lang="ar-SA" sz="1400" kern="1200" dirty="0">
                          <a:effectLst/>
                          <a:cs typeface="B Zar" panose="00000400000000000000" pitchFamily="2" charset="-78"/>
                        </a:rPr>
                        <a:t>50</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marL="0" algn="ctr" defTabSz="457200" rtl="1" eaLnBrk="1" latinLnBrk="0" hangingPunct="1">
                        <a:lnSpc>
                          <a:spcPct val="107000"/>
                        </a:lnSpc>
                        <a:spcBef>
                          <a:spcPts val="600"/>
                        </a:spcBef>
                        <a:spcAft>
                          <a:spcPts val="0"/>
                        </a:spcAft>
                      </a:pPr>
                      <a:r>
                        <a:rPr lang="fa-IR" sz="1400" kern="1200" dirty="0" smtClean="0">
                          <a:effectLst/>
                          <a:cs typeface="B Zar" panose="00000400000000000000" pitchFamily="2" charset="-78"/>
                        </a:rPr>
                        <a:t>100</a:t>
                      </a:r>
                      <a:endParaRPr lang="en-US" sz="1400" b="0" kern="1200" dirty="0">
                        <a:solidFill>
                          <a:schemeClr val="tx1"/>
                        </a:solidFill>
                        <a:effectLst/>
                        <a:latin typeface="+mn-lt"/>
                        <a:ea typeface="+mn-ea"/>
                        <a:cs typeface="B Zar" panose="00000400000000000000" pitchFamily="2" charset="-78"/>
                      </a:endParaRPr>
                    </a:p>
                  </a:txBody>
                  <a:tcPr marL="54535" marR="54535" marT="0" marB="0"/>
                </a:tc>
              </a:tr>
              <a:tr h="502051">
                <a:tc>
                  <a:txBody>
                    <a:bodyPr/>
                    <a:lstStyle/>
                    <a:p>
                      <a:pPr algn="r" rtl="1">
                        <a:lnSpc>
                          <a:spcPct val="107000"/>
                        </a:lnSpc>
                        <a:spcBef>
                          <a:spcPts val="600"/>
                        </a:spcBef>
                        <a:spcAft>
                          <a:spcPts val="0"/>
                        </a:spcAft>
                      </a:pPr>
                      <a:r>
                        <a:rPr lang="ar-SA" sz="1400" kern="1200" dirty="0" smtClean="0">
                          <a:effectLst/>
                          <a:cs typeface="B Zar" panose="00000400000000000000" pitchFamily="2" charset="-78"/>
                        </a:rPr>
                        <a:t>تملک، مرمت و بهره برداری ابنیه تاریخی در چارچوب مصوبات سالیانه شورا2</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درصد سالیانه </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400" kern="1200" dirty="0">
                          <a:effectLst/>
                          <a:cs typeface="B Zar" panose="00000400000000000000" pitchFamily="2" charset="-78"/>
                        </a:rPr>
                        <a:t>100</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ar-SA" sz="1400" kern="1200" dirty="0">
                          <a:effectLst/>
                          <a:cs typeface="B Zar" panose="00000400000000000000" pitchFamily="2" charset="-78"/>
                        </a:rPr>
                        <a:t>100</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100</a:t>
                      </a:r>
                      <a:endParaRPr lang="en-US" sz="1400" b="0" kern="1200" dirty="0">
                        <a:solidFill>
                          <a:schemeClr val="tx1"/>
                        </a:solidFill>
                        <a:effectLst/>
                        <a:latin typeface="+mn-lt"/>
                        <a:ea typeface="+mn-ea"/>
                        <a:cs typeface="B Zar" panose="00000400000000000000" pitchFamily="2" charset="-78"/>
                      </a:endParaRPr>
                    </a:p>
                  </a:txBody>
                  <a:tcPr marL="54535" marR="54535" marT="0" marB="0"/>
                </a:tc>
              </a:tr>
              <a:tr h="502051">
                <a:tc>
                  <a:txBody>
                    <a:bodyPr/>
                    <a:lstStyle/>
                    <a:p>
                      <a:pPr algn="r" rtl="1">
                        <a:lnSpc>
                          <a:spcPct val="107000"/>
                        </a:lnSpc>
                        <a:spcBef>
                          <a:spcPts val="600"/>
                        </a:spcBef>
                        <a:spcAft>
                          <a:spcPts val="0"/>
                        </a:spcAft>
                      </a:pPr>
                      <a:r>
                        <a:rPr lang="ar-SA" sz="1400" kern="1200" dirty="0" smtClean="0">
                          <a:effectLst/>
                          <a:cs typeface="B Zar" panose="00000400000000000000" pitchFamily="2" charset="-78"/>
                        </a:rPr>
                        <a:t>تهیه طرح‌های موضوعی و موضعی طرح‌های جامع و تفصیلی نوسازی عباس‏آباد</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تعداد</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c>
                  <a:txBody>
                    <a:bodyPr/>
                    <a:lstStyle/>
                    <a:p>
                      <a:pPr algn="ctr" rtl="1">
                        <a:lnSpc>
                          <a:spcPct val="107000"/>
                        </a:lnSpc>
                        <a:spcBef>
                          <a:spcPts val="600"/>
                        </a:spcBef>
                        <a:spcAft>
                          <a:spcPts val="0"/>
                        </a:spcAft>
                      </a:pPr>
                      <a:r>
                        <a:rPr lang="ar-SA" sz="1400" kern="1200" dirty="0">
                          <a:effectLst/>
                          <a:cs typeface="B Zar" panose="00000400000000000000" pitchFamily="2" charset="-78"/>
                        </a:rPr>
                        <a:t>120</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a:effectLst/>
                          <a:cs typeface="B Zar" panose="00000400000000000000" pitchFamily="2" charset="-78"/>
                        </a:rPr>
                        <a:t>121</a:t>
                      </a:r>
                      <a:endParaRPr lang="en-US" sz="1400" b="0"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ctr" rtl="1">
                        <a:lnSpc>
                          <a:spcPct val="107000"/>
                        </a:lnSpc>
                        <a:spcBef>
                          <a:spcPts val="600"/>
                        </a:spcBef>
                        <a:spcAft>
                          <a:spcPts val="0"/>
                        </a:spcAft>
                      </a:pPr>
                      <a:r>
                        <a:rPr lang="fa-IR" sz="1400" kern="1200" dirty="0" smtClean="0">
                          <a:effectLst/>
                          <a:cs typeface="B Zar" panose="00000400000000000000" pitchFamily="2" charset="-78"/>
                        </a:rPr>
                        <a:t>100</a:t>
                      </a:r>
                      <a:endParaRPr lang="en-US" sz="1400" b="0" kern="1200" dirty="0">
                        <a:solidFill>
                          <a:schemeClr val="tx1"/>
                        </a:solidFill>
                        <a:effectLst/>
                        <a:latin typeface="+mn-lt"/>
                        <a:ea typeface="+mn-ea"/>
                        <a:cs typeface="B Zar" panose="00000400000000000000" pitchFamily="2" charset="-78"/>
                      </a:endParaRPr>
                    </a:p>
                  </a:txBody>
                  <a:tcPr marL="54535" marR="54535" marT="0" marB="0" anchor="ctr"/>
                </a:tc>
              </a:tr>
            </a:tbl>
          </a:graphicData>
        </a:graphic>
      </p:graphicFrame>
      <p:sp>
        <p:nvSpPr>
          <p:cNvPr id="5" name="Title 4"/>
          <p:cNvSpPr>
            <a:spLocks noGrp="1"/>
          </p:cNvSpPr>
          <p:nvPr>
            <p:ph type="title"/>
          </p:nvPr>
        </p:nvSpPr>
        <p:spPr>
          <a:xfrm>
            <a:off x="1828800" y="304800"/>
            <a:ext cx="6589199" cy="1280890"/>
          </a:xfrm>
        </p:spPr>
        <p:txBody>
          <a:bodyPr>
            <a:normAutofit/>
          </a:bodyPr>
          <a:lstStyle/>
          <a:p>
            <a:pPr algn="r"/>
            <a:r>
              <a:rPr lang="fa-IR" sz="2000" dirty="0">
                <a:cs typeface="B Titr" panose="00000700000000000000" pitchFamily="2" charset="-78"/>
              </a:rPr>
              <a:t>جدول مهمترین اهداف کمی حوزه </a:t>
            </a:r>
            <a:r>
              <a:rPr lang="fa-IR" sz="2000" dirty="0" smtClean="0">
                <a:cs typeface="B Titr" panose="00000700000000000000" pitchFamily="2" charset="-78"/>
              </a:rPr>
              <a:t>ماموریتی شهرسازی و معماری </a:t>
            </a:r>
            <a:endParaRPr lang="fa-IR" sz="2000" dirty="0"/>
          </a:p>
        </p:txBody>
      </p:sp>
      <p:sp>
        <p:nvSpPr>
          <p:cNvPr id="6" name="Rectangle 5"/>
          <p:cNvSpPr/>
          <p:nvPr/>
        </p:nvSpPr>
        <p:spPr>
          <a:xfrm>
            <a:off x="4590" y="0"/>
            <a:ext cx="9144000" cy="1447800"/>
          </a:xfrm>
          <a:prstGeom prst="rect">
            <a:avLst/>
          </a:prstGeom>
          <a:solidFill>
            <a:schemeClr val="bg1">
              <a:lumMod val="6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itle 1"/>
          <p:cNvSpPr txBox="1">
            <a:spLocks/>
          </p:cNvSpPr>
          <p:nvPr/>
        </p:nvSpPr>
        <p:spPr>
          <a:xfrm>
            <a:off x="457200" y="0"/>
            <a:ext cx="8229600" cy="1142999"/>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ln w="6600">
                  <a:noFill/>
                  <a:prstDash val="solid"/>
                </a:ln>
                <a:solidFill>
                  <a:schemeClr val="tx1"/>
                </a:solidFill>
                <a:cs typeface="B Titr" pitchFamily="2" charset="-78"/>
              </a:rPr>
              <a:t>جدول مهم ترین اهداف کمی حوزه مأموریتی شهرسازی و معماری</a:t>
            </a:r>
          </a:p>
          <a:p>
            <a:pPr algn="ctr" rtl="1"/>
            <a:endParaRPr lang="fa-IR" sz="2400" b="1" dirty="0">
              <a:ln w="6600">
                <a:noFill/>
                <a:prstDash val="solid"/>
              </a:ln>
              <a:solidFill>
                <a:schemeClr val="tx1"/>
              </a:solidFill>
              <a:cs typeface="B Titr" pitchFamily="2" charset="-78"/>
            </a:endParaRPr>
          </a:p>
        </p:txBody>
      </p:sp>
      <p:sp>
        <p:nvSpPr>
          <p:cNvPr id="8" name="Action Button: Return 7">
            <a:hlinkClick r:id="rId2"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8AF34D74-9CAA-4A47-A7FD-3A4E4E9E2722}" type="slidenum">
              <a:rPr lang="fa-IR" smtClean="0"/>
              <a:pPr/>
              <a:t>97</a:t>
            </a:fld>
            <a:endParaRPr lang="fa-IR"/>
          </a:p>
        </p:txBody>
      </p:sp>
    </p:spTree>
    <p:extLst>
      <p:ext uri="{BB962C8B-B14F-4D97-AF65-F5344CB8AC3E}">
        <p14:creationId xmlns:p14="http://schemas.microsoft.com/office/powerpoint/2010/main" val="1762523561"/>
      </p:ext>
    </p:extLst>
  </p:cSld>
  <p:clrMapOvr>
    <a:masterClrMapping/>
  </p:clrMapOvr>
  <p:transition spd="med" advClick="0">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2743200" y="160337"/>
            <a:ext cx="6381750" cy="1058863"/>
          </a:xfrm>
        </p:spPr>
        <p:txBody>
          <a:bodyPr>
            <a:normAutofit/>
          </a:bodyPr>
          <a:lstStyle/>
          <a:p>
            <a:pPr>
              <a:lnSpc>
                <a:spcPct val="150000"/>
              </a:lnSpc>
            </a:pPr>
            <a:r>
              <a:rPr lang="fa-IR" dirty="0">
                <a:cs typeface="B Titr" pitchFamily="2" charset="-78"/>
              </a:rPr>
              <a:t>فصل ششم </a:t>
            </a:r>
            <a:r>
              <a:rPr lang="fa-IR" dirty="0" smtClean="0">
                <a:cs typeface="B Titr" pitchFamily="2" charset="-78"/>
              </a:rPr>
              <a:t>: </a:t>
            </a:r>
            <a:r>
              <a:rPr lang="fa-IR" dirty="0">
                <a:cs typeface="B Titr" pitchFamily="2" charset="-78"/>
              </a:rPr>
              <a:t>مأموریت اجتماعی و </a:t>
            </a:r>
            <a:r>
              <a:rPr lang="fa-IR" dirty="0" smtClean="0">
                <a:cs typeface="B Titr" pitchFamily="2" charset="-78"/>
              </a:rPr>
              <a:t>فرهنگی</a:t>
            </a:r>
            <a:endParaRPr lang="en-US" dirty="0">
              <a:cs typeface="B Titr" pitchFamily="2" charset="-78"/>
            </a:endParaRPr>
          </a:p>
        </p:txBody>
      </p:sp>
      <p:pic>
        <p:nvPicPr>
          <p:cNvPr id="5" name="Picture 4" descr="C:\Users\user\Desktop\New folder\سینما ملت.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6019800" cy="3399790"/>
          </a:xfrm>
          <a:prstGeom prst="roundRect">
            <a:avLst>
              <a:gd name="adj" fmla="val 16667"/>
            </a:avLst>
          </a:prstGeom>
          <a:ln>
            <a:noFill/>
          </a:ln>
          <a:effectLst>
            <a:outerShdw blurRad="76200" dist="38100" dir="7800000" algn="tl" rotWithShape="0">
              <a:srgbClr val="000000">
                <a:alpha val="40000"/>
              </a:srgbClr>
            </a:outerShdw>
            <a:reflection blurRad="6350" stA="50000" endA="275" endPos="400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Action Button: Return 5">
            <a:hlinkClick r:id="rId3" action="ppaction://hlinksldjump" highlightClick="1"/>
          </p:cNvPr>
          <p:cNvSpPr/>
          <p:nvPr/>
        </p:nvSpPr>
        <p:spPr>
          <a:xfrm>
            <a:off x="152400" y="533400"/>
            <a:ext cx="685800" cy="685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Action Button: Forward or Next 6">
            <a:hlinkClick r:id="" action="ppaction://hlinkshowjump?jump=nextslide" highlightClick="1"/>
          </p:cNvPr>
          <p:cNvSpPr/>
          <p:nvPr/>
        </p:nvSpPr>
        <p:spPr>
          <a:xfrm>
            <a:off x="963150" y="5334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8AF34D74-9CAA-4A47-A7FD-3A4E4E9E2722}" type="slidenum">
              <a:rPr lang="fa-IR" smtClean="0"/>
              <a:pPr/>
              <a:t>98</a:t>
            </a:fld>
            <a:endParaRPr lang="fa-IR"/>
          </a:p>
        </p:txBody>
      </p:sp>
    </p:spTree>
    <p:extLst>
      <p:ext uri="{BB962C8B-B14F-4D97-AF65-F5344CB8AC3E}">
        <p14:creationId xmlns:p14="http://schemas.microsoft.com/office/powerpoint/2010/main" val="1189735837"/>
      </p:ext>
    </p:extLst>
  </p:cSld>
  <p:clrMapOvr>
    <a:masterClrMapping/>
  </p:clrMapOvr>
  <p:transition spd="med" advClick="0">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425" y="1752600"/>
            <a:ext cx="8001000" cy="4572000"/>
          </a:xfrm>
          <a:solidFill>
            <a:schemeClr val="accent2">
              <a:lumMod val="40000"/>
              <a:lumOff val="60000"/>
            </a:schemeClr>
          </a:solidFill>
        </p:spPr>
        <p:txBody>
          <a:bodyPr>
            <a:normAutofit/>
          </a:bodyPr>
          <a:lstStyle/>
          <a:p>
            <a:pPr algn="just"/>
            <a:r>
              <a:rPr lang="fa-IR" sz="2100" b="1" dirty="0" smtClean="0">
                <a:latin typeface="Adobe Arabic"/>
                <a:ea typeface="Adobe Arabic"/>
                <a:cs typeface="B Zar" panose="00000400000000000000" pitchFamily="2" charset="-78"/>
              </a:rPr>
              <a:t>دارای 3 بخش، 20 ماده، 165بند و 9 تبصره می باشد.</a:t>
            </a:r>
          </a:p>
          <a:p>
            <a:pPr lvl="0" algn="just">
              <a:lnSpc>
                <a:spcPct val="200000"/>
              </a:lnSpc>
            </a:pPr>
            <a:r>
              <a:rPr lang="ar-SA" sz="2000" dirty="0">
                <a:latin typeface="Adobe Arabic"/>
                <a:ea typeface="Adobe Arabic"/>
                <a:cs typeface="B Zar" panose="00000400000000000000" pitchFamily="2" charset="-78"/>
              </a:rPr>
              <a:t>بخش بیستم «ارتقاء سرمایه فرهنگی­ و اجتماعی شهروندان از طریق ترویج و اشاعه فرهنگ اسلامی‏_ایرانی با تأکید ویژه بر آموزه‏های فرهنگ قرآنی»؛</a:t>
            </a:r>
            <a:endParaRPr lang="en-US" sz="2000" dirty="0">
              <a:latin typeface="Adobe Arabic"/>
              <a:ea typeface="Adobe Arabic"/>
              <a:cs typeface="B Zar" panose="00000400000000000000" pitchFamily="2" charset="-78"/>
            </a:endParaRPr>
          </a:p>
          <a:p>
            <a:pPr lvl="0" algn="just">
              <a:lnSpc>
                <a:spcPct val="200000"/>
              </a:lnSpc>
            </a:pPr>
            <a:r>
              <a:rPr lang="ar-SA" sz="2000" dirty="0">
                <a:latin typeface="Adobe Arabic"/>
                <a:ea typeface="Adobe Arabic"/>
                <a:cs typeface="B Zar" panose="00000400000000000000" pitchFamily="2" charset="-78"/>
              </a:rPr>
              <a:t>بخش بیست و یکم «ارتقای شهرداری از سازمانی خدماتی به نهادی مدنی، فرهنگی و اجتماعی در چارچوب اسناد بالادستی» و </a:t>
            </a:r>
            <a:endParaRPr lang="en-US" sz="2000" dirty="0">
              <a:latin typeface="Adobe Arabic"/>
              <a:ea typeface="Adobe Arabic"/>
              <a:cs typeface="B Zar" panose="00000400000000000000" pitchFamily="2" charset="-78"/>
            </a:endParaRPr>
          </a:p>
          <a:p>
            <a:pPr lvl="0" algn="just">
              <a:lnSpc>
                <a:spcPct val="200000"/>
              </a:lnSpc>
            </a:pPr>
            <a:r>
              <a:rPr lang="ar-SA" sz="2000" dirty="0">
                <a:latin typeface="Adobe Arabic"/>
                <a:ea typeface="Adobe Arabic"/>
                <a:cs typeface="B Zar" panose="00000400000000000000" pitchFamily="2" charset="-78"/>
              </a:rPr>
              <a:t>بخش بیست و دوم «توسعه عرصه‏های عمومی و فضاهای فرهنگی، ورزشی و هنری شهر تهران در ابعاد بین‏المللی‏، ملی و شهری»</a:t>
            </a:r>
            <a:r>
              <a:rPr lang="en-US" sz="2000" dirty="0"/>
              <a:t>.</a:t>
            </a:r>
          </a:p>
          <a:p>
            <a:pPr algn="just"/>
            <a:endParaRPr lang="fa-IR" sz="2000" b="1" dirty="0">
              <a:latin typeface="Adobe Arabic"/>
              <a:ea typeface="Adobe Arabic"/>
              <a:cs typeface="B Zar" panose="00000400000000000000" pitchFamily="2" charset="-78"/>
            </a:endParaRPr>
          </a:p>
        </p:txBody>
      </p:sp>
      <p:sp>
        <p:nvSpPr>
          <p:cNvPr id="4" name="Title 1"/>
          <p:cNvSpPr txBox="1">
            <a:spLocks/>
          </p:cNvSpPr>
          <p:nvPr/>
        </p:nvSpPr>
        <p:spPr>
          <a:xfrm>
            <a:off x="685800" y="457200"/>
            <a:ext cx="7875388" cy="914400"/>
          </a:xfrm>
          <a:prstGeom prst="rect">
            <a:avLst/>
          </a:prstGeom>
          <a:solidFill>
            <a:srgbClr val="002B4C"/>
          </a:solidFill>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lnSpc>
                <a:spcPct val="220000"/>
              </a:lnSpc>
            </a:pPr>
            <a:r>
              <a:rPr lang="fa-IR" sz="2400" b="1" dirty="0">
                <a:ln w="6600">
                  <a:solidFill>
                    <a:schemeClr val="accent2"/>
                  </a:solidFill>
                  <a:prstDash val="solid"/>
                </a:ln>
                <a:solidFill>
                  <a:srgbClr val="FFFFFF"/>
                </a:solidFill>
                <a:effectLst>
                  <a:outerShdw dist="38100" dir="2700000" algn="tl" rotWithShape="0">
                    <a:schemeClr val="accent2"/>
                  </a:outerShdw>
                </a:effectLst>
                <a:cs typeface="B Titr" pitchFamily="2" charset="-78"/>
              </a:rPr>
              <a:t>فصل ششم: حوزه مأموریتی </a:t>
            </a:r>
            <a:r>
              <a:rPr lang="fa-IR" sz="2400" b="1" dirty="0" smtClean="0">
                <a:ln w="6600">
                  <a:solidFill>
                    <a:schemeClr val="accent2"/>
                  </a:solidFill>
                  <a:prstDash val="solid"/>
                </a:ln>
                <a:solidFill>
                  <a:srgbClr val="FFFFFF"/>
                </a:solidFill>
                <a:effectLst>
                  <a:outerShdw dist="38100" dir="2700000" algn="tl" rotWithShape="0">
                    <a:schemeClr val="accent2"/>
                  </a:outerShdw>
                </a:effectLst>
                <a:cs typeface="B Titr" pitchFamily="2" charset="-78"/>
              </a:rPr>
              <a:t>اجتماعی و فرهنگی</a:t>
            </a:r>
            <a:endParaRPr lang="fa-IR" sz="2400" b="1" dirty="0">
              <a:ln w="6600">
                <a:solidFill>
                  <a:schemeClr val="accent2"/>
                </a:solidFill>
                <a:prstDash val="solid"/>
              </a:ln>
              <a:solidFill>
                <a:srgbClr val="FFFFFF"/>
              </a:solidFill>
              <a:effectLst>
                <a:outerShdw dist="38100" dir="2700000" algn="tl" rotWithShape="0">
                  <a:schemeClr val="accent2"/>
                </a:outerShdw>
              </a:effectLst>
              <a:cs typeface="B Titr" pitchFamily="2" charset="-78"/>
            </a:endParaRPr>
          </a:p>
        </p:txBody>
      </p:sp>
      <p:sp>
        <p:nvSpPr>
          <p:cNvPr id="5" name="Rectangle 4"/>
          <p:cNvSpPr/>
          <p:nvPr/>
        </p:nvSpPr>
        <p:spPr>
          <a:xfrm>
            <a:off x="4590" y="0"/>
            <a:ext cx="9144000" cy="144780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b="1" dirty="0" smtClean="0">
                <a:solidFill>
                  <a:schemeClr val="tx1"/>
                </a:solidFill>
                <a:cs typeface="B Nazanin" panose="00000400000000000000" pitchFamily="2" charset="-78"/>
              </a:rPr>
              <a:t>ساختار حوزه مأموریتی اجتماعی و فرهنگی</a:t>
            </a:r>
            <a:endParaRPr lang="fa-IR" sz="2400" b="1" dirty="0">
              <a:solidFill>
                <a:schemeClr val="tx1"/>
              </a:solidFill>
              <a:cs typeface="B Nazanin" panose="00000400000000000000" pitchFamily="2" charset="-78"/>
            </a:endParaRPr>
          </a:p>
        </p:txBody>
      </p:sp>
      <p:sp>
        <p:nvSpPr>
          <p:cNvPr id="6" name="Action Button: Forward or Next 5">
            <a:hlinkClick r:id="" action="ppaction://hlinkshowjump?jump=nextslide" highlightClick="1"/>
          </p:cNvPr>
          <p:cNvSpPr/>
          <p:nvPr/>
        </p:nvSpPr>
        <p:spPr>
          <a:xfrm>
            <a:off x="212525" y="495300"/>
            <a:ext cx="685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8AF34D74-9CAA-4A47-A7FD-3A4E4E9E2722}" type="slidenum">
              <a:rPr lang="fa-IR" smtClean="0"/>
              <a:pPr/>
              <a:t>99</a:t>
            </a:fld>
            <a:endParaRPr lang="fa-IR"/>
          </a:p>
        </p:txBody>
      </p:sp>
    </p:spTree>
    <p:extLst>
      <p:ext uri="{BB962C8B-B14F-4D97-AF65-F5344CB8AC3E}">
        <p14:creationId xmlns:p14="http://schemas.microsoft.com/office/powerpoint/2010/main" val="1246226247"/>
      </p:ext>
    </p:extLst>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6699">
            <a:alpha val="36000"/>
          </a:srgbClr>
        </a:solidFill>
        <a:effectLst>
          <a:outerShdw blurRad="50800" dist="38100" dir="5400000" algn="t" rotWithShape="0">
            <a:prstClr val="black">
              <a:alpha val="40000"/>
            </a:prstClr>
          </a:outerShdw>
        </a:effectLst>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1801</TotalTime>
  <Words>21237</Words>
  <Application>Microsoft Office PowerPoint</Application>
  <PresentationFormat>On-screen Show (4:3)</PresentationFormat>
  <Paragraphs>1737</Paragraphs>
  <Slides>183</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183</vt:i4>
      </vt:variant>
    </vt:vector>
  </HeadingPairs>
  <TitlesOfParts>
    <vt:vector size="198" baseType="lpstr">
      <vt:lpstr>Adobe Arabic</vt:lpstr>
      <vt:lpstr>Adobe Pi Std</vt:lpstr>
      <vt:lpstr>Arial</vt:lpstr>
      <vt:lpstr>B Koodak</vt:lpstr>
      <vt:lpstr>B Mitra</vt:lpstr>
      <vt:lpstr>B Nazanin</vt:lpstr>
      <vt:lpstr>B Titr</vt:lpstr>
      <vt:lpstr>B Zar</vt:lpstr>
      <vt:lpstr>Calibri</vt:lpstr>
      <vt:lpstr>Calibri Light</vt:lpstr>
      <vt:lpstr>Cambria</vt:lpstr>
      <vt:lpstr>Times New Roman</vt:lpstr>
      <vt:lpstr>Trebuchet MS</vt:lpstr>
      <vt:lpstr>Wingdings</vt:lpstr>
      <vt:lpstr>Office Theme</vt:lpstr>
      <vt:lpstr>باسمه تعالی گزارش عملکرد سه ساله برنامه پنجساله دوم شهرداری تهران</vt:lpstr>
      <vt:lpstr>فهرست مطالب</vt:lpstr>
      <vt:lpstr>گزارش شناخت برنامه پنج ساله دوم شهرداری تهران</vt:lpstr>
      <vt:lpstr>مقدمه</vt:lpstr>
      <vt:lpstr>PowerPoint Presentation</vt:lpstr>
      <vt:lpstr>ساختاردبیرخانه پایش برنامه و شرح وظایف آن</vt:lpstr>
      <vt:lpstr>کمیته راهبری و پایش برنامه</vt:lpstr>
      <vt:lpstr>کارگروه های هشت گانه دبیرخانه پایش برنامه پنجساله دوم شهرداری تهران</vt:lpstr>
      <vt:lpstr>تدوین و ابلاغ جدول سازمان اجرایی برنامه</vt:lpstr>
      <vt:lpstr>PowerPoint Presentation</vt:lpstr>
      <vt:lpstr>تدوین گزارشات ادواری عملکرد برنامه</vt:lpstr>
      <vt:lpstr>توزیع احکام برنامه پنجساله دوم شهرداری تهران</vt:lpstr>
      <vt:lpstr>توزیع مأموریتی احکام</vt:lpstr>
      <vt:lpstr>توزیع زمانی احکام برنامه</vt:lpstr>
      <vt:lpstr>توزیع زمانی آیین نامه ها، لوایح، گزارش و ... </vt:lpstr>
      <vt:lpstr>توزیع زمانی آیین نامه ها، لوایح، گزارش و ... </vt:lpstr>
      <vt:lpstr>نقاط قوت برنامه پنجساله دوم</vt:lpstr>
      <vt:lpstr>نقاط قوت برنامه پنجساله دوم (ادامه)</vt:lpstr>
      <vt:lpstr>نقاط ضعف برنامه پنجساله دوم</vt:lpstr>
      <vt:lpstr>عملکرد سه ساله برنامه پنجساله دوم شهرداری تهران</vt:lpstr>
      <vt:lpstr>پیشرفت کلی برنامه طی سه سال اجرای برنامه (95-1393)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جدول مهمترین اهداف کمی حوزه ماموریتی محیط زیست و خدمات شهری  </vt:lpstr>
      <vt:lpstr>فصل چهارم: احکام حوزه ماموریتی ایمنی و مدیریت بحران </vt:lpstr>
      <vt:lpstr>PowerPoint Presentation</vt:lpstr>
      <vt:lpstr>PowerPoint Presentation</vt:lpstr>
      <vt:lpstr>PowerPoint Presentation</vt:lpstr>
      <vt:lpstr>PowerPoint Presentation</vt:lpstr>
      <vt:lpstr>PowerPoint Presentation</vt:lpstr>
      <vt:lpstr>بخش سیزدهم : بهبود سیستم ایمنی و مدیریت بحران</vt:lpstr>
      <vt:lpstr>PowerPoint Presentation</vt:lpstr>
      <vt:lpstr>PowerPoint Presentation</vt:lpstr>
      <vt:lpstr>PowerPoint Presentation</vt:lpstr>
      <vt:lpstr>PowerPoint Presentation</vt:lpstr>
      <vt:lpstr>جدول مهمترین اهداف کمی حوزه ماموریتی </vt:lpstr>
      <vt:lpstr>فصل پنجم: مأموریت شهرسازی و معماری </vt:lpstr>
      <vt:lpstr>PowerPoint Presentation</vt:lpstr>
      <vt:lpstr>بخش پانزدهم: برنامه محوري در انتظام بخشي به كالبد و فضاي شهري تهران</vt:lpstr>
      <vt:lpstr>PowerPoint Presentation</vt:lpstr>
      <vt:lpstr>PowerPoint Presentation</vt:lpstr>
      <vt:lpstr>بخش شانزدهم: نظارت و كنترل ساخت و ساز در شهر و حريم تهران</vt:lpstr>
      <vt:lpstr>PowerPoint Presentation</vt:lpstr>
      <vt:lpstr>بخش هفدهم: بهسازي، نوسازي و بازسازي بافت‏هاي فرسوده شهري</vt:lpstr>
      <vt:lpstr>PowerPoint Presentation</vt:lpstr>
      <vt:lpstr>بخش هجدهم: احيا و بازنمايي هويت ايراني- اسلامي در منظر شهر تهران</vt:lpstr>
      <vt:lpstr>PowerPoint Presentation</vt:lpstr>
      <vt:lpstr>PowerPoint Presentation</vt:lpstr>
      <vt:lpstr>بخش نوزدهم: توسعه عرصه‏هاي عمومي و فضاهاي فرهنگي ‌ـ ‌اقتصادي شهر تهران در ابعاد شهري، ملي و جهاني</vt:lpstr>
      <vt:lpstr>PowerPoint Presentation</vt:lpstr>
      <vt:lpstr>جدول مهمترین اهداف کمی حوزه ماموریتی شهرسازی و معماری </vt:lpstr>
      <vt:lpstr>فصل ششم : مأموریت اجتماعی و فرهنگی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هشتم: احکام منابع درآمدی و مصارف برنامه</vt:lpstr>
      <vt:lpstr>PowerPoint Presentation</vt:lpstr>
      <vt:lpstr>PowerPoint Presentation</vt:lpstr>
      <vt:lpstr>PowerPoint Presentation</vt:lpstr>
      <vt:lpstr>PowerPoint Presentation</vt:lpstr>
      <vt:lpstr>PowerPoint Presentation</vt:lpstr>
      <vt:lpstr>مجموعه اقدامات دبیرخانه دائمی پایش برنامه در زمینه  آسیب شناسی و اصلاح برنامه</vt:lpstr>
      <vt:lpstr>نمونه فرم های جدید آسیب شناسی اهداف کمی برنامه</vt:lpstr>
      <vt:lpstr>نمونه فرم های جدید آسیب شناسی مواد برنامه</vt:lpstr>
      <vt:lpstr>PowerPoint Presentation</vt:lpstr>
      <vt:lpstr>مهم ترین ابعاد آسیب شناسی و اصلاح اهداف کمی  برنامه  </vt:lpstr>
      <vt:lpstr>مهم ترین ابعاد آسیب شناسی و اصلاح اهداف کمی  برنامه  </vt:lpstr>
      <vt:lpstr>PowerPoint Presentation</vt:lpstr>
      <vt:lpstr>PowerPoint Presentation</vt:lpstr>
      <vt:lpstr>PowerPoint Presentation</vt:lpstr>
      <vt:lpstr>PowerPoint Presentation</vt:lpstr>
      <vt:lpstr>نمونه ای از آسیب شناسی و پیشنهاد اصلاح برنامه حوزه مأموریتی حمل و نقل و ترافیک</vt:lpstr>
      <vt:lpstr>نمونه ای از آسیب شناسی و پیشنهاد اصلاح برنامه حوزه مأموریتی حمل و نقل و ترافیک</vt:lpstr>
      <vt:lpstr>نمونه ای از آسیب شناسی و پیشنهاد اصلاح برنامه حوزه مأموریتی حمل و نقل و ترافیک</vt:lpstr>
      <vt:lpstr>PowerPoint Presentation</vt:lpstr>
      <vt:lpstr>PowerPoint Presentation</vt:lpstr>
      <vt:lpstr>PowerPoint Presentation</vt:lpstr>
      <vt:lpstr>نمونه ای از آسیب شناسی و پیشنهاد اصلاح برنامه حوزه مأموریتی ایمنی و مدیریت بحران</vt:lpstr>
      <vt:lpstr>نمونه ای از آسیب شناسی و پیشنهاد اصلاح برنامه حوزه مأموریتی شهرسازی و معماری</vt:lpstr>
      <vt:lpstr>نمونه ای از آسیب شناسی و پیشنهاد اصلاح برنامه حوزه مأموریتی شهرسازی و معماری</vt:lpstr>
      <vt:lpstr>نمونه ای از آسیب شناسی و پیشنهاد اصلاح برنامه حوزه مأموریتی اجتماعی و فرهنگی</vt:lpstr>
      <vt:lpstr>نمونه ای از آسیب شناسی و پیشنهاد اصلاح برنامه حوزه مأموریتی اجتماعی و فرهنگی</vt:lpstr>
      <vt:lpstr>نمونه ای از آسیب شناسی و پیشنهاد اصلاح برنامه حوزه مأموریتی اجتماعی و فرهنگی</vt:lpstr>
      <vt:lpstr>PowerPoint Presentation</vt:lpstr>
      <vt:lpstr>برنامه پنجساله سوم  شهرداری تهران</vt:lpstr>
      <vt:lpstr>اصول پیشنهادی حاکم بر برنامه سوم</vt:lpstr>
      <vt:lpstr>PowerPoint Presentation</vt:lpstr>
      <vt:lpstr>پیشنهادات برای تدوین برنامه پنجساله سوم شهرداری تهران</vt:lpstr>
      <vt:lpstr>پیشنهادات برای تدوین برنامه پنجساله سوم شهرداری تهران (ادامه)</vt:lpstr>
      <vt:lpstr>تدوین برنامه پنج ساله سوم شهرداری تهران</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باسمه تعالی گزارش عملکرد سه ساله برنامه پنجساله دوم شهرداری تهران</dc:title>
  <dc:creator>admin</dc:creator>
  <cp:lastModifiedBy>Mohamad</cp:lastModifiedBy>
  <cp:revision>402</cp:revision>
  <cp:lastPrinted>2017-07-06T15:13:01Z</cp:lastPrinted>
  <dcterms:created xsi:type="dcterms:W3CDTF">2006-08-16T00:00:00Z</dcterms:created>
  <dcterms:modified xsi:type="dcterms:W3CDTF">2017-07-07T16:40:29Z</dcterms:modified>
</cp:coreProperties>
</file>